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15"/>
  </p:notesMasterIdLst>
  <p:handoutMasterIdLst>
    <p:handoutMasterId r:id="rId16"/>
  </p:handoutMasterIdLst>
  <p:sldIdLst>
    <p:sldId id="304" r:id="rId3"/>
    <p:sldId id="363" r:id="rId4"/>
    <p:sldId id="356" r:id="rId5"/>
    <p:sldId id="348" r:id="rId6"/>
    <p:sldId id="357" r:id="rId7"/>
    <p:sldId id="359" r:id="rId8"/>
    <p:sldId id="368" r:id="rId9"/>
    <p:sldId id="378" r:id="rId10"/>
    <p:sldId id="377" r:id="rId11"/>
    <p:sldId id="376" r:id="rId12"/>
    <p:sldId id="374" r:id="rId13"/>
    <p:sldId id="375" r:id="rId1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tho.wisc.edu\Home\Urology\penn\DESKTOP\AA%20-%20OBRIEN\Annual%20Meeting%20-%20December\2020%20CAIRIBU\CAIRIBU%20investigators%20and%20trainees%20-%20Oct%20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tho.wisc.edu\Home\Urology\penn\DESKTOP\AA%20-%20OBRIEN\Annual%20Meeting%20-%20December\2020%20CAIRIBU\CAIRIBU%20investigators%20and%20trainees%20-%20Oct%20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tho.wisc.edu\Home\Urology\penn\DESKTOP\AA%20-%20OBRIEN\Annual%20Meeting%20-%20December\2020%20CAIRIBU\CAIRIBU%20investigators%20and%20trainees%20-%20Oct%20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2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Investigators</a:t>
            </a:r>
          </a:p>
          <a:p>
            <a:pPr algn="l">
              <a:defRPr sz="2200"/>
            </a:pPr>
            <a:r>
              <a:rPr lang="en-US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trainees</a:t>
            </a:r>
          </a:p>
          <a:p>
            <a:pPr algn="l">
              <a:defRPr sz="2200"/>
            </a:pPr>
            <a:r>
              <a:rPr lang="en-US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US" sz="2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endParaRPr lang="en-US" sz="2200" baseline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defRPr sz="2200"/>
            </a:pPr>
            <a:r>
              <a:rPr lang="en-US" sz="2200" baseline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  <a:endParaRPr lang="en-US" sz="22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4.0898998054831708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2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48771847853398"/>
          <c:y val="1.007187416727809E-2"/>
          <c:w val="0.47530456632889839"/>
          <c:h val="0.9551949071184262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D17-45FC-B7A3-96F94DF0E4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D17-45FC-B7A3-96F94DF0E4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D17-45FC-B7A3-96F94DF0E40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D17-45FC-B7A3-96F94DF0E4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'Organized by career stage'!$K$188:$K$190</c:f>
              <c:strCache>
                <c:ptCount val="3"/>
                <c:pt idx="0">
                  <c:v>U54</c:v>
                </c:pt>
                <c:pt idx="1">
                  <c:v>P20</c:v>
                </c:pt>
                <c:pt idx="2">
                  <c:v>K12</c:v>
                </c:pt>
              </c:strCache>
            </c:strRef>
          </c:cat>
          <c:val>
            <c:numRef>
              <c:f>'Organized by career stage'!$L$188:$L$190</c:f>
              <c:numCache>
                <c:formatCode>0.0%</c:formatCode>
                <c:ptCount val="3"/>
                <c:pt idx="0">
                  <c:v>0.16666666666666666</c:v>
                </c:pt>
                <c:pt idx="1">
                  <c:v>0.61111111111111116</c:v>
                </c:pt>
                <c:pt idx="2">
                  <c:v>0.22222222222222221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D17-45FC-B7A3-96F94DF0E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958422381010188"/>
          <c:y val="0.46484152275406915"/>
          <c:w val="0.25147364958274349"/>
          <c:h val="0.423897704333986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5350656532057116"/>
          <c:y val="0.23180400313836011"/>
          <c:w val="0.29434718958640571"/>
          <c:h val="0.7681959968616398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53-4293-A757-8194F0B0EEF1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53-4293-A757-8194F0B0EEF1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53-4293-A757-8194F0B0EEF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53-4293-A757-8194F0B0EEF1}"/>
              </c:ext>
            </c:extLst>
          </c:dPt>
          <c:dLbls>
            <c:dLbl>
              <c:idx val="0"/>
              <c:layout>
                <c:manualLayout>
                  <c:x val="-7.8776659612688538E-2"/>
                  <c:y val="-1.1594464551741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853-4293-A757-8194F0B0EEF1}"/>
                </c:ext>
              </c:extLst>
            </c:dLbl>
            <c:dLbl>
              <c:idx val="1"/>
              <c:layout>
                <c:manualLayout>
                  <c:x val="8.4208080525854531E-2"/>
                  <c:y val="-0.1539001041332976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853-4293-A757-8194F0B0EEF1}"/>
                </c:ext>
              </c:extLst>
            </c:dLbl>
            <c:dLbl>
              <c:idx val="2"/>
              <c:layout>
                <c:manualLayout>
                  <c:x val="7.124858557331952E-2"/>
                  <c:y val="6.286685152550248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853-4293-A757-8194F0B0EEF1}"/>
                </c:ext>
              </c:extLst>
            </c:dLbl>
            <c:dLbl>
              <c:idx val="3"/>
              <c:layout>
                <c:manualLayout>
                  <c:x val="7.7394294767643215E-2"/>
                  <c:y val="0.182526942622347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853-4293-A757-8194F0B0EEF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'Organized by career stage'!$B$189:$B$192</c:f>
              <c:strCache>
                <c:ptCount val="4"/>
                <c:pt idx="0">
                  <c:v>Established investigators (PIs, collaborators, project leaders, etc.)</c:v>
                </c:pt>
                <c:pt idx="1">
                  <c:v>Early investigators (includes opp pool awardees &amp; post-docs)</c:v>
                </c:pt>
                <c:pt idx="2">
                  <c:v>K scholars and K alumni</c:v>
                </c:pt>
                <c:pt idx="3">
                  <c:v>Trainees/fellows/students</c:v>
                </c:pt>
              </c:strCache>
            </c:strRef>
          </c:cat>
          <c:val>
            <c:numRef>
              <c:f>'Organized by career stage'!$C$189:$C$192</c:f>
              <c:numCache>
                <c:formatCode>0.0%</c:formatCode>
                <c:ptCount val="4"/>
                <c:pt idx="0">
                  <c:v>0.54395604395604391</c:v>
                </c:pt>
                <c:pt idx="1">
                  <c:v>0.15934065934065933</c:v>
                </c:pt>
                <c:pt idx="2">
                  <c:v>7.6923076923076927E-2</c:v>
                </c:pt>
                <c:pt idx="3">
                  <c:v>0.21978021978021978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53-4293-A757-8194F0B0E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28158429155213127"/>
          <c:w val="0.64342892963555742"/>
          <c:h val="0.51741763489922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ysClr val="windowText" lastClr="000000"/>
                </a:solidFill>
              </a:rPr>
              <a:t>Gender distribution</a:t>
            </a:r>
          </a:p>
        </c:rich>
      </c:tx>
      <c:layout>
        <c:manualLayout>
          <c:xMode val="edge"/>
          <c:yMode val="edge"/>
          <c:x val="0.1258729986888479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983165529933962"/>
          <c:y val="0.12741524276845975"/>
          <c:w val="0.5921240662552778"/>
          <c:h val="0.7163153850855212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34-4B27-8794-F3548642D83A}"/>
              </c:ext>
            </c:extLst>
          </c:dPt>
          <c:dPt>
            <c:idx val="1"/>
            <c:bubble3D val="0"/>
            <c:spPr>
              <a:solidFill>
                <a:srgbClr val="FFCC00"/>
              </a:solidFill>
              <a:ln w="190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34-4B27-8794-F3548642D8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'Organized by career stage'!$B$194:$B$195</c:f>
              <c:strCache>
                <c:ptCount val="2"/>
                <c:pt idx="0">
                  <c:v>Men</c:v>
                </c:pt>
                <c:pt idx="1">
                  <c:v>Women</c:v>
                </c:pt>
              </c:strCache>
            </c:strRef>
          </c:cat>
          <c:val>
            <c:numRef>
              <c:f>'Organized by career stage'!$C$194:$C$195</c:f>
              <c:numCache>
                <c:formatCode>0.0%</c:formatCode>
                <c:ptCount val="2"/>
                <c:pt idx="0">
                  <c:v>0.58791208791208793</c:v>
                </c:pt>
                <c:pt idx="1">
                  <c:v>0.41208791208791207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34-4B27-8794-F3548642D8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217122067936421"/>
          <c:y val="0.88344967951275866"/>
          <c:w val="0.67107600636128273"/>
          <c:h val="0.111130268599846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>
              <a:defRPr sz="1200"/>
            </a:lvl1pPr>
          </a:lstStyle>
          <a:p>
            <a:fld id="{48996A1D-945C-4EC4-AC2D-BFCB9A6A4099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>
              <a:defRPr sz="1200"/>
            </a:lvl1pPr>
          </a:lstStyle>
          <a:p>
            <a:fld id="{514A5DAE-4399-4360-9BC9-7C1C9CA7AB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46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209" y="0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r">
              <a:defRPr sz="1200"/>
            </a:lvl1pPr>
          </a:lstStyle>
          <a:p>
            <a:fld id="{75CE91C1-902D-455A-8D3C-7585A319F676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90" tIns="46895" rIns="93790" bIns="4689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0867" y="4620395"/>
            <a:ext cx="5853468" cy="3781062"/>
          </a:xfrm>
          <a:prstGeom prst="rect">
            <a:avLst/>
          </a:prstGeom>
        </p:spPr>
        <p:txBody>
          <a:bodyPr vert="horz" lIns="93790" tIns="46895" rIns="93790" bIns="46895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209" y="9120653"/>
            <a:ext cx="3170357" cy="480547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r">
              <a:defRPr sz="1200"/>
            </a:lvl1pPr>
          </a:lstStyle>
          <a:p>
            <a:fld id="{2547F9C5-0552-452A-A5CA-0F612E63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82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7594-A549-442D-957B-C1D476489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B626C1-EDFE-478B-A8FD-BDCCF3EB21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A89DA-B68D-4BC1-94DE-6411652DD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810A9-F9C2-4C0D-877F-627CD2B59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A0A40-73A0-4EA7-9CFC-94E6283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660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521B-7009-47E8-A481-2F09E9025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A7830C-86D8-4C1E-9505-D2D1A94C0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4E77A-3348-4E40-8C69-0A6CD598F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4C50-A170-4744-ACFC-313132AF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340DA-41D4-415C-9AA7-7E0085F4C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3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BA9A-3D62-45F3-BA75-B2BF455A8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34E55-D780-44C9-9FC1-5A0E0BBCE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BE7414-0753-4D86-ACEF-DFEF8A95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7354D-C02B-4768-9E1B-86EEFD3E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3E7D3-1CCD-4F55-85A1-B38BAFAB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8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3EAF-A59A-452D-B160-0A01AEFF4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FBD7-B8A2-4C04-8D0F-CD1949AFA2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034115-8263-47DE-A421-B3BF5F0BD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EDFA75-0BB0-490F-AA95-221A118C7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9E763-F496-45F0-845F-1B6275303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2678BA-9DB9-423E-82E5-E2810885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53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5F70-B3B3-4538-A7C0-BC120817F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CD3BE-0E34-407B-981D-3340F1BA4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D850B-47F9-46FE-BF64-B69166F54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3C6FCC-778A-47CB-BF43-8497C8229E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594BB8-0A7E-4176-88DE-48951AC1B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74A6D8-5703-4034-8520-90427E55D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B9BE0E-E90A-4459-BF5B-FF29FFF88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20F2B-6033-4AB2-A109-99DC84094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6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7DD0-D994-44B1-9014-2B04FF59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8F2667-65AF-4ED0-9084-C98C1941E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17694C-9684-46D6-8DF7-80ED3275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792B3-94C7-45D1-A789-444ED6D0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9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0C59FD-5027-4D76-BC7E-7847689DC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D553A0-F7FE-4B0A-93CE-DA1D05C3C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263A-D3EA-406C-BB1F-A42F25001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276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BE3E-E23C-4835-8C26-90917EDD8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D1E59-3263-4ED7-8615-06EDA0BB1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E4E60-FF97-4221-A08B-DD9ABB61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2AFC6-5EF7-476A-9E99-3EBAACCAD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4CFF3-9BA0-4DC9-8867-AD527DC0F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4419F4-BB08-4A30-B6A4-76B4FF9C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2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5274A-0850-4973-8556-6A51A7689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B4FBCF-859E-49AE-9C95-9BEEFA326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B8F6F-1213-4785-A4BF-AC58617E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65914-5AA3-41C5-ABE7-DF97D9FB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FF72C-AD59-4213-8A51-83BDE3AC2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9040A-0012-4E44-AF7F-9B9A3486A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1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10C9-C0EB-41DD-9B76-1EE8A74D1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AA9FE4-1284-424B-AA24-3DE6FE6D10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7142A-8033-41A1-9FE6-B6A8CFD6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A0706-8EE8-4443-8DC2-12BC99CF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13007-1ECF-4EF5-9E13-64A78161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6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CFFE7-6155-4B31-8AE5-C776CF01A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1CC35-F22B-4CBF-BDC4-B4520CEB17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8CA00-AAF6-4543-A717-8C46C9F5D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27C6C-928C-4921-9F8B-B73CF84D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5E710-BD97-4B9B-9C92-24003B24B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78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4780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910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A7AD8-860C-4899-A060-1E5959B420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889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  <a:latin typeface="Avenir Book"/>
                <a:cs typeface="Avenir Book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25092-758E-44C0-AA39-63EF291449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248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C0CB3-0653-425B-A0FD-6FE649CE18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998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79461-9082-44ED-9B74-49E35A578F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6022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3A31E-9177-40D6-8943-7E063DB823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064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5C2D1F-CCF3-488F-8B28-CDA4ECD472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7270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DCFED5-BD90-4722-BDE7-5A9828C67C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9164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2" y="98744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D2857-6881-4122-951B-686D0F8A50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10412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2" y="98744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BAB93-8D7D-44FD-AC12-B6B6266E0F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7323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58ED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449779-9377-46EB-9583-525076CA5B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53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9" y="365125"/>
            <a:ext cx="2628899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7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45185-EF29-46AC-875E-44211915DF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83345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3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9812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114800"/>
            <a:ext cx="508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6C3D49-9060-444A-877D-8DD391A3C3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79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067F13-BB65-4939-B252-B5D94DE7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962BF-370F-47F8-ACD7-38231DB2E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2F970-08CC-4A7A-B971-920A1F063E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3D116-3696-49F2-AD79-CA66990FE34C}" type="datetimeFigureOut">
              <a:rPr lang="en-US" smtClean="0"/>
              <a:t>12/12/2023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C65A8-F205-4A9B-B69E-E5EAF85673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AE096-49F2-4D66-8D52-07AA96733B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16009-F502-4D31-B660-2EFAC715D1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72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211103" y="19051"/>
            <a:ext cx="9980897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527" y="1676400"/>
            <a:ext cx="10514949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6" y="6356351"/>
            <a:ext cx="27418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7949" y="6356351"/>
            <a:ext cx="4116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1578" y="6356351"/>
            <a:ext cx="274189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C4177FF-F8D7-43C8-A419-8C96CCF33C7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-14288"/>
            <a:ext cx="121920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4000" b="1" dirty="0">
              <a:solidFill>
                <a:schemeClr val="tx2">
                  <a:lumMod val="60000"/>
                  <a:lumOff val="40000"/>
                </a:schemeClr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13" y="144464"/>
            <a:ext cx="1838244" cy="1150937"/>
          </a:xfrm>
          <a:prstGeom prst="rect">
            <a:avLst/>
          </a:prstGeom>
          <a:solidFill>
            <a:srgbClr val="C6D9F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778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Avenir Light"/>
          <a:ea typeface="MS PGothic" panose="020B0600070205080204" pitchFamily="34" charset="-128"/>
          <a:cs typeface="Avenir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pixabay.com/en/umbrella-non-wet-cloudy-1163700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niddkcairibu.urology.wisc.edu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niddkcairibu.urology.wisc.ed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niddkcairibu.urology.wisc.edu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hyperlink" Target="mailto:victoria.spruance@nih.gov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hyperlink" Target="mailto:tracy.rankin@nih.gov" TargetMode="External"/><Relationship Id="rId17" Type="http://schemas.openxmlformats.org/officeDocument/2006/relationships/image" Target="../media/image15.png"/><Relationship Id="rId2" Type="http://schemas.openxmlformats.org/officeDocument/2006/relationships/image" Target="../media/image7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hyperlink" Target="mailto:ziya.kirkali@nih.gov" TargetMode="External"/><Relationship Id="rId5" Type="http://schemas.openxmlformats.org/officeDocument/2006/relationships/image" Target="../media/image10.png"/><Relationship Id="rId15" Type="http://schemas.openxmlformats.org/officeDocument/2006/relationships/hyperlink" Target="mailto:Tamara.bavendam@nih.gov" TargetMode="External"/><Relationship Id="rId10" Type="http://schemas.openxmlformats.org/officeDocument/2006/relationships/hyperlink" Target="mailto:Daniel.gossett@nih.gov" TargetMode="External"/><Relationship Id="rId4" Type="http://schemas.openxmlformats.org/officeDocument/2006/relationships/image" Target="../media/image9.png"/><Relationship Id="rId9" Type="http://schemas.openxmlformats.org/officeDocument/2006/relationships/hyperlink" Target="mailto:robertstar@nih.gov" TargetMode="External"/><Relationship Id="rId14" Type="http://schemas.openxmlformats.org/officeDocument/2006/relationships/hyperlink" Target="mailto:mullinsc@extra.niddk.nih.gov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04868" y="1362128"/>
            <a:ext cx="6359237" cy="2657346"/>
          </a:xfrm>
          <a:prstGeom prst="rect">
            <a:avLst/>
          </a:prstGeom>
          <a:solidFill>
            <a:srgbClr val="92D050"/>
          </a:solidFill>
          <a:ln w="127000">
            <a:solidFill>
              <a:srgbClr val="000099"/>
            </a:solidFill>
          </a:ln>
        </p:spPr>
        <p:txBody>
          <a:bodyPr vert="horz" lIns="365760" tIns="45720" rIns="4572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What is CAIRIBU?</a:t>
            </a:r>
            <a:endParaRPr lang="en-US" sz="88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723" y="6122020"/>
            <a:ext cx="3077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3" y="114781"/>
            <a:ext cx="1775614" cy="145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707886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Welcome to the Meeting and the CAIRIBU Community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0A3E781C-A096-44DC-A7E1-86DC727F0E5A}"/>
              </a:ext>
            </a:extLst>
          </p:cNvPr>
          <p:cNvSpPr txBox="1">
            <a:spLocks/>
          </p:cNvSpPr>
          <p:nvPr/>
        </p:nvSpPr>
        <p:spPr>
          <a:xfrm>
            <a:off x="-906816" y="953805"/>
            <a:ext cx="10632558" cy="287976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</a:pPr>
            <a:r>
              <a:rPr lang="en-US" sz="4800" b="1" dirty="0"/>
              <a:t> </a:t>
            </a:r>
            <a:r>
              <a:rPr lang="en-US" sz="4800" b="1" dirty="0">
                <a:solidFill>
                  <a:srgbClr val="000099"/>
                </a:solidFill>
              </a:rPr>
              <a:t>C</a:t>
            </a:r>
            <a:r>
              <a:rPr lang="en-US" sz="4800" b="1" dirty="0"/>
              <a:t>ollaborating for the </a:t>
            </a:r>
            <a:r>
              <a:rPr lang="en-US" sz="4800" b="1" dirty="0">
                <a:solidFill>
                  <a:srgbClr val="000099"/>
                </a:solidFill>
              </a:rPr>
              <a:t>A</a:t>
            </a:r>
            <a:r>
              <a:rPr lang="en-US" sz="4800" b="1" dirty="0"/>
              <a:t>dvancement of  </a:t>
            </a:r>
          </a:p>
          <a:p>
            <a:pPr algn="r">
              <a:spcBef>
                <a:spcPts val="0"/>
              </a:spcBef>
            </a:pPr>
            <a:r>
              <a:rPr lang="en-US" sz="4800" b="1" dirty="0">
                <a:solidFill>
                  <a:srgbClr val="000099"/>
                </a:solidFill>
              </a:rPr>
              <a:t>I</a:t>
            </a:r>
            <a:r>
              <a:rPr lang="en-US" sz="4800" b="1" dirty="0"/>
              <a:t>nterdisciplinary </a:t>
            </a:r>
            <a:r>
              <a:rPr lang="en-US" sz="4800" b="1" dirty="0">
                <a:solidFill>
                  <a:srgbClr val="000099"/>
                </a:solidFill>
              </a:rPr>
              <a:t>R</a:t>
            </a:r>
            <a:r>
              <a:rPr lang="en-US" sz="4800" b="1" dirty="0"/>
              <a:t>esearch </a:t>
            </a:r>
          </a:p>
          <a:p>
            <a:pPr algn="r">
              <a:spcBef>
                <a:spcPts val="0"/>
              </a:spcBef>
            </a:pPr>
            <a:r>
              <a:rPr lang="en-US" sz="4800" b="1" dirty="0">
                <a:solidFill>
                  <a:srgbClr val="000099"/>
                </a:solidFill>
              </a:rPr>
              <a:t>i</a:t>
            </a:r>
            <a:r>
              <a:rPr lang="en-US" sz="4800" b="1" dirty="0"/>
              <a:t>n </a:t>
            </a:r>
            <a:r>
              <a:rPr lang="en-US" sz="4800" b="1" dirty="0">
                <a:solidFill>
                  <a:srgbClr val="000099"/>
                </a:solidFill>
              </a:rPr>
              <a:t>B</a:t>
            </a:r>
            <a:r>
              <a:rPr lang="en-US" sz="4800" b="1" dirty="0"/>
              <a:t>enign </a:t>
            </a:r>
            <a:r>
              <a:rPr lang="en-US" sz="4800" b="1" dirty="0">
                <a:solidFill>
                  <a:srgbClr val="000099"/>
                </a:solidFill>
              </a:rPr>
              <a:t>U</a:t>
            </a:r>
            <a:r>
              <a:rPr lang="en-US" sz="4800" b="1" dirty="0"/>
              <a:t>rology</a:t>
            </a:r>
          </a:p>
          <a:p>
            <a:pPr algn="r"/>
            <a:endParaRPr lang="en-US" sz="4800" dirty="0"/>
          </a:p>
        </p:txBody>
      </p:sp>
      <p:pic>
        <p:nvPicPr>
          <p:cNvPr id="25" name="Picture 4" descr="Caribou bull at rest, Denali National Park, Alaska, USA">
            <a:extLst>
              <a:ext uri="{FF2B5EF4-FFF2-40B4-BE49-F238E27FC236}">
                <a16:creationId xmlns:a16="http://schemas.microsoft.com/office/drawing/2014/main" id="{58647DBE-56FA-44D6-8FD5-6F77831E4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8400" y="833691"/>
            <a:ext cx="2197024" cy="239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ubtitle 6">
            <a:extLst>
              <a:ext uri="{FF2B5EF4-FFF2-40B4-BE49-F238E27FC236}">
                <a16:creationId xmlns:a16="http://schemas.microsoft.com/office/drawing/2014/main" id="{DE5DBCFA-FCBD-41C3-A3AD-A15D5E645875}"/>
              </a:ext>
            </a:extLst>
          </p:cNvPr>
          <p:cNvSpPr txBox="1">
            <a:spLocks/>
          </p:cNvSpPr>
          <p:nvPr/>
        </p:nvSpPr>
        <p:spPr>
          <a:xfrm>
            <a:off x="2334512" y="3868849"/>
            <a:ext cx="85344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400" b="1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BCC96A8-62A1-4906-ADAB-42A09DAD0B48}"/>
              </a:ext>
            </a:extLst>
          </p:cNvPr>
          <p:cNvSpPr/>
          <p:nvPr/>
        </p:nvSpPr>
        <p:spPr>
          <a:xfrm>
            <a:off x="5430625" y="3581290"/>
            <a:ext cx="3417600" cy="175260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K12</a:t>
            </a:r>
          </a:p>
          <a:p>
            <a:pPr algn="ctr"/>
            <a:r>
              <a:rPr lang="en-US" sz="2800" dirty="0" err="1"/>
              <a:t>KURe</a:t>
            </a:r>
            <a:endParaRPr lang="en-US" sz="2800" dirty="0"/>
          </a:p>
          <a:p>
            <a:pPr algn="ctr"/>
            <a:r>
              <a:rPr lang="en-US" sz="2800" dirty="0" err="1"/>
              <a:t>UroEpi</a:t>
            </a:r>
            <a:endParaRPr lang="en-US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AE745AE-49A2-45FD-ADB0-9A251D5AB42C}"/>
              </a:ext>
            </a:extLst>
          </p:cNvPr>
          <p:cNvSpPr/>
          <p:nvPr/>
        </p:nvSpPr>
        <p:spPr>
          <a:xfrm>
            <a:off x="3227866" y="4960755"/>
            <a:ext cx="3468994" cy="1752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P20</a:t>
            </a:r>
          </a:p>
          <a:p>
            <a:pPr algn="ctr"/>
            <a:r>
              <a:rPr lang="en-US" sz="2800" dirty="0"/>
              <a:t>Developmental Centers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4707C67-0F43-4798-8EF2-153B19A7D90D}"/>
              </a:ext>
            </a:extLst>
          </p:cNvPr>
          <p:cNvSpPr/>
          <p:nvPr/>
        </p:nvSpPr>
        <p:spPr>
          <a:xfrm>
            <a:off x="786809" y="3602556"/>
            <a:ext cx="3621123" cy="177218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U54</a:t>
            </a:r>
          </a:p>
          <a:p>
            <a:pPr algn="ctr"/>
            <a:r>
              <a:rPr lang="en-US" sz="2800" dirty="0"/>
              <a:t>O’Brien Urology </a:t>
            </a:r>
          </a:p>
          <a:p>
            <a:pPr algn="ctr"/>
            <a:r>
              <a:rPr lang="en-US" sz="2800" dirty="0"/>
              <a:t>Centers</a:t>
            </a:r>
            <a:endParaRPr lang="en-US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3AE131D-C5F6-4A52-8372-773566957546}"/>
              </a:ext>
            </a:extLst>
          </p:cNvPr>
          <p:cNvSpPr/>
          <p:nvPr/>
        </p:nvSpPr>
        <p:spPr>
          <a:xfrm>
            <a:off x="7613460" y="4973053"/>
            <a:ext cx="3468994" cy="177218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U24 </a:t>
            </a:r>
          </a:p>
          <a:p>
            <a:pPr algn="ctr">
              <a:lnSpc>
                <a:spcPts val="2500"/>
              </a:lnSpc>
            </a:pPr>
            <a:r>
              <a:rPr lang="en-US" sz="2800" dirty="0"/>
              <a:t>O’Brien</a:t>
            </a:r>
          </a:p>
          <a:p>
            <a:pPr algn="ctr">
              <a:lnSpc>
                <a:spcPts val="2500"/>
              </a:lnSpc>
            </a:pPr>
            <a:r>
              <a:rPr lang="en-US" sz="2800" dirty="0"/>
              <a:t>Interactions Core</a:t>
            </a:r>
            <a:endParaRPr lang="en-US" dirty="0"/>
          </a:p>
        </p:txBody>
      </p:sp>
      <p:sp>
        <p:nvSpPr>
          <p:cNvPr id="32" name="Flowchart: Alternate Process 31">
            <a:extLst>
              <a:ext uri="{FF2B5EF4-FFF2-40B4-BE49-F238E27FC236}">
                <a16:creationId xmlns:a16="http://schemas.microsoft.com/office/drawing/2014/main" id="{8F14593F-0A07-440C-BA21-08A42AE2EE6C}"/>
              </a:ext>
            </a:extLst>
          </p:cNvPr>
          <p:cNvSpPr/>
          <p:nvPr/>
        </p:nvSpPr>
        <p:spPr>
          <a:xfrm>
            <a:off x="233916" y="3429000"/>
            <a:ext cx="11642651" cy="3343940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D9E068-5AAF-4DAE-B242-1031003B2442}"/>
              </a:ext>
            </a:extLst>
          </p:cNvPr>
          <p:cNvSpPr txBox="1"/>
          <p:nvPr/>
        </p:nvSpPr>
        <p:spPr>
          <a:xfrm>
            <a:off x="8783627" y="3672147"/>
            <a:ext cx="3035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Broad Benign Urology </a:t>
            </a: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Research Community </a:t>
            </a:r>
          </a:p>
          <a:p>
            <a:pPr algn="ctr"/>
            <a:r>
              <a:rPr lang="en-US" sz="2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Beyond!</a:t>
            </a:r>
          </a:p>
        </p:txBody>
      </p:sp>
      <p:pic>
        <p:nvPicPr>
          <p:cNvPr id="36" name="Picture 35" descr="A close up of an umbrella&#10;&#10;Description automatically generated">
            <a:extLst>
              <a:ext uri="{FF2B5EF4-FFF2-40B4-BE49-F238E27FC236}">
                <a16:creationId xmlns:a16="http://schemas.microsoft.com/office/drawing/2014/main" id="{879975BF-3F28-4F50-BBCD-5CD904CCB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 rot="20662207">
            <a:off x="797540" y="1691812"/>
            <a:ext cx="2067564" cy="171220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88C9CC-5163-45C3-BAE4-8A35CFE1B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26" y="5563635"/>
            <a:ext cx="2859640" cy="82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85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7" y="897171"/>
            <a:ext cx="1063542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University of Wisconsin-Madison</a:t>
            </a:r>
            <a:r>
              <a:rPr lang="en-US" sz="2400" dirty="0"/>
              <a:t> (2014-2019 and 2020-2025)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PI, Will </a:t>
            </a:r>
            <a:r>
              <a:rPr lang="en-US" sz="2200" dirty="0" err="1"/>
              <a:t>Ricke</a:t>
            </a:r>
            <a:r>
              <a:rPr lang="en-US" sz="2200" dirty="0"/>
              <a:t>, PhD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Project Leaders: Chad </a:t>
            </a:r>
            <a:r>
              <a:rPr lang="en-US" sz="2200" dirty="0" err="1"/>
              <a:t>Vezina</a:t>
            </a:r>
            <a:r>
              <a:rPr lang="en-US" sz="2200" dirty="0"/>
              <a:t>, PhD; Paul Marker, PhD; Dale </a:t>
            </a:r>
            <a:r>
              <a:rPr lang="en-US" sz="2200" dirty="0" err="1"/>
              <a:t>Bjorling</a:t>
            </a:r>
            <a:r>
              <a:rPr lang="en-US" sz="2200" dirty="0"/>
              <a:t>, DVM, MS; Doug Strand, PhD (University of Texas Southwestern); and Jill </a:t>
            </a:r>
            <a:r>
              <a:rPr lang="en-US" sz="2200" dirty="0" err="1"/>
              <a:t>Macoska</a:t>
            </a:r>
            <a:r>
              <a:rPr lang="en-US" sz="2200" dirty="0"/>
              <a:t>, PhD (University of Massachusetts Boston)</a:t>
            </a:r>
          </a:p>
          <a:p>
            <a:pPr>
              <a:spcBef>
                <a:spcPts val="1800"/>
              </a:spcBef>
            </a:pPr>
            <a:r>
              <a:rPr lang="en-US" sz="2400" b="1" u="sng" dirty="0"/>
              <a:t>Columbia University</a:t>
            </a:r>
            <a:r>
              <a:rPr lang="en-US" sz="2400" b="1" dirty="0"/>
              <a:t> </a:t>
            </a:r>
            <a:r>
              <a:rPr lang="en-US" sz="2400" dirty="0"/>
              <a:t>(2015-2020)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Co-PIs, Jonathan Barasch, MD, PhD; Ali </a:t>
            </a:r>
            <a:r>
              <a:rPr lang="en-US" sz="2200" dirty="0" err="1"/>
              <a:t>Gharavi</a:t>
            </a:r>
            <a:r>
              <a:rPr lang="en-US" sz="2200" dirty="0"/>
              <a:t>, MD; Cathy Mendelsohn, PhD; and Anne-</a:t>
            </a:r>
            <a:r>
              <a:rPr lang="en-US" sz="2200" dirty="0" err="1"/>
              <a:t>Catrin</a:t>
            </a:r>
            <a:r>
              <a:rPr lang="en-US" sz="2200" dirty="0"/>
              <a:t> </a:t>
            </a:r>
            <a:r>
              <a:rPr lang="en-US" sz="2200" dirty="0" err="1"/>
              <a:t>Uhlemann</a:t>
            </a:r>
            <a:r>
              <a:rPr lang="en-US" sz="2200" dirty="0"/>
              <a:t>, MD, PhD</a:t>
            </a:r>
          </a:p>
          <a:p>
            <a:pPr>
              <a:spcBef>
                <a:spcPts val="1800"/>
              </a:spcBef>
            </a:pPr>
            <a:r>
              <a:rPr lang="en-US" sz="2400" b="1" u="sng" dirty="0"/>
              <a:t>University of Pittsburgh</a:t>
            </a:r>
            <a:r>
              <a:rPr lang="en-US" sz="2400" b="1" dirty="0"/>
              <a:t> </a:t>
            </a:r>
            <a:r>
              <a:rPr lang="en-US" sz="2400" dirty="0"/>
              <a:t>(2015-2020)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PI, Zhou Wang, PhD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Project Leaders: Naoki Yoshimura, MD, PhD; Don </a:t>
            </a:r>
            <a:r>
              <a:rPr lang="en-US" sz="2200" dirty="0" err="1"/>
              <a:t>DeFranco</a:t>
            </a:r>
            <a:r>
              <a:rPr lang="en-US" sz="2200" dirty="0"/>
              <a:t>, PhD; and Rajiv </a:t>
            </a:r>
            <a:r>
              <a:rPr lang="en-US" sz="2200" dirty="0" err="1"/>
              <a:t>Dhir</a:t>
            </a:r>
            <a:r>
              <a:rPr lang="en-US" sz="2200" dirty="0"/>
              <a:t>, MD, MBA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CAIRIBU U54 George M. O’Brien Centers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41716" y="5433460"/>
            <a:ext cx="5992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Read about these Centers on the CAIRIBU website: </a:t>
            </a:r>
            <a:r>
              <a:rPr lang="en-US" sz="1500" b="1" dirty="0">
                <a:hlinkClick r:id="rId2"/>
              </a:rPr>
              <a:t>https://niddkcairibu.urology.wisc.edu/</a:t>
            </a:r>
            <a:r>
              <a:rPr lang="en-US" sz="1500" b="1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0722" y="6122020"/>
            <a:ext cx="31669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134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6" y="897171"/>
            <a:ext cx="107351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New P20 Centers</a:t>
            </a:r>
            <a:r>
              <a:rPr lang="en-US" sz="2400" b="1" dirty="0"/>
              <a:t> </a:t>
            </a:r>
            <a:r>
              <a:rPr lang="en-US" sz="2400" dirty="0"/>
              <a:t>(2020-2022)</a:t>
            </a:r>
            <a:endParaRPr lang="en-US" sz="2400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Medical College of Wisconsin (PI, Kathryn Flynn, PhD)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Children’s Hospital of Philadelphia (PI, Greg </a:t>
            </a:r>
            <a:r>
              <a:rPr lang="en-US" sz="2400" dirty="0" err="1"/>
              <a:t>Tasian</a:t>
            </a:r>
            <a:r>
              <a:rPr lang="en-US" sz="2400" dirty="0"/>
              <a:t>, MD, MSc)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2400" b="1" u="sng" dirty="0"/>
              <a:t>Renewed P20 Center</a:t>
            </a:r>
            <a:r>
              <a:rPr lang="en-US" sz="2400" b="1" dirty="0"/>
              <a:t> </a:t>
            </a:r>
            <a:r>
              <a:rPr lang="en-US" sz="2400" dirty="0"/>
              <a:t>(2020-2022)</a:t>
            </a:r>
            <a:endParaRPr lang="en-US" sz="2400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University of Alabama at Birmingham (PI, Dean </a:t>
            </a:r>
            <a:r>
              <a:rPr lang="en-US" sz="2400" dirty="0" err="1"/>
              <a:t>Assimos</a:t>
            </a:r>
            <a:r>
              <a:rPr lang="en-US" sz="2400" dirty="0"/>
              <a:t>, MD)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2400" b="1" u="sng" dirty="0"/>
              <a:t>Completing P20 Centers</a:t>
            </a:r>
            <a:r>
              <a:rPr lang="en-US" sz="2400" b="1" dirty="0"/>
              <a:t> </a:t>
            </a:r>
            <a:r>
              <a:rPr lang="en-US" sz="2400" dirty="0"/>
              <a:t>(2018-2020)</a:t>
            </a:r>
            <a:endParaRPr lang="en-US" sz="2400" u="sng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BIDMC-Harvard University (PI, Mark </a:t>
            </a:r>
            <a:r>
              <a:rPr lang="en-US" sz="2400" dirty="0" err="1"/>
              <a:t>Zeidel</a:t>
            </a:r>
            <a:r>
              <a:rPr lang="en-US" sz="2400" dirty="0"/>
              <a:t>, MD)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Columbia University (PI, Simone </a:t>
            </a:r>
            <a:r>
              <a:rPr lang="en-US" sz="2400" dirty="0" err="1"/>
              <a:t>Sanna-Cherchi</a:t>
            </a:r>
            <a:r>
              <a:rPr lang="en-US" sz="2400" dirty="0"/>
              <a:t>, MD)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Washington University (PI, Indira </a:t>
            </a:r>
            <a:r>
              <a:rPr lang="en-US" sz="2400" dirty="0" err="1"/>
              <a:t>Mysorekar</a:t>
            </a:r>
            <a:r>
              <a:rPr lang="en-US" sz="2400" dirty="0"/>
              <a:t>, PhD)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/>
              <a:t>NorthShore</a:t>
            </a:r>
            <a:r>
              <a:rPr lang="en-US" sz="2400" dirty="0"/>
              <a:t> University </a:t>
            </a:r>
            <a:r>
              <a:rPr lang="en-US" sz="2400" dirty="0" err="1"/>
              <a:t>HealthSystem</a:t>
            </a:r>
            <a:r>
              <a:rPr lang="en-US" sz="2400" dirty="0"/>
              <a:t>-Purdue University (PIs, Simon Hayward, PhD and Tim Ratliff, PhD)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CAIRIBU P20 Exploratory Centers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41716" y="5433460"/>
            <a:ext cx="5992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Read about these Centers on the CAIRIBU website: </a:t>
            </a:r>
            <a:r>
              <a:rPr lang="en-US" sz="1500" b="1" dirty="0">
                <a:hlinkClick r:id="rId2"/>
              </a:rPr>
              <a:t>https://niddkcairibu.urology.wisc.edu/</a:t>
            </a:r>
            <a:r>
              <a:rPr lang="en-US" sz="1500" b="1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723" y="6122020"/>
            <a:ext cx="3100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2077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28875F1-55A9-4473-97A0-8B0F7284377D}"/>
              </a:ext>
            </a:extLst>
          </p:cNvPr>
          <p:cNvSpPr txBox="1"/>
          <p:nvPr/>
        </p:nvSpPr>
        <p:spPr>
          <a:xfrm>
            <a:off x="620006" y="897171"/>
            <a:ext cx="1012834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Multidisciplinary Urologic Research</a:t>
            </a:r>
            <a:r>
              <a:rPr lang="en-US" sz="2400" dirty="0"/>
              <a:t> (</a:t>
            </a:r>
            <a:r>
              <a:rPr lang="en-US" sz="2400" dirty="0" err="1"/>
              <a:t>KURe</a:t>
            </a:r>
            <a:r>
              <a:rPr lang="en-US" sz="24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Duke University (PI, Cathy Amundsen, MD)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University of Wisconsin-Madison (Co-PIs, Dale </a:t>
            </a:r>
            <a:r>
              <a:rPr lang="en-US" sz="2400" dirty="0" err="1"/>
              <a:t>Bjorling</a:t>
            </a:r>
            <a:r>
              <a:rPr lang="en-US" sz="2400" dirty="0"/>
              <a:t>, DVM, MS and    Wade Bushman, MD, PhD)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sz="2400" b="1" u="sng" dirty="0"/>
              <a:t>Urological Epidemiology Institutional Research</a:t>
            </a:r>
            <a:r>
              <a:rPr lang="en-US" sz="2400" b="1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KUroEpi</a:t>
            </a:r>
            <a:r>
              <a:rPr lang="en-US" sz="24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UCSF-Kaiser Permanente (Co-PIs, Alison Huang, MD and Stephen Van Den </a:t>
            </a:r>
            <a:r>
              <a:rPr lang="en-US" sz="2400" dirty="0" err="1"/>
              <a:t>Eeden</a:t>
            </a:r>
            <a:r>
              <a:rPr lang="en-US" sz="2400" dirty="0"/>
              <a:t>, PhD)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University of Michigan (Co-PIs, </a:t>
            </a:r>
            <a:r>
              <a:rPr lang="en-US" sz="2400" dirty="0" err="1"/>
              <a:t>Aruna</a:t>
            </a:r>
            <a:r>
              <a:rPr lang="en-US" sz="2400" dirty="0"/>
              <a:t> </a:t>
            </a:r>
            <a:r>
              <a:rPr lang="en-US" sz="2400" dirty="0" err="1"/>
              <a:t>Sarma</a:t>
            </a:r>
            <a:r>
              <a:rPr lang="en-US" sz="2400" dirty="0"/>
              <a:t>, PhD and Quentin Clemens, MD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CAIRIBU K12 Career Development Programs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41716" y="5433460"/>
            <a:ext cx="599200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Read about these Centers on the CAIRIBU website: </a:t>
            </a:r>
            <a:r>
              <a:rPr lang="en-US" sz="1500" b="1" dirty="0">
                <a:hlinkClick r:id="rId2"/>
              </a:rPr>
              <a:t>https://niddkcairibu.urology.wisc.edu/</a:t>
            </a:r>
            <a:r>
              <a:rPr lang="en-US" sz="1500" b="1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722" y="6122020"/>
            <a:ext cx="3088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029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2585208"/>
              </p:ext>
            </p:extLst>
          </p:nvPr>
        </p:nvGraphicFramePr>
        <p:xfrm>
          <a:off x="5353049" y="921317"/>
          <a:ext cx="5505451" cy="27395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962970256"/>
              </p:ext>
            </p:extLst>
          </p:nvPr>
        </p:nvGraphicFramePr>
        <p:xfrm>
          <a:off x="1273574" y="3211808"/>
          <a:ext cx="8904668" cy="3411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1747662"/>
              </p:ext>
            </p:extLst>
          </p:nvPr>
        </p:nvGraphicFramePr>
        <p:xfrm>
          <a:off x="1115632" y="912035"/>
          <a:ext cx="3325320" cy="2748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CAIRIBU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Demographics 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(as of December 2020)</a:t>
            </a:r>
            <a:endParaRPr lang="en-US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723" y="6122020"/>
            <a:ext cx="3100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8446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CAIRIBU Leadership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52" y="858645"/>
            <a:ext cx="11363092" cy="57763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61410" y="1561172"/>
            <a:ext cx="1984916" cy="584775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NIDDK External</a:t>
            </a:r>
          </a:p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Oversight Committee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42918" y="858645"/>
            <a:ext cx="3077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3226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NIDDK Program Staff Involved in Benign Urology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83994" y="841719"/>
            <a:ext cx="10703377" cy="4801314"/>
            <a:chOff x="483272" y="1120495"/>
            <a:chExt cx="10703377" cy="4801314"/>
          </a:xfrm>
        </p:grpSpPr>
        <p:pic>
          <p:nvPicPr>
            <p:cNvPr id="4" name="Picture 3"/>
            <p:cNvPicPr preferRelativeResize="0"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204" y="1189074"/>
              <a:ext cx="1188720" cy="1188720"/>
            </a:xfrm>
            <a:prstGeom prst="rect">
              <a:avLst/>
            </a:prstGeom>
          </p:spPr>
        </p:pic>
        <p:pic>
          <p:nvPicPr>
            <p:cNvPr id="5" name="Picture 4"/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96655" y="1189074"/>
              <a:ext cx="1188720" cy="1188720"/>
            </a:xfrm>
            <a:prstGeom prst="rect">
              <a:avLst/>
            </a:prstGeom>
          </p:spPr>
        </p:pic>
        <p:pic>
          <p:nvPicPr>
            <p:cNvPr id="11" name="Picture 10"/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272" y="2991385"/>
              <a:ext cx="1188720" cy="1187215"/>
            </a:xfrm>
            <a:prstGeom prst="rect">
              <a:avLst/>
            </a:prstGeom>
          </p:spPr>
        </p:pic>
        <p:pic>
          <p:nvPicPr>
            <p:cNvPr id="12" name="Picture 11"/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06983" y="2989880"/>
              <a:ext cx="1188720" cy="1188720"/>
            </a:xfrm>
            <a:prstGeom prst="rect">
              <a:avLst/>
            </a:prstGeom>
          </p:spPr>
        </p:pic>
        <p:pic>
          <p:nvPicPr>
            <p:cNvPr id="13" name="Picture 12"/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3272" y="4733089"/>
              <a:ext cx="1188720" cy="1188720"/>
            </a:xfrm>
            <a:prstGeom prst="rect">
              <a:avLst/>
            </a:prstGeom>
          </p:spPr>
        </p:pic>
        <p:pic>
          <p:nvPicPr>
            <p:cNvPr id="16" name="Picture 15"/>
            <p:cNvPicPr preferRelativeResize="0"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66457" y="4706685"/>
              <a:ext cx="1143000" cy="1184347"/>
            </a:xfrm>
            <a:prstGeom prst="rect">
              <a:avLst/>
            </a:prstGeom>
          </p:spPr>
        </p:pic>
        <p:pic>
          <p:nvPicPr>
            <p:cNvPr id="17" name="Picture 16"/>
            <p:cNvPicPr preferRelativeResize="0"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38829" y="4735275"/>
              <a:ext cx="1188720" cy="1184348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1666271" y="1120495"/>
              <a:ext cx="2034033" cy="4801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Rob Star,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Director, KUH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9"/>
                </a:rPr>
                <a:t>robertstar@nih.gov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Danny Gossett,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Small Business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Development; Translation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0"/>
                </a:rPr>
                <a:t>d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0"/>
                </a:rPr>
                <a:t>aniel.gossett@nih.gov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Ziya</a:t>
              </a: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Kirkali</a:t>
              </a: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Clinical Urology; Erectile Dysfunction; Urology HIV/AIDS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1"/>
                </a:rPr>
                <a:t>z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1"/>
                </a:rPr>
                <a:t>iya.kirkali@nih.gov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739213" y="1120495"/>
              <a:ext cx="2691826" cy="43396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Tracy Rankin, PhD, MPH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Deputy Director, KUH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Career Development, Diabetic </a:t>
              </a:r>
              <a:r>
                <a:rPr kumimoji="0" lang="en-US" sz="1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Uropathy</a:t>
              </a: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; Urology Molecular Endocrinology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2"/>
                </a:rPr>
                <a:t>tracy.rankin@nih.gov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Victoria Spruance,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Neurology; Institutional Training Programs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3"/>
                </a:rPr>
                <a:t>v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3"/>
                </a:rPr>
                <a:t>ictoria.spruance@nih.gov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Chris Mullins,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Kidney and Urology Cell Biology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4"/>
                </a:rPr>
                <a:t>mullinsc@extra.niddk.nih.gov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494823" y="1120495"/>
              <a:ext cx="2691826" cy="47705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Tamara Bavendam,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Women’s Urologic Health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5"/>
                </a:rPr>
                <a:t>tamara.bavendam@nih.gov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Julie Barthold, MD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New </a:t>
              </a:r>
              <a:r>
                <a:rPr kumimoji="0" lang="en-US" sz="16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NIDDK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Deborah Hoshizaki, PhD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Kidney &amp; Urogenital Development, Regeneration &amp; Repair, Urology Centers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14"/>
                </a:rPr>
                <a:t>Deborah.hoshizaki@nih.gov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Picture 21"/>
            <p:cNvPicPr preferRelativeResize="0">
              <a:picLocks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338829" y="2989880"/>
              <a:ext cx="1188720" cy="1188720"/>
            </a:xfrm>
            <a:prstGeom prst="rect">
              <a:avLst/>
            </a:prstGeom>
          </p:spPr>
        </p:pic>
        <p:pic>
          <p:nvPicPr>
            <p:cNvPr id="23" name="Picture 22"/>
            <p:cNvPicPr preferRelativeResize="0">
              <a:picLocks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7306103" y="1229141"/>
              <a:ext cx="1188720" cy="1188720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584314" y="5924897"/>
            <a:ext cx="9457144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December 4 during lunch break (following announcement of “best posters”)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624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U24 Interactions Core Staff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25551" y="5874277"/>
            <a:ext cx="9166303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Meet with Interactions Core PI on Friday, Dec.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 during lunch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31" y="796071"/>
            <a:ext cx="1488967" cy="14889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51" y="2488458"/>
            <a:ext cx="1414695" cy="16213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497873" y="796071"/>
            <a:ext cx="9288966" cy="1343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Kristina Penniston, PhD, RDN</a:t>
            </a:r>
          </a:p>
          <a:p>
            <a:endParaRPr lang="en-US" sz="400" dirty="0" smtClean="0"/>
          </a:p>
          <a:p>
            <a:pPr>
              <a:spcAft>
                <a:spcPts val="200"/>
              </a:spcAft>
            </a:pPr>
            <a:r>
              <a:rPr lang="en-US" dirty="0" smtClean="0"/>
              <a:t>- PI</a:t>
            </a:r>
            <a:r>
              <a:rPr lang="en-US" dirty="0"/>
              <a:t>, NIH/NIDDK U24 UW-Madison Urology Interactions Core (</a:t>
            </a:r>
            <a:r>
              <a:rPr lang="en-US" dirty="0" smtClean="0"/>
              <a:t>U24DK-127726</a:t>
            </a:r>
            <a:r>
              <a:rPr lang="en-US" dirty="0"/>
              <a:t>)</a:t>
            </a:r>
          </a:p>
          <a:p>
            <a:pPr>
              <a:spcAft>
                <a:spcPts val="200"/>
              </a:spcAft>
            </a:pPr>
            <a:r>
              <a:rPr lang="en-US" dirty="0" smtClean="0"/>
              <a:t>- Coordinator</a:t>
            </a:r>
            <a:r>
              <a:rPr lang="en-US" dirty="0"/>
              <a:t>, Collaborating for the Advancement of Interdisciplinary Research in Benign </a:t>
            </a:r>
            <a:r>
              <a:rPr lang="en-US" dirty="0" smtClean="0"/>
              <a:t>Urology</a:t>
            </a:r>
          </a:p>
          <a:p>
            <a:pPr>
              <a:spcAft>
                <a:spcPts val="200"/>
              </a:spcAft>
            </a:pPr>
            <a:r>
              <a:rPr lang="en-US" dirty="0" smtClean="0"/>
              <a:t>- Senior Scientist, University of Wisconsin School of Medicine and Public Health, Dept. of Urology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497873" y="2488458"/>
            <a:ext cx="9288966" cy="1682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Betsy Rolland, PhD, MLIS</a:t>
            </a:r>
          </a:p>
          <a:p>
            <a:endParaRPr lang="en-US" sz="400" b="1" dirty="0" smtClean="0"/>
          </a:p>
          <a:p>
            <a:pPr>
              <a:spcAft>
                <a:spcPts val="200"/>
              </a:spcAft>
            </a:pPr>
            <a:r>
              <a:rPr lang="en-US" dirty="0" smtClean="0"/>
              <a:t>- Co-Investigator, NIH/NIDDK </a:t>
            </a:r>
            <a:r>
              <a:rPr lang="en-US" dirty="0"/>
              <a:t>U24 UW-Madison Urology Interactions Core (</a:t>
            </a:r>
            <a:r>
              <a:rPr lang="en-US" dirty="0" smtClean="0"/>
              <a:t>U24DK-127726</a:t>
            </a:r>
            <a:r>
              <a:rPr lang="en-US" dirty="0"/>
              <a:t>)</a:t>
            </a:r>
          </a:p>
          <a:p>
            <a:pPr>
              <a:spcAft>
                <a:spcPts val="200"/>
              </a:spcAft>
            </a:pPr>
            <a:r>
              <a:rPr lang="en-US" dirty="0" smtClean="0"/>
              <a:t>- PI, Coordinating Center of the Cancer Center Cessation Initiative</a:t>
            </a:r>
          </a:p>
          <a:p>
            <a:r>
              <a:rPr lang="en-US" dirty="0" smtClean="0"/>
              <a:t>- Director of Team Science &amp; Research Development, University of Wisconsin School of Medicine </a:t>
            </a:r>
          </a:p>
          <a:p>
            <a:r>
              <a:rPr lang="en-US" dirty="0" smtClean="0"/>
              <a:t>  and Public Health, Institute for Clinical and Translational Research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94197" y="4283403"/>
            <a:ext cx="1034551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sz="2000" b="1" dirty="0" smtClean="0"/>
              <a:t>Jennifer </a:t>
            </a:r>
            <a:r>
              <a:rPr lang="en-US" sz="2000" b="1" dirty="0" err="1" smtClean="0"/>
              <a:t>Allmaras</a:t>
            </a:r>
            <a:r>
              <a:rPr lang="en-US" sz="2000" b="1" dirty="0" smtClean="0"/>
              <a:t>, MPH</a:t>
            </a:r>
          </a:p>
          <a:p>
            <a:r>
              <a:rPr lang="en-US" dirty="0"/>
              <a:t>	</a:t>
            </a:r>
            <a:r>
              <a:rPr lang="en-US" dirty="0" smtClean="0"/>
              <a:t>	- Research Specialist</a:t>
            </a:r>
          </a:p>
          <a:p>
            <a:endParaRPr lang="en-US" sz="1000" dirty="0"/>
          </a:p>
          <a:p>
            <a:r>
              <a:rPr lang="en-US" dirty="0" smtClean="0"/>
              <a:t>		</a:t>
            </a:r>
            <a:r>
              <a:rPr lang="en-US" sz="2000" b="1" dirty="0" smtClean="0"/>
              <a:t>Catherine Davis</a:t>
            </a:r>
          </a:p>
          <a:p>
            <a:r>
              <a:rPr lang="en-US" dirty="0"/>
              <a:t>	</a:t>
            </a:r>
            <a:r>
              <a:rPr lang="en-US" dirty="0" smtClean="0"/>
              <a:t>	- Administrative Assistant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1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Core CAIRIBU Concepts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7133" y="1107577"/>
            <a:ext cx="1078322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Foster scientific communication, coordination, and collaboration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Provide leadership in team science, both within CAIRIBU and with the broader benign urology research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Encourage and expand the productivity of CAIRIBU Centers and Programs by providing logistical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Enable and support the development of new leaders in benign urology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200723" y="6122020"/>
            <a:ext cx="31000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75772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CAIRIBU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Grants and Awards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30" y="1283641"/>
            <a:ext cx="4591139" cy="30207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13469" y="1107577"/>
            <a:ext cx="532443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Benign Urology Research Travel Grants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Benign Urology Research Training &amp; Development Grants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CAIRIBU Interactions Core Collaboration Awards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CAIRIBU Convergence Awards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O’Brien Center Opportunity Pool Awards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0722" y="6122020"/>
            <a:ext cx="3088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Kristina Penniston, PhD</a:t>
            </a:r>
          </a:p>
          <a:p>
            <a:r>
              <a:rPr lang="en-US" sz="1600" dirty="0" smtClean="0"/>
              <a:t>Director, CAIRIBU Interactions 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29041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6E6AE7B-CBB9-4B15-B530-B6A4F499C5FF}"/>
              </a:ext>
            </a:extLst>
          </p:cNvPr>
          <p:cNvSpPr txBox="1"/>
          <p:nvPr/>
        </p:nvSpPr>
        <p:spPr>
          <a:xfrm>
            <a:off x="24936" y="22002"/>
            <a:ext cx="12133811" cy="683264"/>
          </a:xfrm>
          <a:prstGeom prst="rect">
            <a:avLst/>
          </a:prstGeom>
          <a:solidFill>
            <a:srgbClr val="92D050"/>
          </a:solidFill>
          <a:ln w="69850">
            <a:solidFill>
              <a:schemeClr val="accent5">
                <a:lumMod val="50000"/>
              </a:schemeClr>
            </a:solidFill>
          </a:ln>
        </p:spPr>
        <p:txBody>
          <a:bodyPr wrap="square" lIns="182880" tIns="91440" rIns="182880" bIns="9144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CAIRIBU Grants and Awards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868" y="823494"/>
            <a:ext cx="9311268" cy="58097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21339399">
            <a:off x="241631" y="1245515"/>
            <a:ext cx="12216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Team</a:t>
            </a: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Methods and design</a:t>
            </a: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algn="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Objectives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096402" y="1841190"/>
            <a:ext cx="434898" cy="245327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096402" y="4076390"/>
            <a:ext cx="434898" cy="245327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96402" y="5410330"/>
            <a:ext cx="434898" cy="245327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441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7309</TotalTime>
  <Words>865</Words>
  <Application>Microsoft Office PowerPoint</Application>
  <PresentationFormat>Widescreen</PresentationFormat>
  <Paragraphs>186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MS PGothic</vt:lpstr>
      <vt:lpstr>MS PGothic</vt:lpstr>
      <vt:lpstr>Arial</vt:lpstr>
      <vt:lpstr>Avenir Book</vt:lpstr>
      <vt:lpstr>Avenir Light</vt:lpstr>
      <vt:lpstr>Calibri</vt:lpstr>
      <vt:lpstr>Calibri Light</vt:lpstr>
      <vt:lpstr>Verdana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Kristina Penniston</dc:creator>
  <cp:lastModifiedBy>Allmaras, Jennifer M.</cp:lastModifiedBy>
  <cp:revision>207</cp:revision>
  <cp:lastPrinted>2020-03-12T18:36:02Z</cp:lastPrinted>
  <dcterms:created xsi:type="dcterms:W3CDTF">2019-12-10T03:16:23Z</dcterms:created>
  <dcterms:modified xsi:type="dcterms:W3CDTF">2023-12-12T21:32:31Z</dcterms:modified>
</cp:coreProperties>
</file>