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8" r:id="rId3"/>
    <p:sldId id="259" r:id="rId4"/>
    <p:sldId id="260" r:id="rId5"/>
    <p:sldId id="261" r:id="rId6"/>
    <p:sldId id="262" r:id="rId7"/>
    <p:sldId id="263" r:id="rId8"/>
    <p:sldId id="264" r:id="rId9"/>
    <p:sldId id="436" r:id="rId10"/>
    <p:sldId id="439" r:id="rId11"/>
    <p:sldId id="440" r:id="rId12"/>
    <p:sldId id="738" r:id="rId13"/>
    <p:sldId id="761" r:id="rId14"/>
    <p:sldId id="430" r:id="rId15"/>
    <p:sldId id="762" r:id="rId16"/>
    <p:sldId id="7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sorterViewPr>
    <p:cViewPr varScale="1">
      <p:scale>
        <a:sx n="100" d="100"/>
        <a:sy n="100" d="100"/>
      </p:scale>
      <p:origin x="0" y="-27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0FDB0-E61A-45C8-AB32-4DD3EB193B16}" type="datetimeFigureOut">
              <a:rPr lang="en-US" smtClean="0"/>
              <a:t>12/12/2023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6528F-C38A-4F78-94E0-CE59A7831DCA}" type="slidenum">
              <a:rPr lang="en-US" smtClean="0"/>
              <a:t>‹#›</a:t>
            </a:fld>
            <a:endParaRPr lang="en-US"/>
          </a:p>
        </p:txBody>
      </p:sp>
    </p:spTree>
    <p:extLst>
      <p:ext uri="{BB962C8B-B14F-4D97-AF65-F5344CB8AC3E}">
        <p14:creationId xmlns:p14="http://schemas.microsoft.com/office/powerpoint/2010/main" val="2612965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latin typeface="+mn-lt"/>
                <a:ea typeface="+mn-ea"/>
                <a:cs typeface="+mn-cs"/>
              </a:rPr>
              <a:t>We have more work to do to take it to the next level -  where the CAIRIBU LEARNING COMMUNITY works together to support the broader benign urology research community and </a:t>
            </a:r>
            <a:r>
              <a:rPr lang="en-US" sz="1400" b="1" kern="1200" dirty="0">
                <a:solidFill>
                  <a:schemeClr val="tx1"/>
                </a:solidFill>
                <a:effectLst/>
                <a:latin typeface="+mn-lt"/>
                <a:ea typeface="+mn-ea"/>
                <a:cs typeface="+mn-cs"/>
              </a:rPr>
              <a:t>builds the R01 portfolio</a:t>
            </a:r>
            <a:r>
              <a:rPr lang="en-US" sz="1400" kern="1200" dirty="0">
                <a:solidFill>
                  <a:schemeClr val="tx1"/>
                </a:solidFill>
                <a:effectLst/>
                <a:latin typeface="+mn-lt"/>
                <a:ea typeface="+mn-ea"/>
                <a:cs typeface="+mn-cs"/>
              </a:rPr>
              <a:t>.</a:t>
            </a:r>
          </a:p>
          <a:p>
            <a:endParaRPr lang="en-US" sz="1400" kern="1200" dirty="0">
              <a:solidFill>
                <a:schemeClr val="tx1"/>
              </a:solidFill>
              <a:effectLst/>
              <a:latin typeface="+mn-lt"/>
              <a:ea typeface="+mn-ea"/>
              <a:cs typeface="+mn-cs"/>
            </a:endParaRPr>
          </a:p>
          <a:p>
            <a:r>
              <a:rPr lang="en-US" sz="1400" kern="1200" dirty="0">
                <a:solidFill>
                  <a:schemeClr val="tx1"/>
                </a:solidFill>
                <a:effectLst/>
                <a:latin typeface="+mn-lt"/>
                <a:ea typeface="+mn-ea"/>
                <a:cs typeface="+mn-cs"/>
              </a:rPr>
              <a:t>In the past year, NIDDK has filled a crucial need to make this possible.  </a:t>
            </a:r>
          </a:p>
          <a:p>
            <a:endParaRPr lang="en-US" sz="1400" kern="1200" dirty="0">
              <a:solidFill>
                <a:schemeClr val="tx1"/>
              </a:solidFill>
              <a:effectLst/>
              <a:latin typeface="+mn-lt"/>
              <a:ea typeface="+mn-ea"/>
              <a:cs typeface="+mn-cs"/>
            </a:endParaRPr>
          </a:p>
          <a:p>
            <a:r>
              <a:rPr lang="en-US" sz="1400" kern="1200" dirty="0">
                <a:solidFill>
                  <a:schemeClr val="tx1"/>
                </a:solidFill>
                <a:effectLst/>
                <a:latin typeface="+mn-lt"/>
                <a:ea typeface="+mn-ea"/>
                <a:cs typeface="+mn-cs"/>
              </a:rPr>
              <a:t>We thank Dr. Will </a:t>
            </a:r>
            <a:r>
              <a:rPr lang="en-US" sz="1400" kern="1200" dirty="0" err="1">
                <a:solidFill>
                  <a:schemeClr val="tx1"/>
                </a:solidFill>
                <a:effectLst/>
                <a:latin typeface="+mn-lt"/>
                <a:ea typeface="+mn-ea"/>
                <a:cs typeface="+mn-cs"/>
              </a:rPr>
              <a:t>Ricke</a:t>
            </a:r>
            <a:r>
              <a:rPr lang="en-US" sz="1400" kern="1200" dirty="0">
                <a:solidFill>
                  <a:schemeClr val="tx1"/>
                </a:solidFill>
                <a:effectLst/>
                <a:latin typeface="+mn-lt"/>
                <a:ea typeface="+mn-ea"/>
                <a:cs typeface="+mn-cs"/>
              </a:rPr>
              <a:t> for recommending Dr. Kris </a:t>
            </a:r>
            <a:r>
              <a:rPr lang="en-US" sz="1400" kern="1200" dirty="0" err="1">
                <a:solidFill>
                  <a:schemeClr val="tx1"/>
                </a:solidFill>
                <a:effectLst/>
                <a:latin typeface="+mn-lt"/>
                <a:ea typeface="+mn-ea"/>
                <a:cs typeface="+mn-cs"/>
              </a:rPr>
              <a:t>Penniston</a:t>
            </a:r>
            <a:r>
              <a:rPr lang="en-US" sz="1400" kern="1200" dirty="0">
                <a:solidFill>
                  <a:schemeClr val="tx1"/>
                </a:solidFill>
                <a:effectLst/>
                <a:latin typeface="+mn-lt"/>
                <a:ea typeface="+mn-ea"/>
                <a:cs typeface="+mn-cs"/>
              </a:rPr>
              <a:t> for a role that will </a:t>
            </a:r>
          </a:p>
          <a:p>
            <a:pPr marL="171450" indent="-171450">
              <a:buFont typeface="Arial" panose="020B0604020202020204" pitchFamily="34" charset="0"/>
              <a:buChar char="•"/>
            </a:pPr>
            <a:r>
              <a:rPr lang="en-US" sz="1400" kern="1200" dirty="0">
                <a:solidFill>
                  <a:schemeClr val="tx1"/>
                </a:solidFill>
                <a:effectLst/>
                <a:latin typeface="+mn-lt"/>
                <a:ea typeface="+mn-ea"/>
                <a:cs typeface="+mn-cs"/>
              </a:rPr>
              <a:t>develop and lead inter-center communications and interactions, </a:t>
            </a:r>
          </a:p>
          <a:p>
            <a:pPr marL="171450" indent="-171450">
              <a:buFont typeface="Arial" panose="020B0604020202020204" pitchFamily="34" charset="0"/>
              <a:buChar char="•"/>
            </a:pPr>
            <a:r>
              <a:rPr lang="en-US" sz="1400" kern="1200" dirty="0">
                <a:solidFill>
                  <a:schemeClr val="tx1"/>
                </a:solidFill>
                <a:effectLst/>
                <a:latin typeface="+mn-lt"/>
                <a:ea typeface="+mn-ea"/>
                <a:cs typeface="+mn-cs"/>
              </a:rPr>
              <a:t>organize available resources </a:t>
            </a:r>
          </a:p>
          <a:p>
            <a:pPr marL="171450" indent="-171450">
              <a:buFont typeface="Arial" panose="020B0604020202020204" pitchFamily="34" charset="0"/>
              <a:buChar char="•"/>
            </a:pPr>
            <a:r>
              <a:rPr lang="en-US" sz="1400" kern="1200" dirty="0">
                <a:solidFill>
                  <a:schemeClr val="tx1"/>
                </a:solidFill>
                <a:effectLst/>
                <a:latin typeface="+mn-lt"/>
                <a:ea typeface="+mn-ea"/>
                <a:cs typeface="+mn-cs"/>
              </a:rPr>
              <a:t>build visibility. </a:t>
            </a:r>
          </a:p>
          <a:p>
            <a:pPr marL="171450" indent="-171450">
              <a:buFont typeface="Arial" panose="020B0604020202020204" pitchFamily="34" charset="0"/>
              <a:buChar char="•"/>
            </a:pPr>
            <a:endParaRPr lang="en-US" sz="1400" kern="1200" dirty="0">
              <a:solidFill>
                <a:schemeClr val="tx1"/>
              </a:solidFill>
              <a:effectLst/>
              <a:latin typeface="+mn-lt"/>
              <a:ea typeface="+mn-ea"/>
              <a:cs typeface="+mn-cs"/>
            </a:endParaRPr>
          </a:p>
          <a:p>
            <a:pPr marL="0" indent="0">
              <a:buFont typeface="Arial" panose="020B0604020202020204" pitchFamily="34" charset="0"/>
              <a:buNone/>
            </a:pPr>
            <a:r>
              <a:rPr lang="en-US" sz="1400" kern="1200" dirty="0">
                <a:solidFill>
                  <a:schemeClr val="tx1"/>
                </a:solidFill>
                <a:effectLst/>
                <a:latin typeface="+mn-lt"/>
                <a:ea typeface="+mn-ea"/>
                <a:cs typeface="+mn-cs"/>
              </a:rPr>
              <a:t>Kris has been on board for 5 months and is largely responsible for the organization of this meeting as her first major task. Thank you, Kris.</a:t>
            </a:r>
          </a:p>
          <a:p>
            <a:endParaRPr lang="en-US" sz="1400" dirty="0"/>
          </a:p>
        </p:txBody>
      </p:sp>
      <p:sp>
        <p:nvSpPr>
          <p:cNvPr id="4" name="Slide Number Placeholder 3"/>
          <p:cNvSpPr>
            <a:spLocks noGrp="1"/>
          </p:cNvSpPr>
          <p:nvPr>
            <p:ph type="sldNum" sz="quarter" idx="10"/>
          </p:nvPr>
        </p:nvSpPr>
        <p:spPr/>
        <p:txBody>
          <a:bodyPr/>
          <a:lstStyle/>
          <a:p>
            <a:fld id="{FF157FEF-80DB-4481-A943-9C04A886812B}" type="slidenum">
              <a:rPr lang="en-US" smtClean="0"/>
              <a:t>9</a:t>
            </a:fld>
            <a:endParaRPr lang="en-US"/>
          </a:p>
        </p:txBody>
      </p:sp>
    </p:spTree>
    <p:extLst>
      <p:ext uri="{BB962C8B-B14F-4D97-AF65-F5344CB8AC3E}">
        <p14:creationId xmlns:p14="http://schemas.microsoft.com/office/powerpoint/2010/main" val="2539106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7855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I have had the opportunity to work in many different settings - private practice, different academic practices, the pharma industry and the NIH.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Through integrating into these very different environments I grew to understand that key to </a:t>
            </a:r>
            <a:r>
              <a:rPr lang="en-US" sz="1400" b="1" kern="1200" dirty="0">
                <a:solidFill>
                  <a:schemeClr val="tx1"/>
                </a:solidFill>
                <a:effectLst/>
                <a:latin typeface="Arial" panose="020B0604020202020204" pitchFamily="34" charset="0"/>
                <a:ea typeface="+mn-ea"/>
                <a:cs typeface="Arial" panose="020B0604020202020204" pitchFamily="34" charset="0"/>
              </a:rPr>
              <a:t>creating trust and working towards common goals is</a:t>
            </a:r>
            <a:r>
              <a:rPr lang="en-US" sz="1400" kern="1200" dirty="0">
                <a:solidFill>
                  <a:schemeClr val="tx1"/>
                </a:solidFill>
                <a:effectLst/>
                <a:latin typeface="Arial" panose="020B0604020202020204" pitchFamily="34" charset="0"/>
                <a:ea typeface="+mn-ea"/>
                <a:cs typeface="Arial" panose="020B0604020202020204" pitchFamily="34" charset="0"/>
              </a:rPr>
              <a:t> getting to know people outside of their “role” and hierarchy.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That is why the venue for these meetings is purposefully isolated; why we are seated at round tables, why we planned activities that are more casual.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We need you to use this meeting to get to know each other. Find something in common with as many people as possible. Don’t be intimidated by those who have “made it” in your eyes. They were you not that long ago.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Create your own Learning Community that can be sustained.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Stay engaged and have fun.</a:t>
            </a:r>
          </a:p>
          <a:p>
            <a:endParaRPr lang="en-US" sz="1400" dirty="0"/>
          </a:p>
        </p:txBody>
      </p:sp>
      <p:sp>
        <p:nvSpPr>
          <p:cNvPr id="4" name="Slide Number Placeholder 3"/>
          <p:cNvSpPr>
            <a:spLocks noGrp="1"/>
          </p:cNvSpPr>
          <p:nvPr>
            <p:ph type="sldNum" sz="quarter" idx="10"/>
          </p:nvPr>
        </p:nvSpPr>
        <p:spPr/>
        <p:txBody>
          <a:bodyPr/>
          <a:lstStyle/>
          <a:p>
            <a:fld id="{FF157FEF-80DB-4481-A943-9C04A886812B}" type="slidenum">
              <a:rPr lang="en-US" smtClean="0"/>
              <a:t>10</a:t>
            </a:fld>
            <a:endParaRPr lang="en-US"/>
          </a:p>
        </p:txBody>
      </p:sp>
    </p:spTree>
    <p:extLst>
      <p:ext uri="{BB962C8B-B14F-4D97-AF65-F5344CB8AC3E}">
        <p14:creationId xmlns:p14="http://schemas.microsoft.com/office/powerpoint/2010/main" val="128026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There are some structural challenges to building a LEARNING COMMUNITY – the community will be slightly different every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U54 and K12 grants are funded for 5 years with different start and end 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P20 Developmental Centers are funded for 2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The O’Brien Centers are subject to competitive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p>
          <a:p>
            <a:pPr>
              <a:defRPr/>
            </a:pPr>
            <a:r>
              <a:rPr lang="en-US" sz="1600" dirty="0"/>
              <a:t>NIDDK needs an organic LEARNING COMMUNITY that will be supportive of benign urology researchers that </a:t>
            </a:r>
            <a:r>
              <a:rPr lang="en-US" sz="1600" b="1" dirty="0"/>
              <a:t>thrives</a:t>
            </a:r>
            <a:r>
              <a:rPr lang="en-US" sz="1600" dirty="0"/>
              <a:t> independent of the funding mechanism.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mn-lt"/>
              <a:ea typeface="+mn-ea"/>
              <a:cs typeface="+mn-cs"/>
            </a:endParaRPr>
          </a:p>
          <a:p>
            <a:endParaRPr lang="en-US" sz="1600" dirty="0"/>
          </a:p>
          <a:p>
            <a:endParaRPr lang="en-US" sz="1600" dirty="0"/>
          </a:p>
        </p:txBody>
      </p:sp>
      <p:sp>
        <p:nvSpPr>
          <p:cNvPr id="4" name="Slide Number Placeholder 3"/>
          <p:cNvSpPr>
            <a:spLocks noGrp="1"/>
          </p:cNvSpPr>
          <p:nvPr>
            <p:ph type="sldNum" sz="quarter" idx="10"/>
          </p:nvPr>
        </p:nvSpPr>
        <p:spPr/>
        <p:txBody>
          <a:bodyPr/>
          <a:lstStyle/>
          <a:p>
            <a:fld id="{FF157FEF-80DB-4481-A943-9C04A886812B}" type="slidenum">
              <a:rPr lang="en-US" smtClean="0"/>
              <a:t>11</a:t>
            </a:fld>
            <a:endParaRPr lang="en-US"/>
          </a:p>
        </p:txBody>
      </p:sp>
    </p:spTree>
    <p:extLst>
      <p:ext uri="{BB962C8B-B14F-4D97-AF65-F5344CB8AC3E}">
        <p14:creationId xmlns:p14="http://schemas.microsoft.com/office/powerpoint/2010/main" val="359259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FC2385-2B11-4EB1-8D1A-E9D44E7C871C}" type="slidenum">
              <a:rPr lang="en-US" smtClean="0"/>
              <a:t>12</a:t>
            </a:fld>
            <a:endParaRPr lang="en-US"/>
          </a:p>
        </p:txBody>
      </p:sp>
    </p:spTree>
    <p:extLst>
      <p:ext uri="{BB962C8B-B14F-4D97-AF65-F5344CB8AC3E}">
        <p14:creationId xmlns:p14="http://schemas.microsoft.com/office/powerpoint/2010/main" val="483591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effectLst/>
                <a:latin typeface="+mn-lt"/>
                <a:ea typeface="+mn-ea"/>
                <a:cs typeface="+mn-cs"/>
              </a:rPr>
              <a:t>This is not without its challenges. </a:t>
            </a:r>
          </a:p>
          <a:p>
            <a:endParaRPr lang="en-US" sz="1600" kern="1200" dirty="0">
              <a:solidFill>
                <a:schemeClr val="tx1"/>
              </a:solidFill>
              <a:effectLst/>
              <a:latin typeface="+mn-lt"/>
              <a:ea typeface="+mn-ea"/>
              <a:cs typeface="+mn-cs"/>
            </a:endParaRPr>
          </a:p>
          <a:p>
            <a:r>
              <a:rPr lang="en-US" sz="1600" kern="1200" dirty="0">
                <a:solidFill>
                  <a:schemeClr val="tx1"/>
                </a:solidFill>
                <a:effectLst/>
                <a:latin typeface="+mn-lt"/>
                <a:ea typeface="+mn-ea"/>
                <a:cs typeface="+mn-cs"/>
              </a:rPr>
              <a:t>There is some inherent competitiveness to research. Investigators feel they are competing against each other for funding. </a:t>
            </a:r>
          </a:p>
          <a:p>
            <a:endParaRPr lang="en-US" sz="1600" kern="1200" dirty="0">
              <a:solidFill>
                <a:schemeClr val="tx1"/>
              </a:solidFill>
              <a:effectLst/>
              <a:latin typeface="+mn-lt"/>
              <a:ea typeface="+mn-ea"/>
              <a:cs typeface="+mn-cs"/>
            </a:endParaRPr>
          </a:p>
          <a:p>
            <a:r>
              <a:rPr lang="en-US" sz="1600" kern="1200" dirty="0">
                <a:solidFill>
                  <a:schemeClr val="tx1"/>
                </a:solidFill>
                <a:effectLst/>
                <a:latin typeface="+mn-lt"/>
                <a:ea typeface="+mn-ea"/>
                <a:cs typeface="+mn-cs"/>
              </a:rPr>
              <a:t>We encourage each of you to </a:t>
            </a:r>
            <a:r>
              <a:rPr lang="en-US" sz="1600" b="1" kern="1200" dirty="0">
                <a:solidFill>
                  <a:schemeClr val="tx1"/>
                </a:solidFill>
                <a:effectLst/>
                <a:latin typeface="+mn-lt"/>
                <a:ea typeface="+mn-ea"/>
                <a:cs typeface="+mn-cs"/>
              </a:rPr>
              <a:t>trust that the knowledge you gain and relationships you build during this and subsequent meetings can deliver on the old saying “rising tides lift all boats”</a:t>
            </a:r>
            <a:r>
              <a:rPr lang="en-US" sz="1600" kern="1200" dirty="0">
                <a:solidFill>
                  <a:schemeClr val="tx1"/>
                </a:solidFill>
                <a:effectLst/>
                <a:latin typeface="+mn-lt"/>
                <a:ea typeface="+mn-ea"/>
                <a:cs typeface="+mn-cs"/>
              </a:rPr>
              <a:t>.</a:t>
            </a:r>
          </a:p>
          <a:p>
            <a:endParaRPr lang="en-US" sz="1600" dirty="0"/>
          </a:p>
        </p:txBody>
      </p:sp>
      <p:sp>
        <p:nvSpPr>
          <p:cNvPr id="4" name="Slide Number Placeholder 3"/>
          <p:cNvSpPr>
            <a:spLocks noGrp="1"/>
          </p:cNvSpPr>
          <p:nvPr>
            <p:ph type="sldNum" sz="quarter" idx="10"/>
          </p:nvPr>
        </p:nvSpPr>
        <p:spPr/>
        <p:txBody>
          <a:bodyPr/>
          <a:lstStyle/>
          <a:p>
            <a:fld id="{FF157FEF-80DB-4481-A943-9C04A886812B}" type="slidenum">
              <a:rPr lang="en-US" smtClean="0"/>
              <a:t>14</a:t>
            </a:fld>
            <a:endParaRPr lang="en-US"/>
          </a:p>
        </p:txBody>
      </p:sp>
    </p:spTree>
    <p:extLst>
      <p:ext uri="{BB962C8B-B14F-4D97-AF65-F5344CB8AC3E}">
        <p14:creationId xmlns:p14="http://schemas.microsoft.com/office/powerpoint/2010/main" val="2963204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7594-A549-442D-957B-C1D476489B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B626C1-EDFE-478B-A8FD-BDCCF3EB21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DA89DA-B68D-4BC1-94DE-6411652DD8BF}"/>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18C810A9-F9C2-4C0D-877F-627CD2B59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A0A40-73A0-4EA7-9CFC-94E628321CFA}"/>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384797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6521B-7009-47E8-A481-2F09E90257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A7830C-86D8-4C1E-9505-D2D1A94C0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4E77A-3348-4E40-8C69-0A6CD598FCF1}"/>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C8524C50-A170-4744-ACFC-313132AFDE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340DA-41D4-415C-9AA7-7E0085F4C53D}"/>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174500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5BA9A-3D62-45F3-BA75-B2BF455A8F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34E55-D780-44C9-9FC1-5A0E0BBC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BE7414-0753-4D86-ACEF-DFEF8A95B584}"/>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E3C7354D-C02B-4768-9E1B-86EEFD3EC9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63E7D3-1CCD-4F55-85A1-B38BAFAB3A72}"/>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3448873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3EAF-A59A-452D-B160-0A01AEFF4D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5CFBD7-B8A2-4C04-8D0F-CD1949AFA2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034115-8263-47DE-A421-B3BF5F0BDB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EDFA75-0BB0-490F-AA95-221A118C78AB}"/>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6" name="Footer Placeholder 5">
            <a:extLst>
              <a:ext uri="{FF2B5EF4-FFF2-40B4-BE49-F238E27FC236}">
                <a16:creationId xmlns:a16="http://schemas.microsoft.com/office/drawing/2014/main" id="{98E9E763-F496-45F0-845F-1B6275303F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2678BA-9DB9-423E-82E5-E28108855153}"/>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222809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E5F70-B3B3-4538-A7C0-BC120817FF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2CD3BE-0E34-407B-981D-3340F1BA49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FD850B-47F9-46FE-BF64-B69166F546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3C6FCC-778A-47CB-BF43-8497C8229E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594BB8-0A7E-4176-88DE-48951AC1BB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74A6D8-5703-4034-8520-90427E55D484}"/>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8" name="Footer Placeholder 7">
            <a:extLst>
              <a:ext uri="{FF2B5EF4-FFF2-40B4-BE49-F238E27FC236}">
                <a16:creationId xmlns:a16="http://schemas.microsoft.com/office/drawing/2014/main" id="{D3B9BE0E-E90A-4459-BF5B-FF29FFF88D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D20F2B-6033-4AB2-A109-99DC8409431C}"/>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3053948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C7DD0-D994-44B1-9014-2B04FF594B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8F2667-65AF-4ED0-9084-C98C1941E407}"/>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4" name="Footer Placeholder 3">
            <a:extLst>
              <a:ext uri="{FF2B5EF4-FFF2-40B4-BE49-F238E27FC236}">
                <a16:creationId xmlns:a16="http://schemas.microsoft.com/office/drawing/2014/main" id="{8217694C-9684-46D6-8DF7-80ED3275F3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B792B3-94C7-45D1-A789-444ED6D0664B}"/>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2036881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0C59FD-5027-4D76-BC7E-7847689DC678}"/>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3" name="Footer Placeholder 2">
            <a:extLst>
              <a:ext uri="{FF2B5EF4-FFF2-40B4-BE49-F238E27FC236}">
                <a16:creationId xmlns:a16="http://schemas.microsoft.com/office/drawing/2014/main" id="{D1D553A0-F7FE-4B0A-93CE-DA1D05C3CC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CD263A-D3EA-406C-BB1F-A42F25001D2A}"/>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260640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4BE3E-E23C-4835-8C26-90917EDD81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0D1E59-3263-4ED7-8615-06EDA0BB1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FE4E60-FF97-4221-A08B-DD9ABB618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2AFC6-5EF7-476A-9E99-3EBAACCAD884}"/>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6" name="Footer Placeholder 5">
            <a:extLst>
              <a:ext uri="{FF2B5EF4-FFF2-40B4-BE49-F238E27FC236}">
                <a16:creationId xmlns:a16="http://schemas.microsoft.com/office/drawing/2014/main" id="{9FB4CFF3-9BA0-4DC9-8867-AD527DC0F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4419F4-BB08-4A30-B6A4-76B4FF9C0D00}"/>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54010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274A-0850-4973-8556-6A51A76897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4FBCF-859E-49AE-9C95-9BEEFA3264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1B8F6F-1213-4785-A4BF-AC58617E01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965914-5AA3-41C5-ABE7-DF97D9FB37C3}"/>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6" name="Footer Placeholder 5">
            <a:extLst>
              <a:ext uri="{FF2B5EF4-FFF2-40B4-BE49-F238E27FC236}">
                <a16:creationId xmlns:a16="http://schemas.microsoft.com/office/drawing/2014/main" id="{996FF72C-AD59-4213-8A51-83BDE3AC23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79040A-0012-4E44-AF7F-9B9A3486A7C9}"/>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3025165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310C9-C0EB-41DD-9B76-1EE8A74D15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A9FE4-1284-424B-AA24-3DE6FE6D10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7142A-8033-41A1-9FE6-B6A8CFD6C39E}"/>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6EDA0706-8EE8-4443-8DC2-12BC99CF4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13007-1ECF-4EF5-9E13-64A78161EFC7}"/>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1039821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FCFFE7-6155-4B31-8AE5-C776CF01AC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A1CC35-F22B-4CBF-BDC4-B4520CEB17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08CA00-AAF6-4543-A717-8C46C9F5D580}"/>
              </a:ext>
            </a:extLst>
          </p:cNvPr>
          <p:cNvSpPr>
            <a:spLocks noGrp="1"/>
          </p:cNvSpPr>
          <p:nvPr>
            <p:ph type="dt" sz="half" idx="10"/>
          </p:nvPr>
        </p:nvSpPr>
        <p:spPr/>
        <p:txBody>
          <a:body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D6627C6C-928C-4921-9F8B-B73CF84D2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5E710-BD97-4B9B-9C92-24003B24B9D9}"/>
              </a:ext>
            </a:extLst>
          </p:cNvPr>
          <p:cNvSpPr>
            <a:spLocks noGrp="1"/>
          </p:cNvSpPr>
          <p:nvPr>
            <p:ph type="sldNum" sz="quarter" idx="12"/>
          </p:nvPr>
        </p:nvSpPr>
        <p:spPr/>
        <p:txBody>
          <a:bodyPr/>
          <a:lstStyle/>
          <a:p>
            <a:fld id="{02516009-F502-4D31-B660-2EFAC715D148}" type="slidenum">
              <a:rPr lang="en-US" smtClean="0"/>
              <a:t>‹#›</a:t>
            </a:fld>
            <a:endParaRPr lang="en-US"/>
          </a:p>
        </p:txBody>
      </p:sp>
    </p:spTree>
    <p:extLst>
      <p:ext uri="{BB962C8B-B14F-4D97-AF65-F5344CB8AC3E}">
        <p14:creationId xmlns:p14="http://schemas.microsoft.com/office/powerpoint/2010/main" val="1685860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9BEF0E-4948-4ACE-8DCC-1A273F5A575A}" type="datetimeFigureOut">
              <a:rPr lang="en-US" smtClean="0"/>
              <a:t>12/12/2023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20D9BA-4437-4215-A28B-63AFD944A9B5}" type="slidenum">
              <a:rPr lang="en-US" smtClean="0"/>
              <a:t>‹#›</a:t>
            </a:fld>
            <a:endParaRPr lang="en-US"/>
          </a:p>
        </p:txBody>
      </p:sp>
      <p:sp>
        <p:nvSpPr>
          <p:cNvPr id="8" name="Title 1"/>
          <p:cNvSpPr txBox="1">
            <a:spLocks/>
          </p:cNvSpPr>
          <p:nvPr userDrawn="1"/>
        </p:nvSpPr>
        <p:spPr>
          <a:xfrm>
            <a:off x="14288" y="51165"/>
            <a:ext cx="12161520" cy="1645920"/>
          </a:xfrm>
          <a:prstGeom prst="rect">
            <a:avLst/>
          </a:prstGeom>
          <a:solidFill>
            <a:srgbClr val="92D050"/>
          </a:solidFill>
          <a:ln w="127000">
            <a:solidFill>
              <a:srgbClr val="000099"/>
            </a:solidFill>
          </a:ln>
        </p:spPr>
        <p:txBody>
          <a:bodyPr vert="horz" lIns="365760" tIns="45720" rIns="4572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4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82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067F13-BB65-4939-B252-B5D94DE76C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C962BF-370F-47F8-ACD7-38231DB2EF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2F970-08CC-4A7A-B971-920A1F063E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3D116-3696-49F2-AD79-CA66990FE34C}" type="datetimeFigureOut">
              <a:rPr lang="en-US" smtClean="0"/>
              <a:t>12/12/2023</a:t>
            </a:fld>
            <a:endParaRPr lang="en-US"/>
          </a:p>
        </p:txBody>
      </p:sp>
      <p:sp>
        <p:nvSpPr>
          <p:cNvPr id="5" name="Footer Placeholder 4">
            <a:extLst>
              <a:ext uri="{FF2B5EF4-FFF2-40B4-BE49-F238E27FC236}">
                <a16:creationId xmlns:a16="http://schemas.microsoft.com/office/drawing/2014/main" id="{967C65A8-F205-4A9B-B69E-E5EAF85673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4AE096-49F2-4D66-8D52-07AA96733B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516009-F502-4D31-B660-2EFAC715D148}" type="slidenum">
              <a:rPr lang="en-US" smtClean="0"/>
              <a:t>‹#›</a:t>
            </a:fld>
            <a:endParaRPr lang="en-US"/>
          </a:p>
        </p:txBody>
      </p:sp>
    </p:spTree>
    <p:extLst>
      <p:ext uri="{BB962C8B-B14F-4D97-AF65-F5344CB8AC3E}">
        <p14:creationId xmlns:p14="http://schemas.microsoft.com/office/powerpoint/2010/main" val="3016417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pixabay.com/en/umbrella-non-wet-cloudy-116370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niddkcairibu.urology.wisc.edu/"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niddkcairibu.urology.wisc.edu/"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mailto:Daniel.gossett@nih.gov" TargetMode="External"/><Relationship Id="rId13" Type="http://schemas.openxmlformats.org/officeDocument/2006/relationships/image" Target="../media/image25.jpeg"/><Relationship Id="rId18" Type="http://schemas.openxmlformats.org/officeDocument/2006/relationships/image" Target="../media/image26.jpe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hyperlink" Target="mailto:julia.barthold@nih.gov" TargetMode="External"/><Relationship Id="rId17" Type="http://schemas.openxmlformats.org/officeDocument/2006/relationships/hyperlink" Target="mailto:victoria.spruance@nih.gov" TargetMode="External"/><Relationship Id="rId2" Type="http://schemas.openxmlformats.org/officeDocument/2006/relationships/image" Target="../media/image18.png"/><Relationship Id="rId16" Type="http://schemas.openxmlformats.org/officeDocument/2006/relationships/hyperlink" Target="mailto:ziya.kirkali@nih.gov" TargetMode="Externa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4.png"/><Relationship Id="rId5" Type="http://schemas.openxmlformats.org/officeDocument/2006/relationships/image" Target="../media/image21.png"/><Relationship Id="rId15" Type="http://schemas.openxmlformats.org/officeDocument/2006/relationships/hyperlink" Target="mailto:kevin.abbott@nih.gov" TargetMode="External"/><Relationship Id="rId10" Type="http://schemas.openxmlformats.org/officeDocument/2006/relationships/hyperlink" Target="mailto:Deepak.nihalani@nih.gov" TargetMode="External"/><Relationship Id="rId4" Type="http://schemas.openxmlformats.org/officeDocument/2006/relationships/image" Target="../media/image20.png"/><Relationship Id="rId9" Type="http://schemas.openxmlformats.org/officeDocument/2006/relationships/hyperlink" Target="mailto:mullinsc@extra.niddk.nih.gov" TargetMode="External"/><Relationship Id="rId14" Type="http://schemas.openxmlformats.org/officeDocument/2006/relationships/hyperlink" Target="mailto:tracy.rankin@ni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902430"/>
            <a:ext cx="9144000" cy="1539408"/>
          </a:xfrm>
        </p:spPr>
        <p:txBody>
          <a:bodyPr>
            <a:noAutofit/>
          </a:bodyPr>
          <a:lstStyle/>
          <a:p>
            <a:pPr>
              <a:spcBef>
                <a:spcPts val="0"/>
              </a:spcBef>
              <a:spcAft>
                <a:spcPts val="600"/>
              </a:spcAft>
            </a:pPr>
            <a:r>
              <a:rPr lang="en-US" sz="5400" b="1" dirty="0">
                <a:solidFill>
                  <a:srgbClr val="0070C0"/>
                </a:solidFill>
              </a:rPr>
              <a:t>December 3rd-4th, 2020</a:t>
            </a:r>
          </a:p>
          <a:p>
            <a:pPr>
              <a:spcBef>
                <a:spcPts val="0"/>
              </a:spcBef>
              <a:spcAft>
                <a:spcPts val="600"/>
              </a:spcAft>
            </a:pPr>
            <a:r>
              <a:rPr lang="en-US" sz="5400" b="1" dirty="0">
                <a:solidFill>
                  <a:srgbClr val="0070C0"/>
                </a:solidFill>
              </a:rPr>
              <a:t>Zoom Virtual Meeting Platform</a:t>
            </a:r>
          </a:p>
        </p:txBody>
      </p:sp>
      <p:sp>
        <p:nvSpPr>
          <p:cNvPr id="5" name="Title 1"/>
          <p:cNvSpPr txBox="1">
            <a:spLocks/>
          </p:cNvSpPr>
          <p:nvPr/>
        </p:nvSpPr>
        <p:spPr>
          <a:xfrm>
            <a:off x="2916381" y="726508"/>
            <a:ext cx="6359237" cy="2657346"/>
          </a:xfrm>
          <a:prstGeom prst="rect">
            <a:avLst/>
          </a:prstGeom>
          <a:solidFill>
            <a:srgbClr val="92D050"/>
          </a:solidFill>
          <a:ln w="127000">
            <a:solidFill>
              <a:srgbClr val="000099"/>
            </a:solidFill>
          </a:ln>
        </p:spPr>
        <p:txBody>
          <a:bodyPr vert="horz" lIns="365760" tIns="45720" rIns="45720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400" b="1" i="0" u="none" strike="noStrike" kern="1200" cap="none" spc="0" normalizeH="0" baseline="0" noProof="0" dirty="0">
                <a:ln>
                  <a:noFill/>
                </a:ln>
                <a:solidFill>
                  <a:srgbClr val="5B9BD5">
                    <a:lumMod val="50000"/>
                  </a:srgbClr>
                </a:solidFill>
                <a:effectLst>
                  <a:outerShdw blurRad="38100" dist="38100" dir="2700000" algn="tl">
                    <a:srgbClr val="000000">
                      <a:alpha val="43137"/>
                    </a:srgbClr>
                  </a:outerShdw>
                </a:effectLst>
                <a:uLnTx/>
                <a:uFillTx/>
                <a:latin typeface="Calibri" panose="020F0502020204030204"/>
                <a:ea typeface="+mj-ea"/>
                <a:cs typeface="Arial" panose="020B0604020202020204" pitchFamily="34" charset="0"/>
              </a:rPr>
              <a:t>CAIRIBU 2020</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400" b="1" i="0" u="none" strike="noStrike" kern="1200" cap="none" spc="0" normalizeH="0" baseline="0" noProof="0" dirty="0">
                <a:ln>
                  <a:noFill/>
                </a:ln>
                <a:solidFill>
                  <a:srgbClr val="5B9BD5">
                    <a:lumMod val="50000"/>
                  </a:srgbClr>
                </a:solidFill>
                <a:effectLst>
                  <a:outerShdw blurRad="38100" dist="38100" dir="2700000" algn="tl">
                    <a:srgbClr val="000000">
                      <a:alpha val="43137"/>
                    </a:srgbClr>
                  </a:outerShdw>
                </a:effectLst>
                <a:uLnTx/>
                <a:uFillTx/>
                <a:latin typeface="Calibri" panose="020F0502020204030204"/>
                <a:ea typeface="+mj-ea"/>
                <a:cs typeface="Arial" panose="020B0604020202020204" pitchFamily="34" charset="0"/>
              </a:rPr>
              <a:t>Annual Meeting</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5693" b="22846"/>
          <a:stretch/>
        </p:blipFill>
        <p:spPr>
          <a:xfrm>
            <a:off x="170876" y="273250"/>
            <a:ext cx="1935830" cy="1189790"/>
          </a:xfrm>
          <a:prstGeom prst="rect">
            <a:avLst/>
          </a:prstGeom>
        </p:spPr>
      </p:pic>
    </p:spTree>
    <p:extLst>
      <p:ext uri="{BB962C8B-B14F-4D97-AF65-F5344CB8AC3E}">
        <p14:creationId xmlns:p14="http://schemas.microsoft.com/office/powerpoint/2010/main" val="841966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E6AE7B-CBB9-4B15-B530-B6A4F499C5FF}"/>
              </a:ext>
            </a:extLst>
          </p:cNvPr>
          <p:cNvSpPr txBox="1"/>
          <p:nvPr/>
        </p:nvSpPr>
        <p:spPr>
          <a:xfrm>
            <a:off x="24936" y="22002"/>
            <a:ext cx="12133811" cy="707886"/>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Welcome to the Meeting and the CAIRIBU Community</a:t>
            </a:r>
          </a:p>
        </p:txBody>
      </p:sp>
      <p:sp>
        <p:nvSpPr>
          <p:cNvPr id="24" name="Content Placeholder 2">
            <a:extLst>
              <a:ext uri="{FF2B5EF4-FFF2-40B4-BE49-F238E27FC236}">
                <a16:creationId xmlns:a16="http://schemas.microsoft.com/office/drawing/2014/main" id="{0A3E781C-A096-44DC-A7E1-86DC727F0E5A}"/>
              </a:ext>
            </a:extLst>
          </p:cNvPr>
          <p:cNvSpPr txBox="1">
            <a:spLocks/>
          </p:cNvSpPr>
          <p:nvPr/>
        </p:nvSpPr>
        <p:spPr>
          <a:xfrm>
            <a:off x="-906816" y="953805"/>
            <a:ext cx="10632558" cy="287976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C</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ollaborating for the </a:t>
            </a: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A</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dvancement of  </a:t>
            </a:r>
          </a:p>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I</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nterdisciplinary </a:t>
            </a: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R</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esearch </a:t>
            </a:r>
          </a:p>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i</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n </a:t>
            </a: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B</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enign </a:t>
            </a:r>
            <a:r>
              <a:rPr kumimoji="0" lang="en-US" sz="4800" b="1" i="0" u="none" strike="noStrike" kern="1200" cap="none" spc="0" normalizeH="0" baseline="0" noProof="0" dirty="0">
                <a:ln>
                  <a:noFill/>
                </a:ln>
                <a:solidFill>
                  <a:srgbClr val="000099"/>
                </a:solidFill>
                <a:effectLst/>
                <a:uLnTx/>
                <a:uFillTx/>
                <a:latin typeface="Calibri" panose="020F0502020204030204"/>
                <a:ea typeface="+mn-ea"/>
                <a:cs typeface="+mn-cs"/>
              </a:rPr>
              <a:t>U</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rology</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5" name="Picture 4" descr="Caribou bull at rest, Denali National Park, Alaska, USA">
            <a:extLst>
              <a:ext uri="{FF2B5EF4-FFF2-40B4-BE49-F238E27FC236}">
                <a16:creationId xmlns:a16="http://schemas.microsoft.com/office/drawing/2014/main" id="{58647DBE-56FA-44D6-8FD5-6F77831E4A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8400" y="833691"/>
            <a:ext cx="2197024" cy="2398607"/>
          </a:xfrm>
          <a:prstGeom prst="rect">
            <a:avLst/>
          </a:prstGeom>
          <a:noFill/>
          <a:extLst>
            <a:ext uri="{909E8E84-426E-40DD-AFC4-6F175D3DCCD1}">
              <a14:hiddenFill xmlns:a14="http://schemas.microsoft.com/office/drawing/2010/main">
                <a:solidFill>
                  <a:srgbClr val="FFFFFF"/>
                </a:solidFill>
              </a14:hiddenFill>
            </a:ext>
          </a:extLst>
        </p:spPr>
      </p:pic>
      <p:sp>
        <p:nvSpPr>
          <p:cNvPr id="26" name="Subtitle 6">
            <a:extLst>
              <a:ext uri="{FF2B5EF4-FFF2-40B4-BE49-F238E27FC236}">
                <a16:creationId xmlns:a16="http://schemas.microsoft.com/office/drawing/2014/main" id="{DE5DBCFA-FCBD-41C3-A3AD-A15D5E645875}"/>
              </a:ext>
            </a:extLst>
          </p:cNvPr>
          <p:cNvSpPr txBox="1">
            <a:spLocks/>
          </p:cNvSpPr>
          <p:nvPr/>
        </p:nvSpPr>
        <p:spPr>
          <a:xfrm>
            <a:off x="2334512" y="3868849"/>
            <a:ext cx="8534400" cy="1752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BCC96A8-62A1-4906-ADAB-42A09DAD0B48}"/>
              </a:ext>
            </a:extLst>
          </p:cNvPr>
          <p:cNvSpPr/>
          <p:nvPr/>
        </p:nvSpPr>
        <p:spPr>
          <a:xfrm>
            <a:off x="5430625" y="3581290"/>
            <a:ext cx="3417600" cy="175260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K12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KURe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UroEpi</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AE745AE-49A2-45FD-ADB0-9A251D5AB42C}"/>
              </a:ext>
            </a:extLst>
          </p:cNvPr>
          <p:cNvSpPr/>
          <p:nvPr/>
        </p:nvSpPr>
        <p:spPr>
          <a:xfrm>
            <a:off x="3227866" y="4960755"/>
            <a:ext cx="3468994" cy="17526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P20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white"/>
                </a:solidFill>
                <a:effectLst/>
                <a:uLnTx/>
                <a:uFillTx/>
                <a:latin typeface="Calibri" panose="020F0502020204030204"/>
                <a:ea typeface="+mn-ea"/>
                <a:cs typeface="+mn-cs"/>
              </a:rPr>
              <a:t>Exploratory Centers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E4707C67-0F43-4798-8EF2-153B19A7D90D}"/>
              </a:ext>
            </a:extLst>
          </p:cNvPr>
          <p:cNvSpPr/>
          <p:nvPr/>
        </p:nvSpPr>
        <p:spPr>
          <a:xfrm>
            <a:off x="786809" y="3602556"/>
            <a:ext cx="3621123" cy="177218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U54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O’Brien Urology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Centers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C3AE131D-C5F6-4A52-8372-773566957546}"/>
              </a:ext>
            </a:extLst>
          </p:cNvPr>
          <p:cNvSpPr/>
          <p:nvPr/>
        </p:nvSpPr>
        <p:spPr>
          <a:xfrm>
            <a:off x="7613460" y="4973053"/>
            <a:ext cx="3468994" cy="177218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rPr>
              <a:t>U24 </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O’Brien</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Interactions Core</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lowchart: Alternate Process 31">
            <a:extLst>
              <a:ext uri="{FF2B5EF4-FFF2-40B4-BE49-F238E27FC236}">
                <a16:creationId xmlns:a16="http://schemas.microsoft.com/office/drawing/2014/main" id="{8F14593F-0A07-440C-BA21-08A42AE2EE6C}"/>
              </a:ext>
            </a:extLst>
          </p:cNvPr>
          <p:cNvSpPr/>
          <p:nvPr/>
        </p:nvSpPr>
        <p:spPr>
          <a:xfrm>
            <a:off x="233916" y="3429000"/>
            <a:ext cx="11642651" cy="3343940"/>
          </a:xfrm>
          <a:prstGeom prst="flowChartAlternateProcess">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43D9E068-5AAF-4DAE-B242-1031003B2442}"/>
              </a:ext>
            </a:extLst>
          </p:cNvPr>
          <p:cNvSpPr txBox="1"/>
          <p:nvPr/>
        </p:nvSpPr>
        <p:spPr>
          <a:xfrm>
            <a:off x="8783627" y="3672147"/>
            <a:ext cx="3035254"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Broad Benign Urology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Research Community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and Beyond!</a:t>
            </a:r>
          </a:p>
        </p:txBody>
      </p:sp>
      <p:pic>
        <p:nvPicPr>
          <p:cNvPr id="36" name="Picture 35" descr="A close up of an umbrella&#10;&#10;Description automatically generated">
            <a:extLst>
              <a:ext uri="{FF2B5EF4-FFF2-40B4-BE49-F238E27FC236}">
                <a16:creationId xmlns:a16="http://schemas.microsoft.com/office/drawing/2014/main" id="{879975BF-3F28-4F50-BBCD-5CD904CCB48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rot="20662207">
            <a:off x="797540" y="1691812"/>
            <a:ext cx="2067564" cy="1712202"/>
          </a:xfrm>
          <a:prstGeom prst="rect">
            <a:avLst/>
          </a:prstGeom>
        </p:spPr>
      </p:pic>
      <p:pic>
        <p:nvPicPr>
          <p:cNvPr id="38" name="Picture 37">
            <a:extLst>
              <a:ext uri="{FF2B5EF4-FFF2-40B4-BE49-F238E27FC236}">
                <a16:creationId xmlns:a16="http://schemas.microsoft.com/office/drawing/2014/main" id="{3E88C9CC-5163-45C3-BAE4-8A35CFE1BA05}"/>
              </a:ext>
            </a:extLst>
          </p:cNvPr>
          <p:cNvPicPr>
            <a:picLocks noChangeAspect="1"/>
          </p:cNvPicPr>
          <p:nvPr/>
        </p:nvPicPr>
        <p:blipFill>
          <a:blip r:embed="rId5"/>
          <a:stretch>
            <a:fillRect/>
          </a:stretch>
        </p:blipFill>
        <p:spPr>
          <a:xfrm>
            <a:off x="368226" y="5563635"/>
            <a:ext cx="2859640" cy="829951"/>
          </a:xfrm>
          <a:prstGeom prst="rect">
            <a:avLst/>
          </a:prstGeom>
        </p:spPr>
      </p:pic>
    </p:spTree>
    <p:extLst>
      <p:ext uri="{BB962C8B-B14F-4D97-AF65-F5344CB8AC3E}">
        <p14:creationId xmlns:p14="http://schemas.microsoft.com/office/powerpoint/2010/main" val="2741780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CAIRIBU 2020 Meeting: Attendees and Thanks….</a:t>
            </a:r>
          </a:p>
        </p:txBody>
      </p:sp>
      <p:sp>
        <p:nvSpPr>
          <p:cNvPr id="4" name="TextBox 3"/>
          <p:cNvSpPr txBox="1"/>
          <p:nvPr/>
        </p:nvSpPr>
        <p:spPr>
          <a:xfrm>
            <a:off x="379143" y="3783763"/>
            <a:ext cx="7160855"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Acknowledgments: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CAIRIBU 2020 Meeting Program Committee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CAIRIBU 2020 Abstracts &amp; Poster Session Committee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CAIRIBU 2020 Trainee Event Organizing Committee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CAIRIBU Community Leaders and Outside Speakers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Mark Dennis and the Scientific Consulting Group</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NIDDK Staff and Dr. Mark Nelson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FF0000"/>
                </a:solidFill>
                <a:effectLst/>
                <a:uLnTx/>
                <a:uFillTx/>
                <a:latin typeface="Calibri" panose="020F0502020204030204"/>
                <a:ea typeface="+mn-ea"/>
                <a:cs typeface="+mn-cs"/>
              </a:rPr>
              <a:t>Dr. Kris </a:t>
            </a:r>
            <a:r>
              <a:rPr kumimoji="0" lang="en-US" sz="2200" b="1" i="0" u="none" strike="noStrike" kern="1200" cap="none" spc="0" normalizeH="0" baseline="0" noProof="0" dirty="0" err="1">
                <a:ln>
                  <a:noFill/>
                </a:ln>
                <a:solidFill>
                  <a:srgbClr val="FF0000"/>
                </a:solidFill>
                <a:effectLst/>
                <a:uLnTx/>
                <a:uFillTx/>
                <a:latin typeface="Calibri" panose="020F0502020204030204"/>
                <a:ea typeface="+mn-ea"/>
                <a:cs typeface="+mn-cs"/>
              </a:rPr>
              <a:t>Penniston</a:t>
            </a:r>
            <a:r>
              <a:rPr kumimoji="0" lang="en-US" sz="2200" b="1" i="0" u="none" strike="noStrike" kern="1200" cap="none" spc="0" normalizeH="0" baseline="0" noProof="0" dirty="0">
                <a:ln>
                  <a:noFill/>
                </a:ln>
                <a:solidFill>
                  <a:srgbClr val="FF0000"/>
                </a:solidFill>
                <a:effectLst/>
                <a:uLnTx/>
                <a:uFillTx/>
                <a:latin typeface="Calibri" panose="020F0502020204030204"/>
                <a:ea typeface="+mn-ea"/>
                <a:cs typeface="+mn-cs"/>
              </a:rPr>
              <a:t>, Director, Interactions Core</a:t>
            </a:r>
          </a:p>
        </p:txBody>
      </p:sp>
      <p:grpSp>
        <p:nvGrpSpPr>
          <p:cNvPr id="23" name="Group 22"/>
          <p:cNvGrpSpPr/>
          <p:nvPr/>
        </p:nvGrpSpPr>
        <p:grpSpPr>
          <a:xfrm>
            <a:off x="7626176" y="4486679"/>
            <a:ext cx="4059981" cy="1877437"/>
            <a:chOff x="7686864" y="4542434"/>
            <a:chExt cx="4059981" cy="1877437"/>
          </a:xfrm>
          <a:solidFill>
            <a:schemeClr val="accent5">
              <a:lumMod val="20000"/>
              <a:lumOff val="80000"/>
            </a:schemeClr>
          </a:solidFill>
        </p:grpSpPr>
        <p:sp>
          <p:nvSpPr>
            <p:cNvPr id="5" name="TextBox 4"/>
            <p:cNvSpPr txBox="1"/>
            <p:nvPr/>
          </p:nvSpPr>
          <p:spPr>
            <a:xfrm>
              <a:off x="7686864" y="4542434"/>
              <a:ext cx="4059981" cy="1877437"/>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Trainee Event Organizing Committee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Renee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Vickman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Casey Steadman,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Marvin Langston,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Diya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Binoy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Joseph,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Scott Bauer, MD</a:t>
              </a:r>
            </a:p>
          </p:txBody>
        </p:sp>
        <p:sp>
          <p:nvSpPr>
            <p:cNvPr id="8" name="TextBox 7">
              <a:extLst>
                <a:ext uri="{FF2B5EF4-FFF2-40B4-BE49-F238E27FC236}">
                  <a16:creationId xmlns:a16="http://schemas.microsoft.com/office/drawing/2014/main" id="{DF24F78B-7EA7-4964-8B1E-05AE76EF9E63}"/>
                </a:ext>
              </a:extLst>
            </p:cNvPr>
            <p:cNvSpPr txBox="1"/>
            <p:nvPr/>
          </p:nvSpPr>
          <p:spPr>
            <a:xfrm>
              <a:off x="10080956" y="5545924"/>
              <a:ext cx="1665889" cy="461665"/>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Collaborating for the Advancement of Interdisciplinary Research in Benign Urology</a:t>
              </a:r>
            </a:p>
          </p:txBody>
        </p:sp>
      </p:grpSp>
      <p:pic>
        <p:nvPicPr>
          <p:cNvPr id="37" name="Picture 36"/>
          <p:cNvPicPr>
            <a:picLocks noChangeAspect="1"/>
          </p:cNvPicPr>
          <p:nvPr/>
        </p:nvPicPr>
        <p:blipFill>
          <a:blip r:embed="rId2"/>
          <a:stretch>
            <a:fillRect/>
          </a:stretch>
        </p:blipFill>
        <p:spPr>
          <a:xfrm>
            <a:off x="305622" y="810265"/>
            <a:ext cx="11572437" cy="2764792"/>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5693" b="22846"/>
          <a:stretch/>
        </p:blipFill>
        <p:spPr>
          <a:xfrm>
            <a:off x="10098647" y="4853959"/>
            <a:ext cx="1074452" cy="660374"/>
          </a:xfrm>
          <a:prstGeom prst="rect">
            <a:avLst/>
          </a:prstGeom>
        </p:spPr>
      </p:pic>
    </p:spTree>
    <p:extLst>
      <p:ext uri="{BB962C8B-B14F-4D97-AF65-F5344CB8AC3E}">
        <p14:creationId xmlns:p14="http://schemas.microsoft.com/office/powerpoint/2010/main" val="237232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28875F1-55A9-4473-97A0-8B0F7284377D}"/>
              </a:ext>
            </a:extLst>
          </p:cNvPr>
          <p:cNvSpPr txBox="1"/>
          <p:nvPr/>
        </p:nvSpPr>
        <p:spPr>
          <a:xfrm>
            <a:off x="620004" y="960552"/>
            <a:ext cx="10783102" cy="5587171"/>
          </a:xfrm>
          <a:prstGeom prst="rect">
            <a:avLst/>
          </a:prstGeom>
          <a:noFill/>
        </p:spPr>
        <p:txBody>
          <a:bodyPr wrap="square" rtlCol="0">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View and download meeting			                    materials from CAIRIBU website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(“Virtual Meeting Materials”)</a:t>
            </a:r>
          </a:p>
          <a:p>
            <a:pPr marL="514350" marR="0" lvl="0" indent="-514350" algn="l" defTabSz="914400" rtl="0" eaLnBrk="1" fontAlgn="auto" latinLnBrk="0" hangingPunct="1">
              <a:lnSpc>
                <a:spcPct val="100000"/>
              </a:lnSpc>
              <a:spcBef>
                <a:spcPts val="40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514350" marR="0" lvl="0" indent="-514350" algn="l" defTabSz="914400" rtl="0" eaLnBrk="1" fontAlgn="auto" latinLnBrk="0" hangingPunct="1">
              <a:lnSpc>
                <a:spcPct val="100000"/>
              </a:lnSpc>
              <a:spcBef>
                <a:spcPts val="400"/>
              </a:spcBef>
              <a:spcAft>
                <a:spcPts val="60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Full meeting program</a:t>
            </a:r>
          </a:p>
          <a:p>
            <a:pPr marL="514350" marR="0" lvl="0" indent="-514350" algn="l" defTabSz="914400" rtl="0" eaLnBrk="1" fontAlgn="auto" latinLnBrk="0" hangingPunct="1">
              <a:lnSpc>
                <a:spcPct val="100000"/>
              </a:lnSpc>
              <a:spcBef>
                <a:spcPts val="40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Select Welcome/Info Meeting Slide Sets </a:t>
            </a:r>
          </a:p>
          <a:p>
            <a:pPr marL="514350" marR="0" lvl="0" indent="-514350" algn="l" defTabSz="914400" rtl="0" eaLnBrk="1" fontAlgn="auto" latinLnBrk="0" hangingPunct="1">
              <a:lnSpc>
                <a:spcPct val="100000"/>
              </a:lnSpc>
              <a:spcBef>
                <a:spcPts val="40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Full text abstracts:</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by CAIRIBU Center/Program</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by presenters’ last names</a:t>
            </a:r>
          </a:p>
          <a:p>
            <a:pPr marL="514350" marR="0" lvl="0" indent="-514350" algn="l" defTabSz="914400" rtl="0" eaLnBrk="1" fontAlgn="auto" latinLnBrk="0" hangingPunct="1">
              <a:lnSpc>
                <a:spcPct val="100000"/>
              </a:lnSpc>
              <a:spcBef>
                <a:spcPts val="40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Description of CAIRIBU P20 </a:t>
            </a:r>
            <a:r>
              <a:rPr kumimoji="0" 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sym typeface="Wingdings" panose="05000000000000000000" pitchFamily="2" charset="2"/>
              </a:rPr>
              <a:t>Exploratory Centers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Abstracts</a:t>
            </a:r>
          </a:p>
          <a:p>
            <a:pPr marL="971550" marR="0" lvl="1" indent="-5143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Posters</a:t>
            </a:r>
          </a:p>
          <a:p>
            <a:pPr marL="514350" marR="0" lvl="0" indent="-51435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Order of flash talks for poster session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9" name="TextBox 8">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Meeting Materials Available </a:t>
            </a:r>
          </a:p>
        </p:txBody>
      </p:sp>
      <p:sp>
        <p:nvSpPr>
          <p:cNvPr id="2" name="Oval 1"/>
          <p:cNvSpPr/>
          <p:nvPr/>
        </p:nvSpPr>
        <p:spPr>
          <a:xfrm>
            <a:off x="6393641" y="906765"/>
            <a:ext cx="5378823" cy="1713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Calibri" panose="020F0502020204030204"/>
                <a:ea typeface="+mn-ea"/>
                <a:cs typeface="+mn-cs"/>
                <a:hlinkClick r:id="rId2"/>
              </a:rPr>
              <a:t>https://niddkcairibu.urology.wisc.edu/</a:t>
            </a:r>
            <a:r>
              <a:rPr kumimoji="0" lang="en-US" sz="34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t="15693" b="22846"/>
          <a:stretch/>
        </p:blipFill>
        <p:spPr>
          <a:xfrm>
            <a:off x="10943378" y="6073159"/>
            <a:ext cx="1074452" cy="660374"/>
          </a:xfrm>
          <a:prstGeom prst="rect">
            <a:avLst/>
          </a:prstGeom>
        </p:spPr>
      </p:pic>
    </p:spTree>
    <p:extLst>
      <p:ext uri="{BB962C8B-B14F-4D97-AF65-F5344CB8AC3E}">
        <p14:creationId xmlns:p14="http://schemas.microsoft.com/office/powerpoint/2010/main" val="195970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CAIRIBU 2020 Meeting Program – Day 1</a:t>
            </a:r>
          </a:p>
        </p:txBody>
      </p:sp>
      <p:pic>
        <p:nvPicPr>
          <p:cNvPr id="2" name="Picture 1"/>
          <p:cNvPicPr>
            <a:picLocks noChangeAspect="1"/>
          </p:cNvPicPr>
          <p:nvPr/>
        </p:nvPicPr>
        <p:blipFill>
          <a:blip r:embed="rId2"/>
          <a:stretch>
            <a:fillRect/>
          </a:stretch>
        </p:blipFill>
        <p:spPr>
          <a:xfrm>
            <a:off x="319787" y="858643"/>
            <a:ext cx="5749528" cy="5678692"/>
          </a:xfrm>
          <a:prstGeom prst="rect">
            <a:avLst/>
          </a:prstGeom>
        </p:spPr>
      </p:pic>
      <p:sp>
        <p:nvSpPr>
          <p:cNvPr id="7" name="TextBox 6"/>
          <p:cNvSpPr txBox="1"/>
          <p:nvPr/>
        </p:nvSpPr>
        <p:spPr>
          <a:xfrm>
            <a:off x="6759389" y="858643"/>
            <a:ext cx="4518210"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Poster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4:00-6:30 p.m.</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1-min flash talks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Individual Zoom breakout rooms for Q&amp;A with presenters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Vote for “people’s choice” </a:t>
            </a: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awards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prstClr val="black"/>
              </a:solidFill>
              <a:latin typeface="Calibri" panose="020F0502020204030204"/>
            </a:endParaRPr>
          </a:p>
          <a:p>
            <a:pPr marR="0" lvl="0" algn="ctr" defTabSz="914400" rtl="0" eaLnBrk="1" fontAlgn="auto" latinLnBrk="0" hangingPunct="1">
              <a:lnSpc>
                <a:spcPct val="100000"/>
              </a:lnSpc>
              <a:spcBef>
                <a:spcPts val="0"/>
              </a:spcBef>
              <a:spcAft>
                <a:spcPts val="0"/>
              </a:spcAft>
              <a:buClrTx/>
              <a:buSzTx/>
              <a:tabLst/>
              <a:defRPr/>
            </a:pPr>
            <a:r>
              <a:rPr kumimoji="0" lang="en-US" sz="2400" b="1" i="1" u="none" strike="noStrike" kern="1200" cap="none" spc="0" normalizeH="0" baseline="0" noProof="0" dirty="0" smtClean="0">
                <a:ln>
                  <a:noFill/>
                </a:ln>
                <a:solidFill>
                  <a:srgbClr val="C00000"/>
                </a:solidFill>
                <a:effectLst/>
                <a:uLnTx/>
                <a:uFillTx/>
                <a:latin typeface="Calibri" panose="020F0502020204030204"/>
                <a:ea typeface="+mn-ea"/>
                <a:cs typeface="+mn-cs"/>
              </a:rPr>
              <a:t>All</a:t>
            </a:r>
            <a:r>
              <a:rPr kumimoji="0" lang="en-US" sz="2400" b="1" i="1" u="none" strike="noStrike" kern="1200" cap="none" spc="0" normalizeH="0" noProof="0" dirty="0" smtClean="0">
                <a:ln>
                  <a:noFill/>
                </a:ln>
                <a:solidFill>
                  <a:srgbClr val="C00000"/>
                </a:solidFill>
                <a:effectLst/>
                <a:uLnTx/>
                <a:uFillTx/>
                <a:latin typeface="Calibri" panose="020F0502020204030204"/>
                <a:ea typeface="+mn-ea"/>
                <a:cs typeface="+mn-cs"/>
              </a:rPr>
              <a:t> abstracts and PDF posters are available on CAIRIBU website</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571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CAIRIBU 2020 Meeting Program – Day 2</a:t>
            </a:r>
          </a:p>
        </p:txBody>
      </p:sp>
      <p:pic>
        <p:nvPicPr>
          <p:cNvPr id="5" name="Picture 4"/>
          <p:cNvPicPr>
            <a:picLocks noChangeAspect="1"/>
          </p:cNvPicPr>
          <p:nvPr/>
        </p:nvPicPr>
        <p:blipFill>
          <a:blip r:embed="rId2"/>
          <a:stretch>
            <a:fillRect/>
          </a:stretch>
        </p:blipFill>
        <p:spPr>
          <a:xfrm>
            <a:off x="525153" y="829719"/>
            <a:ext cx="5541179" cy="5102730"/>
          </a:xfrm>
          <a:prstGeom prst="rect">
            <a:avLst/>
          </a:prstGeom>
        </p:spPr>
      </p:pic>
      <p:pic>
        <p:nvPicPr>
          <p:cNvPr id="6" name="Picture 5"/>
          <p:cNvPicPr>
            <a:picLocks noChangeAspect="1"/>
          </p:cNvPicPr>
          <p:nvPr/>
        </p:nvPicPr>
        <p:blipFill>
          <a:blip r:embed="rId3"/>
          <a:stretch>
            <a:fillRect/>
          </a:stretch>
        </p:blipFill>
        <p:spPr>
          <a:xfrm>
            <a:off x="6283828" y="829719"/>
            <a:ext cx="5452413" cy="2187801"/>
          </a:xfrm>
          <a:prstGeom prst="rect">
            <a:avLst/>
          </a:prstGeom>
        </p:spPr>
      </p:pic>
      <p:grpSp>
        <p:nvGrpSpPr>
          <p:cNvPr id="10" name="Group 9"/>
          <p:cNvGrpSpPr/>
          <p:nvPr/>
        </p:nvGrpSpPr>
        <p:grpSpPr>
          <a:xfrm>
            <a:off x="6283828" y="2956753"/>
            <a:ext cx="5367169" cy="3776556"/>
            <a:chOff x="6283827" y="2977374"/>
            <a:chExt cx="5367169" cy="3256159"/>
          </a:xfrm>
        </p:grpSpPr>
        <p:pic>
          <p:nvPicPr>
            <p:cNvPr id="7" name="Picture 6"/>
            <p:cNvPicPr>
              <a:picLocks noChangeAspect="1"/>
            </p:cNvPicPr>
            <p:nvPr/>
          </p:nvPicPr>
          <p:blipFill>
            <a:blip r:embed="rId4"/>
            <a:stretch>
              <a:fillRect/>
            </a:stretch>
          </p:blipFill>
          <p:spPr>
            <a:xfrm>
              <a:off x="6283827" y="2977374"/>
              <a:ext cx="5367169" cy="3245004"/>
            </a:xfrm>
            <a:prstGeom prst="rect">
              <a:avLst/>
            </a:prstGeom>
          </p:spPr>
        </p:pic>
        <p:sp>
          <p:nvSpPr>
            <p:cNvPr id="9" name="Rectangle 8"/>
            <p:cNvSpPr/>
            <p:nvPr/>
          </p:nvSpPr>
          <p:spPr>
            <a:xfrm>
              <a:off x="6283827" y="6010508"/>
              <a:ext cx="5367169" cy="223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p:cNvSpPr txBox="1"/>
          <p:nvPr/>
        </p:nvSpPr>
        <p:spPr>
          <a:xfrm>
            <a:off x="525153" y="5039949"/>
            <a:ext cx="5460011" cy="1513235"/>
          </a:xfrm>
          <a:prstGeom prst="rect">
            <a:avLst/>
          </a:prstGeom>
          <a:solidFill>
            <a:schemeClr val="accent6">
              <a:lumMod val="20000"/>
              <a:lumOff val="80000"/>
            </a:schemeClr>
          </a:solidFill>
          <a:ln w="1905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1:15-2:00 p.m.  </a:t>
            </a:r>
            <a:r>
              <a:rPr kumimoji="0" lang="en-US" sz="1400" b="1" i="0" u="sng" strike="noStrike" kern="1200" cap="none" spc="0" normalizeH="0" baseline="0" noProof="0" dirty="0">
                <a:ln>
                  <a:noFill/>
                </a:ln>
                <a:solidFill>
                  <a:prstClr val="black"/>
                </a:solidFill>
                <a:effectLst/>
                <a:uLnTx/>
                <a:uFillTx/>
                <a:latin typeface="Calibri" panose="020F0502020204030204"/>
                <a:ea typeface="+mn-ea"/>
                <a:cs typeface="+mn-cs"/>
              </a:rPr>
              <a:t>Informal lunchtime Q&amp;A – feel free to drop in</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Zoom room 1: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Kris Penniston, PhD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(PI, CAIRIBU U24 Interactions Core)</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Zoom room 2: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NIDDK Program Officers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Zoom room 3: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Columbia University U54 George M. O’Brien Center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PIs, Jonathan Barasch, MD, PhD, Ali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Gharavi</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MD, Cathy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Mendelsohn, PhD, and Anne-</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Catrin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Uhlemann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MD, PhD)</a:t>
            </a:r>
          </a:p>
        </p:txBody>
      </p:sp>
      <p:sp>
        <p:nvSpPr>
          <p:cNvPr id="3" name="Rectangle 2"/>
          <p:cNvSpPr/>
          <p:nvPr/>
        </p:nvSpPr>
        <p:spPr>
          <a:xfrm>
            <a:off x="6283828" y="829719"/>
            <a:ext cx="5452413" cy="5644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63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28875F1-55A9-4473-97A0-8B0F7284377D}"/>
              </a:ext>
            </a:extLst>
          </p:cNvPr>
          <p:cNvSpPr txBox="1"/>
          <p:nvPr/>
        </p:nvSpPr>
        <p:spPr>
          <a:xfrm>
            <a:off x="620004" y="960552"/>
            <a:ext cx="10783102" cy="420525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Each is preceded by a keynote speaker</a:t>
            </a:r>
          </a:p>
          <a:p>
            <a:pPr marL="342900" marR="0" lvl="0" indent="-34290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Speakers will receive a “2 min warning” if time running out</a:t>
            </a:r>
          </a:p>
          <a:p>
            <a:pPr marL="342900" marR="0" lvl="0" indent="-34290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If time allows, questions and comments will be directed to each speaker</a:t>
            </a:r>
          </a:p>
          <a:p>
            <a:pPr marL="457200" marR="0" lvl="1" indent="0" algn="l" defTabSz="914400" rtl="0" eaLnBrk="1" fontAlgn="auto" latinLnBrk="0" hangingPunct="1">
              <a:lnSpc>
                <a:spcPct val="100000"/>
              </a:lnSpc>
              <a:spcBef>
                <a:spcPts val="0"/>
              </a:spcBef>
              <a:spcAft>
                <a:spcPts val="20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Moderators will select from Zoom chat box</a:t>
            </a:r>
          </a:p>
          <a:p>
            <a:pPr marL="342900" marR="0" lvl="0" indent="-342900" algn="l" defTabSz="914400" rtl="0" eaLnBrk="1" fontAlgn="auto" latinLnBrk="0" hangingPunct="1">
              <a:lnSpc>
                <a:spcPct val="100000"/>
              </a:lnSpc>
              <a:spcBef>
                <a:spcPts val="600"/>
              </a:spcBef>
              <a:spcAft>
                <a:spcPts val="2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If no time, will move to next speaker</a:t>
            </a:r>
          </a:p>
          <a:p>
            <a:pPr marL="342900" marR="0" lvl="0" indent="-34290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15 min Q&amp;A at the end of each session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Moderators will from Zoom chat box</a:t>
            </a:r>
          </a:p>
        </p:txBody>
      </p:sp>
      <p:sp>
        <p:nvSpPr>
          <p:cNvPr id="9" name="TextBox 8">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CAIRIBU 2020 Scientific Sessions</a:t>
            </a: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15693" b="22846"/>
          <a:stretch/>
        </p:blipFill>
        <p:spPr>
          <a:xfrm>
            <a:off x="10865880" y="6047034"/>
            <a:ext cx="1074452" cy="660374"/>
          </a:xfrm>
          <a:prstGeom prst="rect">
            <a:avLst/>
          </a:prstGeom>
        </p:spPr>
      </p:pic>
    </p:spTree>
    <p:extLst>
      <p:ext uri="{BB962C8B-B14F-4D97-AF65-F5344CB8AC3E}">
        <p14:creationId xmlns:p14="http://schemas.microsoft.com/office/powerpoint/2010/main" val="3521717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C28875F1-55A9-4473-97A0-8B0F7284377D}"/>
              </a:ext>
            </a:extLst>
          </p:cNvPr>
          <p:cNvSpPr txBox="1"/>
          <p:nvPr/>
        </p:nvSpPr>
        <p:spPr>
          <a:xfrm>
            <a:off x="597702" y="960552"/>
            <a:ext cx="6638178" cy="5283498"/>
          </a:xfrm>
          <a:prstGeom prst="rect">
            <a:avLst/>
          </a:prstGeom>
          <a:noFill/>
        </p:spPr>
        <p:txBody>
          <a:bodyPr wrap="square" rtlCol="0">
            <a:spAutoFit/>
          </a:bodyPr>
          <a:lstStyle/>
          <a:p>
            <a:pPr marR="0" lvl="0" algn="l" defTabSz="914400" rtl="0" eaLnBrk="1" fontAlgn="auto" latinLnBrk="0" hangingPunct="1">
              <a:lnSpc>
                <a:spcPct val="100000"/>
              </a:lnSpc>
              <a:spcBef>
                <a:spcPts val="400"/>
              </a:spcBef>
              <a:spcAft>
                <a:spcPts val="200"/>
              </a:spcAft>
              <a:buClrTx/>
              <a:buSzTx/>
              <a:tabLst/>
              <a:defRPr/>
            </a:pPr>
            <a:r>
              <a:rPr kumimoji="0" lang="en-US" sz="34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Completing P20 </a:t>
            </a:r>
            <a:r>
              <a:rPr kumimoji="0" lang="en-US" sz="3400" b="1" i="0" u="none" strike="noStrike" kern="1200" cap="none" spc="0" normalizeH="0" baseline="0" noProof="0" dirty="0" smtClean="0">
                <a:ln>
                  <a:noFill/>
                </a:ln>
                <a:solidFill>
                  <a:prstClr val="black"/>
                </a:solidFill>
                <a:effectLst/>
                <a:uLnTx/>
                <a:uFillTx/>
                <a:latin typeface="Calibri" panose="020F0502020204030204"/>
                <a:ea typeface="+mn-ea"/>
                <a:cs typeface="+mn-cs"/>
                <a:sym typeface="Wingdings" panose="05000000000000000000" pitchFamily="2" charset="2"/>
              </a:rPr>
              <a:t>Exploratory Centers</a:t>
            </a:r>
            <a:endParaRPr kumimoji="0" lang="en-US" sz="34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457200" marR="0" lvl="0" indent="-457200" algn="l" defTabSz="914400" rtl="0" eaLnBrk="1" fontAlgn="auto" latinLnBrk="0" hangingPunct="1">
              <a:lnSpc>
                <a:spcPct val="100000"/>
              </a:lnSpc>
              <a:spcBef>
                <a:spcPts val="400"/>
              </a:spcBef>
              <a:spcAft>
                <a:spcPts val="200"/>
              </a:spcAft>
              <a:buClrTx/>
              <a:buSzTx/>
              <a:buFont typeface="Arial" panose="020B0604020202020204" pitchFamily="34" charset="0"/>
              <a:buChar char="•"/>
              <a:tabLst/>
              <a:defRPr/>
            </a:pPr>
            <a:r>
              <a:rPr kumimoji="0" lang="en-US" sz="2800" b="1" u="none" strike="noStrike" kern="1200" cap="none" spc="0" normalizeH="0" baseline="0" noProof="0" dirty="0">
                <a:ln>
                  <a:noFill/>
                </a:ln>
                <a:solidFill>
                  <a:schemeClr val="accent1">
                    <a:lumMod val="75000"/>
                  </a:schemeClr>
                </a:solidFill>
                <a:effectLst/>
                <a:uLnTx/>
                <a:uFillTx/>
                <a:latin typeface="Calibri" panose="020F0502020204030204"/>
                <a:sym typeface="Wingdings" panose="05000000000000000000" pitchFamily="2" charset="2"/>
              </a:rPr>
              <a:t>BIDMC-Harvard</a:t>
            </a:r>
            <a:r>
              <a:rPr kumimoji="0" lang="en-US" sz="2800" b="1" u="none" strike="noStrike" kern="1200" cap="none" spc="0" normalizeH="0" noProof="0" dirty="0">
                <a:ln>
                  <a:noFill/>
                </a:ln>
                <a:solidFill>
                  <a:schemeClr val="accent1">
                    <a:lumMod val="75000"/>
                  </a:schemeClr>
                </a:solidFill>
                <a:effectLst/>
                <a:uLnTx/>
                <a:uFillTx/>
                <a:latin typeface="Calibri" panose="020F0502020204030204"/>
                <a:sym typeface="Wingdings" panose="05000000000000000000" pitchFamily="2" charset="2"/>
              </a:rPr>
              <a:t> University</a:t>
            </a:r>
          </a:p>
          <a:p>
            <a:pPr marR="0" lvl="0" algn="l" defTabSz="914400" rtl="0" eaLnBrk="1" fontAlgn="auto" latinLnBrk="0" hangingPunct="1">
              <a:lnSpc>
                <a:spcPct val="100000"/>
              </a:lnSpc>
              <a:buClrTx/>
              <a:buSzTx/>
              <a:tabLst/>
              <a:defRPr/>
            </a:pPr>
            <a:r>
              <a:rPr kumimoji="0" lang="en-US" sz="2800" b="0" i="1" u="none" strike="noStrike" kern="1200" cap="none" spc="0" normalizeH="0" noProof="0" dirty="0">
                <a:ln>
                  <a:noFill/>
                </a:ln>
                <a:solidFill>
                  <a:prstClr val="black"/>
                </a:solidFill>
                <a:effectLst/>
                <a:uLnTx/>
                <a:uFillTx/>
                <a:latin typeface="Calibri" panose="020F0502020204030204"/>
                <a:sym typeface="Wingdings" panose="05000000000000000000" pitchFamily="2" charset="2"/>
              </a:rPr>
              <a:t>	PI, Mark </a:t>
            </a:r>
            <a:r>
              <a:rPr kumimoji="0" lang="en-US" sz="2800" b="0" i="1" u="none" strike="noStrike" kern="1200" cap="none" spc="0" normalizeH="0" noProof="0" dirty="0" err="1">
                <a:ln>
                  <a:noFill/>
                </a:ln>
                <a:solidFill>
                  <a:prstClr val="black"/>
                </a:solidFill>
                <a:effectLst/>
                <a:uLnTx/>
                <a:uFillTx/>
                <a:latin typeface="Calibri" panose="020F0502020204030204"/>
                <a:sym typeface="Wingdings" panose="05000000000000000000" pitchFamily="2" charset="2"/>
              </a:rPr>
              <a:t>Zeidel</a:t>
            </a:r>
            <a:r>
              <a:rPr kumimoji="0" lang="en-US" sz="2800" b="0" i="1" u="none" strike="noStrike" kern="1200" cap="none" spc="0" normalizeH="0" noProof="0" dirty="0">
                <a:ln>
                  <a:noFill/>
                </a:ln>
                <a:solidFill>
                  <a:prstClr val="black"/>
                </a:solidFill>
                <a:effectLst/>
                <a:uLnTx/>
                <a:uFillTx/>
                <a:latin typeface="Calibri" panose="020F0502020204030204"/>
                <a:sym typeface="Wingdings" panose="05000000000000000000" pitchFamily="2" charset="2"/>
              </a:rPr>
              <a:t>, MD</a:t>
            </a:r>
          </a:p>
          <a:p>
            <a:pPr marL="457200" marR="0" lvl="0" indent="-457200" algn="l" defTabSz="914400" rtl="0" eaLnBrk="1" fontAlgn="auto" latinLnBrk="0" hangingPunct="1">
              <a:lnSpc>
                <a:spcPct val="100000"/>
              </a:lnSpc>
              <a:spcBef>
                <a:spcPts val="600"/>
              </a:spcBef>
              <a:buClrTx/>
              <a:buSzTx/>
              <a:buFont typeface="Arial" panose="020B0604020202020204" pitchFamily="34" charset="0"/>
              <a:buChar char="•"/>
              <a:tabLst/>
              <a:defRPr/>
            </a:pPr>
            <a:r>
              <a:rPr lang="en-US" sz="2800" b="1" baseline="0" dirty="0">
                <a:solidFill>
                  <a:schemeClr val="accent1">
                    <a:lumMod val="75000"/>
                  </a:schemeClr>
                </a:solidFill>
                <a:latin typeface="Calibri" panose="020F0502020204030204"/>
                <a:sym typeface="Wingdings" panose="05000000000000000000" pitchFamily="2" charset="2"/>
              </a:rPr>
              <a:t>Columbia</a:t>
            </a:r>
            <a:r>
              <a:rPr lang="en-US" sz="2800" b="1" dirty="0">
                <a:solidFill>
                  <a:schemeClr val="accent1">
                    <a:lumMod val="75000"/>
                  </a:schemeClr>
                </a:solidFill>
                <a:latin typeface="Calibri" panose="020F0502020204030204"/>
                <a:sym typeface="Wingdings" panose="05000000000000000000" pitchFamily="2" charset="2"/>
              </a:rPr>
              <a:t> University</a:t>
            </a:r>
            <a:br>
              <a:rPr lang="en-US" sz="2800" b="1" dirty="0">
                <a:solidFill>
                  <a:schemeClr val="accent1">
                    <a:lumMod val="75000"/>
                  </a:schemeClr>
                </a:solidFill>
                <a:latin typeface="Calibri" panose="020F0502020204030204"/>
                <a:sym typeface="Wingdings" panose="05000000000000000000" pitchFamily="2" charset="2"/>
              </a:rPr>
            </a:br>
            <a:r>
              <a:rPr lang="en-US" sz="2800" b="1" dirty="0">
                <a:solidFill>
                  <a:schemeClr val="accent1">
                    <a:lumMod val="75000"/>
                  </a:schemeClr>
                </a:solidFill>
                <a:latin typeface="Calibri" panose="020F0502020204030204"/>
                <a:sym typeface="Wingdings" panose="05000000000000000000" pitchFamily="2" charset="2"/>
              </a:rPr>
              <a:t>	</a:t>
            </a:r>
            <a:r>
              <a:rPr lang="en-US" sz="2800" i="1" dirty="0">
                <a:solidFill>
                  <a:prstClr val="black"/>
                </a:solidFill>
                <a:latin typeface="Calibri" panose="020F0502020204030204"/>
                <a:sym typeface="Wingdings" panose="05000000000000000000" pitchFamily="2" charset="2"/>
              </a:rPr>
              <a:t>PI, Simone Sanna-Cherchi, MD</a:t>
            </a:r>
          </a:p>
          <a:p>
            <a:pPr marL="457200" marR="0" lvl="0" indent="-45720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2800" b="1" u="none" strike="noStrike" kern="1200" cap="none" spc="0" normalizeH="0" baseline="0" noProof="0" dirty="0">
                <a:ln>
                  <a:noFill/>
                </a:ln>
                <a:solidFill>
                  <a:schemeClr val="accent1">
                    <a:lumMod val="75000"/>
                  </a:schemeClr>
                </a:solidFill>
                <a:effectLst/>
                <a:uLnTx/>
                <a:uFillTx/>
                <a:latin typeface="Calibri" panose="020F0502020204030204"/>
                <a:sym typeface="Wingdings" panose="05000000000000000000" pitchFamily="2" charset="2"/>
              </a:rPr>
              <a:t>Washington</a:t>
            </a:r>
            <a:r>
              <a:rPr kumimoji="0" lang="en-US" sz="2800" b="1" u="none" strike="noStrike" kern="1200" cap="none" spc="0" normalizeH="0" noProof="0" dirty="0">
                <a:ln>
                  <a:noFill/>
                </a:ln>
                <a:solidFill>
                  <a:schemeClr val="accent1">
                    <a:lumMod val="75000"/>
                  </a:schemeClr>
                </a:solidFill>
                <a:effectLst/>
                <a:uLnTx/>
                <a:uFillTx/>
                <a:latin typeface="Calibri" panose="020F0502020204030204"/>
                <a:sym typeface="Wingdings" panose="05000000000000000000" pitchFamily="2" charset="2"/>
              </a:rPr>
              <a:t> University</a:t>
            </a:r>
          </a:p>
          <a:p>
            <a:pPr marR="0" lvl="0" algn="l" defTabSz="914400" rtl="0" eaLnBrk="1" fontAlgn="auto" latinLnBrk="0" hangingPunct="1">
              <a:lnSpc>
                <a:spcPct val="100000"/>
              </a:lnSpc>
              <a:spcAft>
                <a:spcPts val="200"/>
              </a:spcAft>
              <a:buClrTx/>
              <a:buSzTx/>
              <a:tabLst/>
              <a:defRPr/>
            </a:pPr>
            <a:r>
              <a:rPr lang="en-US" sz="2800" b="1" i="1" dirty="0">
                <a:solidFill>
                  <a:schemeClr val="accent1">
                    <a:lumMod val="75000"/>
                  </a:schemeClr>
                </a:solidFill>
                <a:latin typeface="Calibri" panose="020F0502020204030204"/>
                <a:sym typeface="Wingdings" panose="05000000000000000000" pitchFamily="2" charset="2"/>
              </a:rPr>
              <a:t>	</a:t>
            </a:r>
            <a:r>
              <a:rPr kumimoji="0" lang="en-US" sz="2800" b="0" i="1" u="none" strike="noStrike" kern="1200" cap="none" spc="0" normalizeH="0" noProof="0" dirty="0">
                <a:ln>
                  <a:noFill/>
                </a:ln>
                <a:solidFill>
                  <a:prstClr val="black"/>
                </a:solidFill>
                <a:effectLst/>
                <a:uLnTx/>
                <a:uFillTx/>
                <a:latin typeface="Calibri" panose="020F0502020204030204"/>
                <a:sym typeface="Wingdings" panose="05000000000000000000" pitchFamily="2" charset="2"/>
              </a:rPr>
              <a:t>PI, Indira </a:t>
            </a:r>
            <a:r>
              <a:rPr kumimoji="0" lang="en-US" sz="2800" b="0" i="1" u="none" strike="noStrike" kern="1200" cap="none" spc="0" normalizeH="0" noProof="0" dirty="0" err="1">
                <a:ln>
                  <a:noFill/>
                </a:ln>
                <a:solidFill>
                  <a:prstClr val="black"/>
                </a:solidFill>
                <a:effectLst/>
                <a:uLnTx/>
                <a:uFillTx/>
                <a:latin typeface="Calibri" panose="020F0502020204030204"/>
                <a:sym typeface="Wingdings" panose="05000000000000000000" pitchFamily="2" charset="2"/>
              </a:rPr>
              <a:t>Mysorekar</a:t>
            </a:r>
            <a:r>
              <a:rPr kumimoji="0" lang="en-US" sz="2800" b="0" i="1" u="none" strike="noStrike" kern="1200" cap="none" spc="0" normalizeH="0" noProof="0" dirty="0">
                <a:ln>
                  <a:noFill/>
                </a:ln>
                <a:solidFill>
                  <a:prstClr val="black"/>
                </a:solidFill>
                <a:effectLst/>
                <a:uLnTx/>
                <a:uFillTx/>
                <a:latin typeface="Calibri" panose="020F0502020204030204"/>
                <a:sym typeface="Wingdings" panose="05000000000000000000" pitchFamily="2" charset="2"/>
              </a:rPr>
              <a:t>, PhD</a:t>
            </a:r>
          </a:p>
          <a:p>
            <a:pPr marL="457200" marR="0" lvl="0" indent="-457200" algn="l" defTabSz="914400" rtl="0" eaLnBrk="1" fontAlgn="auto" latinLnBrk="0" hangingPunct="1">
              <a:lnSpc>
                <a:spcPct val="100000"/>
              </a:lnSpc>
              <a:spcBef>
                <a:spcPts val="600"/>
              </a:spcBef>
              <a:buClrTx/>
              <a:buSzTx/>
              <a:buFont typeface="Arial" panose="020B0604020202020204" pitchFamily="34" charset="0"/>
              <a:buChar char="•"/>
              <a:tabLst/>
              <a:defRPr/>
            </a:pPr>
            <a:r>
              <a:rPr lang="en-US" sz="2800" b="1" baseline="0" dirty="0" err="1">
                <a:solidFill>
                  <a:schemeClr val="accent1">
                    <a:lumMod val="75000"/>
                  </a:schemeClr>
                </a:solidFill>
                <a:latin typeface="Calibri" panose="020F0502020204030204"/>
                <a:sym typeface="Wingdings" panose="05000000000000000000" pitchFamily="2" charset="2"/>
              </a:rPr>
              <a:t>NorthShore</a:t>
            </a:r>
            <a:r>
              <a:rPr lang="en-US" sz="2800" b="1" baseline="0" dirty="0">
                <a:solidFill>
                  <a:schemeClr val="accent1">
                    <a:lumMod val="75000"/>
                  </a:schemeClr>
                </a:solidFill>
                <a:latin typeface="Calibri" panose="020F0502020204030204"/>
                <a:sym typeface="Wingdings" panose="05000000000000000000" pitchFamily="2" charset="2"/>
              </a:rPr>
              <a:t> University </a:t>
            </a:r>
            <a:r>
              <a:rPr lang="en-US" sz="2800" b="1" baseline="0" dirty="0" err="1">
                <a:solidFill>
                  <a:schemeClr val="accent1">
                    <a:lumMod val="75000"/>
                  </a:schemeClr>
                </a:solidFill>
                <a:latin typeface="Calibri" panose="020F0502020204030204"/>
                <a:sym typeface="Wingdings" panose="05000000000000000000" pitchFamily="2" charset="2"/>
              </a:rPr>
              <a:t>HealthSystem</a:t>
            </a:r>
            <a:r>
              <a:rPr lang="en-US" sz="2800" b="1" baseline="0" dirty="0">
                <a:solidFill>
                  <a:schemeClr val="accent1">
                    <a:lumMod val="75000"/>
                  </a:schemeClr>
                </a:solidFill>
                <a:latin typeface="Calibri" panose="020F0502020204030204"/>
                <a:sym typeface="Wingdings" panose="05000000000000000000" pitchFamily="2" charset="2"/>
              </a:rPr>
              <a:t> &amp; Purdue University</a:t>
            </a:r>
          </a:p>
          <a:p>
            <a:pPr lvl="1">
              <a:spcAft>
                <a:spcPts val="200"/>
              </a:spcAft>
              <a:defRPr/>
            </a:pPr>
            <a:r>
              <a:rPr lang="en-US" sz="2800" b="1" i="1" dirty="0">
                <a:solidFill>
                  <a:schemeClr val="accent1">
                    <a:lumMod val="75000"/>
                  </a:schemeClr>
                </a:solidFill>
                <a:latin typeface="Calibri" panose="020F0502020204030204"/>
                <a:sym typeface="Wingdings" panose="05000000000000000000" pitchFamily="2" charset="2"/>
              </a:rPr>
              <a:t>	</a:t>
            </a:r>
            <a:r>
              <a:rPr lang="en-US" sz="2800" i="1" baseline="0" dirty="0">
                <a:solidFill>
                  <a:prstClr val="black"/>
                </a:solidFill>
                <a:latin typeface="Calibri" panose="020F0502020204030204"/>
                <a:sym typeface="Wingdings" panose="05000000000000000000" pitchFamily="2" charset="2"/>
              </a:rPr>
              <a:t>PIs, Simon Hayward,</a:t>
            </a:r>
            <a:r>
              <a:rPr lang="en-US" sz="2800" i="1" dirty="0">
                <a:solidFill>
                  <a:prstClr val="black"/>
                </a:solidFill>
                <a:latin typeface="Calibri" panose="020F0502020204030204"/>
                <a:sym typeface="Wingdings" panose="05000000000000000000" pitchFamily="2" charset="2"/>
              </a:rPr>
              <a:t> PhD and Tim 	Ratliff, PhD</a:t>
            </a:r>
            <a:endParaRPr kumimoji="0" lang="en-US" sz="2800" b="0" i="1" u="none" strike="noStrike" kern="1200" cap="none" spc="0" normalizeH="0" baseline="0" noProof="0" dirty="0">
              <a:ln>
                <a:noFill/>
              </a:ln>
              <a:solidFill>
                <a:prstClr val="black"/>
              </a:solidFill>
              <a:effectLst/>
              <a:uLnTx/>
              <a:uFillTx/>
              <a:latin typeface="Calibri" panose="020F0502020204030204"/>
              <a:sym typeface="Wingdings" panose="05000000000000000000" pitchFamily="2" charset="2"/>
            </a:endParaRPr>
          </a:p>
        </p:txBody>
      </p:sp>
      <p:sp>
        <p:nvSpPr>
          <p:cNvPr id="9" name="TextBox 8">
            <a:extLst>
              <a:ext uri="{FF2B5EF4-FFF2-40B4-BE49-F238E27FC236}">
                <a16:creationId xmlns:a16="http://schemas.microsoft.com/office/drawing/2014/main" id="{66E6AE7B-CBB9-4B15-B530-B6A4F499C5FF}"/>
              </a:ext>
            </a:extLst>
          </p:cNvPr>
          <p:cNvSpPr txBox="1"/>
          <p:nvPr/>
        </p:nvSpPr>
        <p:spPr>
          <a:xfrm>
            <a:off x="24936" y="22002"/>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CAIRIBU 2020 P20 Center Acknowledgments</a:t>
            </a:r>
          </a:p>
        </p:txBody>
      </p:sp>
      <p:sp>
        <p:nvSpPr>
          <p:cNvPr id="10" name="TextBox 9"/>
          <p:cNvSpPr txBox="1"/>
          <p:nvPr/>
        </p:nvSpPr>
        <p:spPr>
          <a:xfrm>
            <a:off x="7347390" y="4087972"/>
            <a:ext cx="3748071" cy="1061829"/>
          </a:xfrm>
          <a:prstGeom prst="rect">
            <a:avLst/>
          </a:prstGeom>
          <a:noFill/>
        </p:spPr>
        <p:txBody>
          <a:bodyPr wrap="square" rtlCol="0">
            <a:spAutoFit/>
          </a:bodyPr>
          <a:lstStyle/>
          <a:p>
            <a:pPr algn="ctr"/>
            <a:r>
              <a:rPr lang="en-US" sz="2000" dirty="0">
                <a:solidFill>
                  <a:srgbClr val="FF0000"/>
                </a:solidFill>
              </a:rPr>
              <a:t>Read about these and other P20 Centers on the CAIRIBU website: </a:t>
            </a:r>
          </a:p>
          <a:p>
            <a:endParaRPr lang="en-US" sz="800" b="1" dirty="0">
              <a:solidFill>
                <a:srgbClr val="FF0000"/>
              </a:solidFill>
              <a:hlinkClick r:id="rId2"/>
            </a:endParaRPr>
          </a:p>
          <a:p>
            <a:pPr algn="ctr"/>
            <a:r>
              <a:rPr lang="en-US" sz="1500" b="1" dirty="0">
                <a:hlinkClick r:id="rId2"/>
              </a:rPr>
              <a:t>https://niddkcairibu.urology.wisc.edu/</a:t>
            </a:r>
            <a:r>
              <a:rPr lang="en-US" sz="1500" b="1" dirty="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6239" y="1059467"/>
            <a:ext cx="3907263" cy="2930447"/>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15693" b="22846"/>
          <a:stretch/>
        </p:blipFill>
        <p:spPr>
          <a:xfrm>
            <a:off x="10865001" y="6038324"/>
            <a:ext cx="1074452" cy="660374"/>
          </a:xfrm>
          <a:prstGeom prst="rect">
            <a:avLst/>
          </a:prstGeom>
        </p:spPr>
      </p:pic>
    </p:spTree>
    <p:extLst>
      <p:ext uri="{BB962C8B-B14F-4D97-AF65-F5344CB8AC3E}">
        <p14:creationId xmlns:p14="http://schemas.microsoft.com/office/powerpoint/2010/main" val="204626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3179921-3F7F-4547-B3C1-8F0A0CA43295}"/>
              </a:ext>
            </a:extLst>
          </p:cNvPr>
          <p:cNvSpPr txBox="1">
            <a:spLocks/>
          </p:cNvSpPr>
          <p:nvPr/>
        </p:nvSpPr>
        <p:spPr>
          <a:xfrm>
            <a:off x="599961" y="377253"/>
            <a:ext cx="11615736" cy="9144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atin typeface="+mn-lt"/>
              </a:rPr>
              <a:t>What a Difference 2 Years Can Make!!</a:t>
            </a:r>
          </a:p>
        </p:txBody>
      </p:sp>
      <p:sp>
        <p:nvSpPr>
          <p:cNvPr id="4" name="Rectangle 3">
            <a:extLst>
              <a:ext uri="{FF2B5EF4-FFF2-40B4-BE49-F238E27FC236}">
                <a16:creationId xmlns:a16="http://schemas.microsoft.com/office/drawing/2014/main" id="{F29674C0-899C-41AC-A056-EDCC6557C38D}"/>
              </a:ext>
            </a:extLst>
          </p:cNvPr>
          <p:cNvSpPr/>
          <p:nvPr/>
        </p:nvSpPr>
        <p:spPr>
          <a:xfrm>
            <a:off x="6244421" y="3843727"/>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557669-6F26-418A-8068-FA1467871554}"/>
              </a:ext>
            </a:extLst>
          </p:cNvPr>
          <p:cNvSpPr/>
          <p:nvPr/>
        </p:nvSpPr>
        <p:spPr>
          <a:xfrm>
            <a:off x="7054051" y="3853247"/>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B14684B-3D5D-4F7C-9170-64D62E49B1E1}"/>
              </a:ext>
            </a:extLst>
          </p:cNvPr>
          <p:cNvSpPr/>
          <p:nvPr/>
        </p:nvSpPr>
        <p:spPr>
          <a:xfrm>
            <a:off x="8297060" y="3853247"/>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7B70540-8ABB-4B6F-B515-BEF7D86BD1B7}"/>
              </a:ext>
            </a:extLst>
          </p:cNvPr>
          <p:cNvSpPr/>
          <p:nvPr/>
        </p:nvSpPr>
        <p:spPr>
          <a:xfrm>
            <a:off x="9106690" y="3848479"/>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9AC2229-75E9-47C3-AE2C-412A330065E4}"/>
              </a:ext>
            </a:extLst>
          </p:cNvPr>
          <p:cNvSpPr/>
          <p:nvPr/>
        </p:nvSpPr>
        <p:spPr>
          <a:xfrm>
            <a:off x="3906013" y="5068574"/>
            <a:ext cx="3736206" cy="134727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a:p>
            <a:pPr algn="ctr"/>
            <a:r>
              <a:rPr lang="en-US" sz="2800" dirty="0"/>
              <a:t>U54 Urology O’Brien Centers</a:t>
            </a:r>
          </a:p>
          <a:p>
            <a:pPr algn="ctr"/>
            <a:endParaRPr lang="en-US" sz="2800" dirty="0"/>
          </a:p>
        </p:txBody>
      </p:sp>
      <p:sp>
        <p:nvSpPr>
          <p:cNvPr id="10" name="Rectangle 9">
            <a:extLst>
              <a:ext uri="{FF2B5EF4-FFF2-40B4-BE49-F238E27FC236}">
                <a16:creationId xmlns:a16="http://schemas.microsoft.com/office/drawing/2014/main" id="{6445C77C-ACAE-4EBE-89F4-6F947735AA35}"/>
              </a:ext>
            </a:extLst>
          </p:cNvPr>
          <p:cNvSpPr/>
          <p:nvPr/>
        </p:nvSpPr>
        <p:spPr>
          <a:xfrm>
            <a:off x="986482" y="5080365"/>
            <a:ext cx="2857500" cy="138303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P20 </a:t>
            </a:r>
            <a:r>
              <a:rPr lang="en-US" sz="2800" dirty="0" smtClean="0"/>
              <a:t>Exploratory </a:t>
            </a:r>
            <a:r>
              <a:rPr lang="en-US" sz="2800" dirty="0"/>
              <a:t>Centers</a:t>
            </a:r>
          </a:p>
        </p:txBody>
      </p:sp>
      <p:sp>
        <p:nvSpPr>
          <p:cNvPr id="11" name="TextBox 10">
            <a:extLst>
              <a:ext uri="{FF2B5EF4-FFF2-40B4-BE49-F238E27FC236}">
                <a16:creationId xmlns:a16="http://schemas.microsoft.com/office/drawing/2014/main" id="{DCD2DA17-091A-4696-9057-CB0D7192E255}"/>
              </a:ext>
            </a:extLst>
          </p:cNvPr>
          <p:cNvSpPr txBox="1"/>
          <p:nvPr/>
        </p:nvSpPr>
        <p:spPr>
          <a:xfrm>
            <a:off x="7772652" y="5039563"/>
            <a:ext cx="3419995" cy="1384995"/>
          </a:xfrm>
          <a:prstGeom prst="rect">
            <a:avLst/>
          </a:prstGeom>
          <a:solidFill>
            <a:srgbClr val="00B0F0"/>
          </a:solidFill>
        </p:spPr>
        <p:txBody>
          <a:bodyPr wrap="square" rtlCol="0">
            <a:spAutoFit/>
          </a:bodyPr>
          <a:lstStyle/>
          <a:p>
            <a:r>
              <a:rPr lang="en-US" sz="2800" dirty="0">
                <a:solidFill>
                  <a:schemeClr val="bg1"/>
                </a:solidFill>
              </a:rPr>
              <a:t>Institutional K awards</a:t>
            </a:r>
          </a:p>
          <a:p>
            <a:pPr marL="457200" indent="-457200">
              <a:buFont typeface="Arial" panose="020B0604020202020204" pitchFamily="34" charset="0"/>
              <a:buChar char="•"/>
            </a:pPr>
            <a:r>
              <a:rPr lang="en-US" sz="2800" dirty="0" err="1">
                <a:solidFill>
                  <a:schemeClr val="bg1"/>
                </a:solidFill>
              </a:rPr>
              <a:t>KURe</a:t>
            </a:r>
            <a:endParaRPr lang="en-US" sz="2800" dirty="0">
              <a:solidFill>
                <a:schemeClr val="bg1"/>
              </a:solidFill>
            </a:endParaRPr>
          </a:p>
          <a:p>
            <a:pPr marL="457200" indent="-457200">
              <a:buFont typeface="Arial" panose="020B0604020202020204" pitchFamily="34" charset="0"/>
              <a:buChar char="•"/>
            </a:pPr>
            <a:r>
              <a:rPr lang="en-US" sz="2800" smtClean="0">
                <a:solidFill>
                  <a:schemeClr val="bg1"/>
                </a:solidFill>
              </a:rPr>
              <a:t>UroEpi</a:t>
            </a:r>
            <a:endParaRPr lang="en-US" sz="2800" dirty="0">
              <a:solidFill>
                <a:schemeClr val="bg1"/>
              </a:solidFill>
            </a:endParaRPr>
          </a:p>
        </p:txBody>
      </p:sp>
      <p:sp>
        <p:nvSpPr>
          <p:cNvPr id="12" name="TextBox 11">
            <a:extLst>
              <a:ext uri="{FF2B5EF4-FFF2-40B4-BE49-F238E27FC236}">
                <a16:creationId xmlns:a16="http://schemas.microsoft.com/office/drawing/2014/main" id="{4AC3464B-42B8-4AD4-9E46-87D3C3E05109}"/>
              </a:ext>
            </a:extLst>
          </p:cNvPr>
          <p:cNvSpPr txBox="1"/>
          <p:nvPr/>
        </p:nvSpPr>
        <p:spPr>
          <a:xfrm>
            <a:off x="1248520" y="3079054"/>
            <a:ext cx="9370770" cy="769441"/>
          </a:xfrm>
          <a:prstGeom prst="rect">
            <a:avLst/>
          </a:prstGeom>
          <a:solidFill>
            <a:schemeClr val="tx2">
              <a:lumMod val="60000"/>
              <a:lumOff val="40000"/>
            </a:schemeClr>
          </a:solidFill>
        </p:spPr>
        <p:txBody>
          <a:bodyPr wrap="none" rtlCol="0">
            <a:spAutoFit/>
          </a:bodyPr>
          <a:lstStyle/>
          <a:p>
            <a:r>
              <a:rPr lang="en-US" sz="4400" b="1" dirty="0"/>
              <a:t>  Benign Urology Research Community  </a:t>
            </a:r>
          </a:p>
        </p:txBody>
      </p:sp>
      <p:sp>
        <p:nvSpPr>
          <p:cNvPr id="13" name="Rectangle 12">
            <a:extLst>
              <a:ext uri="{FF2B5EF4-FFF2-40B4-BE49-F238E27FC236}">
                <a16:creationId xmlns:a16="http://schemas.microsoft.com/office/drawing/2014/main" id="{28A073CD-FFE8-4157-80D3-CCFD3897AE27}"/>
              </a:ext>
            </a:extLst>
          </p:cNvPr>
          <p:cNvSpPr/>
          <p:nvPr/>
        </p:nvSpPr>
        <p:spPr>
          <a:xfrm>
            <a:off x="2191522" y="3848495"/>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D74479-7D40-4F5C-887B-D3D03D49B57C}"/>
              </a:ext>
            </a:extLst>
          </p:cNvPr>
          <p:cNvSpPr/>
          <p:nvPr/>
        </p:nvSpPr>
        <p:spPr>
          <a:xfrm>
            <a:off x="3001152" y="3843727"/>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91C48F-8F55-4110-BEC5-29082EDF32A2}"/>
              </a:ext>
            </a:extLst>
          </p:cNvPr>
          <p:cNvSpPr/>
          <p:nvPr/>
        </p:nvSpPr>
        <p:spPr>
          <a:xfrm>
            <a:off x="4244161" y="3843727"/>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9DD7232-F82A-449C-B559-5B1FFBDA4F69}"/>
              </a:ext>
            </a:extLst>
          </p:cNvPr>
          <p:cNvSpPr/>
          <p:nvPr/>
        </p:nvSpPr>
        <p:spPr>
          <a:xfrm>
            <a:off x="5053791" y="3838959"/>
            <a:ext cx="223710" cy="12318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7D5B96E-990F-4E9B-860C-270CA58C1020}"/>
              </a:ext>
            </a:extLst>
          </p:cNvPr>
          <p:cNvPicPr>
            <a:picLocks noChangeAspect="1"/>
          </p:cNvPicPr>
          <p:nvPr/>
        </p:nvPicPr>
        <p:blipFill>
          <a:blip r:embed="rId3"/>
          <a:stretch>
            <a:fillRect/>
          </a:stretch>
        </p:blipFill>
        <p:spPr>
          <a:xfrm>
            <a:off x="5356538" y="3705094"/>
            <a:ext cx="1228726" cy="1348761"/>
          </a:xfrm>
          <a:prstGeom prst="rect">
            <a:avLst/>
          </a:prstGeom>
        </p:spPr>
      </p:pic>
      <p:sp>
        <p:nvSpPr>
          <p:cNvPr id="18" name="Rectangle 17">
            <a:extLst>
              <a:ext uri="{FF2B5EF4-FFF2-40B4-BE49-F238E27FC236}">
                <a16:creationId xmlns:a16="http://schemas.microsoft.com/office/drawing/2014/main" id="{6264F51B-2831-4A97-A53B-C63328D9BA34}"/>
              </a:ext>
            </a:extLst>
          </p:cNvPr>
          <p:cNvSpPr/>
          <p:nvPr/>
        </p:nvSpPr>
        <p:spPr>
          <a:xfrm>
            <a:off x="2757947" y="1861930"/>
            <a:ext cx="6744052" cy="556802"/>
          </a:xfrm>
          <a:prstGeom prst="rect">
            <a:avLst/>
          </a:prstGeom>
          <a:solidFill>
            <a:srgbClr val="43682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R01 Research Portfolio</a:t>
            </a:r>
          </a:p>
        </p:txBody>
      </p:sp>
      <p:sp>
        <p:nvSpPr>
          <p:cNvPr id="19" name="Arrow: Down 18">
            <a:extLst>
              <a:ext uri="{FF2B5EF4-FFF2-40B4-BE49-F238E27FC236}">
                <a16:creationId xmlns:a16="http://schemas.microsoft.com/office/drawing/2014/main" id="{B7459516-DC42-4B1B-8ADB-C4190FB60558}"/>
              </a:ext>
            </a:extLst>
          </p:cNvPr>
          <p:cNvSpPr/>
          <p:nvPr/>
        </p:nvSpPr>
        <p:spPr>
          <a:xfrm rot="10800000">
            <a:off x="5827467" y="2503477"/>
            <a:ext cx="559286" cy="517130"/>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214482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3179921-3F7F-4547-B3C1-8F0A0CA43295}"/>
              </a:ext>
            </a:extLst>
          </p:cNvPr>
          <p:cNvSpPr txBox="1">
            <a:spLocks/>
          </p:cNvSpPr>
          <p:nvPr/>
        </p:nvSpPr>
        <p:spPr>
          <a:xfrm>
            <a:off x="599961" y="377253"/>
            <a:ext cx="11159915" cy="914400"/>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mn-lt"/>
              </a:rPr>
              <a:t>Planning the CAIRIBU December Meeting: Getting Acquainted, Building Trust and Developing Leadership Skills</a:t>
            </a:r>
          </a:p>
        </p:txBody>
      </p:sp>
      <p:pic>
        <p:nvPicPr>
          <p:cNvPr id="2050" name="Picture 2" descr="Image result for team building">
            <a:extLst>
              <a:ext uri="{FF2B5EF4-FFF2-40B4-BE49-F238E27FC236}">
                <a16:creationId xmlns:a16="http://schemas.microsoft.com/office/drawing/2014/main" id="{D3D6E5B3-6E87-44D8-89AE-F115EA550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228" y="1799000"/>
            <a:ext cx="7227481" cy="4797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723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3179921-3F7F-4547-B3C1-8F0A0CA43295}"/>
              </a:ext>
            </a:extLst>
          </p:cNvPr>
          <p:cNvSpPr txBox="1">
            <a:spLocks/>
          </p:cNvSpPr>
          <p:nvPr/>
        </p:nvSpPr>
        <p:spPr>
          <a:xfrm>
            <a:off x="0" y="377253"/>
            <a:ext cx="12215697" cy="1280286"/>
          </a:xfrm>
          <a:prstGeom prst="rect">
            <a:avLst/>
          </a:prstGeom>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mn-lt"/>
              </a:rPr>
              <a:t>Creating a Learning Community to Experiment with – Developing Young Investigators While Enriching and Supporting the Broader Research Community</a:t>
            </a:r>
          </a:p>
        </p:txBody>
      </p:sp>
      <p:sp>
        <p:nvSpPr>
          <p:cNvPr id="17" name="Oval 16">
            <a:extLst>
              <a:ext uri="{FF2B5EF4-FFF2-40B4-BE49-F238E27FC236}">
                <a16:creationId xmlns:a16="http://schemas.microsoft.com/office/drawing/2014/main" id="{8B8E5315-EDA0-4718-A515-59624DF3A255}"/>
              </a:ext>
            </a:extLst>
          </p:cNvPr>
          <p:cNvSpPr/>
          <p:nvPr/>
        </p:nvSpPr>
        <p:spPr>
          <a:xfrm>
            <a:off x="821803" y="1782496"/>
            <a:ext cx="11007523" cy="454342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FB7938FF-AF5F-4DFE-9276-E9A462D09D60}"/>
              </a:ext>
            </a:extLst>
          </p:cNvPr>
          <p:cNvSpPr/>
          <p:nvPr/>
        </p:nvSpPr>
        <p:spPr>
          <a:xfrm>
            <a:off x="3496068" y="3688887"/>
            <a:ext cx="5429251" cy="1857375"/>
          </a:xfrm>
          <a:prstGeom prst="ellipse">
            <a:avLst/>
          </a:prstGeom>
          <a:solidFill>
            <a:srgbClr val="000099"/>
          </a:solidFill>
          <a:ln w="7620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3" name="Arrow: Up-Down 22">
            <a:extLst>
              <a:ext uri="{FF2B5EF4-FFF2-40B4-BE49-F238E27FC236}">
                <a16:creationId xmlns:a16="http://schemas.microsoft.com/office/drawing/2014/main" id="{AA7718E1-216C-4442-82D0-45D639FBB704}"/>
              </a:ext>
            </a:extLst>
          </p:cNvPr>
          <p:cNvSpPr/>
          <p:nvPr/>
        </p:nvSpPr>
        <p:spPr>
          <a:xfrm rot="19151063">
            <a:off x="3834795" y="3710620"/>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4" name="Arrow: Up-Down 23">
            <a:extLst>
              <a:ext uri="{FF2B5EF4-FFF2-40B4-BE49-F238E27FC236}">
                <a16:creationId xmlns:a16="http://schemas.microsoft.com/office/drawing/2014/main" id="{8432F956-1C33-4912-8450-B94DE295F747}"/>
              </a:ext>
            </a:extLst>
          </p:cNvPr>
          <p:cNvSpPr/>
          <p:nvPr/>
        </p:nvSpPr>
        <p:spPr>
          <a:xfrm rot="12989874">
            <a:off x="3987195" y="4916319"/>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5" name="Arrow: Up-Down 24">
            <a:extLst>
              <a:ext uri="{FF2B5EF4-FFF2-40B4-BE49-F238E27FC236}">
                <a16:creationId xmlns:a16="http://schemas.microsoft.com/office/drawing/2014/main" id="{4CDC32D8-BBCB-4AFB-9B5C-4B2E0FA19522}"/>
              </a:ext>
            </a:extLst>
          </p:cNvPr>
          <p:cNvSpPr/>
          <p:nvPr/>
        </p:nvSpPr>
        <p:spPr>
          <a:xfrm rot="385987">
            <a:off x="5401237" y="5172216"/>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6" name="Arrow: Up-Down 25">
            <a:extLst>
              <a:ext uri="{FF2B5EF4-FFF2-40B4-BE49-F238E27FC236}">
                <a16:creationId xmlns:a16="http://schemas.microsoft.com/office/drawing/2014/main" id="{5698271C-B8E9-4798-93EA-8CCDF6D357F6}"/>
              </a:ext>
            </a:extLst>
          </p:cNvPr>
          <p:cNvSpPr/>
          <p:nvPr/>
        </p:nvSpPr>
        <p:spPr>
          <a:xfrm rot="2032002">
            <a:off x="8141746" y="3716343"/>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7" name="Arrow: Up-Down 26">
            <a:extLst>
              <a:ext uri="{FF2B5EF4-FFF2-40B4-BE49-F238E27FC236}">
                <a16:creationId xmlns:a16="http://schemas.microsoft.com/office/drawing/2014/main" id="{613316DB-7738-431A-B081-008D18A88D9F}"/>
              </a:ext>
            </a:extLst>
          </p:cNvPr>
          <p:cNvSpPr/>
          <p:nvPr/>
        </p:nvSpPr>
        <p:spPr>
          <a:xfrm>
            <a:off x="6222663" y="3380051"/>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8" name="Arrow: Up-Down 27">
            <a:extLst>
              <a:ext uri="{FF2B5EF4-FFF2-40B4-BE49-F238E27FC236}">
                <a16:creationId xmlns:a16="http://schemas.microsoft.com/office/drawing/2014/main" id="{899A2087-2CA7-4189-B30C-802979B8DEFC}"/>
              </a:ext>
            </a:extLst>
          </p:cNvPr>
          <p:cNvSpPr/>
          <p:nvPr/>
        </p:nvSpPr>
        <p:spPr>
          <a:xfrm rot="20677936">
            <a:off x="7127792" y="5069966"/>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9" name="Arrow: Up-Down 28">
            <a:extLst>
              <a:ext uri="{FF2B5EF4-FFF2-40B4-BE49-F238E27FC236}">
                <a16:creationId xmlns:a16="http://schemas.microsoft.com/office/drawing/2014/main" id="{46092887-F9D2-4275-9AD9-09B38632DE9D}"/>
              </a:ext>
            </a:extLst>
          </p:cNvPr>
          <p:cNvSpPr/>
          <p:nvPr/>
        </p:nvSpPr>
        <p:spPr>
          <a:xfrm rot="19691753">
            <a:off x="8426085" y="4805677"/>
            <a:ext cx="370332" cy="701801"/>
          </a:xfrm>
          <a:prstGeom prst="upDown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0" name="Rectangle 29">
            <a:extLst>
              <a:ext uri="{FF2B5EF4-FFF2-40B4-BE49-F238E27FC236}">
                <a16:creationId xmlns:a16="http://schemas.microsoft.com/office/drawing/2014/main" id="{DE6DA292-7F7F-488A-8F10-6A750BFCE01A}"/>
              </a:ext>
            </a:extLst>
          </p:cNvPr>
          <p:cNvSpPr/>
          <p:nvPr/>
        </p:nvSpPr>
        <p:spPr>
          <a:xfrm>
            <a:off x="4744016" y="4351121"/>
            <a:ext cx="782687" cy="55271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U54</a:t>
            </a:r>
          </a:p>
        </p:txBody>
      </p:sp>
      <p:sp>
        <p:nvSpPr>
          <p:cNvPr id="31" name="Rectangle 30">
            <a:extLst>
              <a:ext uri="{FF2B5EF4-FFF2-40B4-BE49-F238E27FC236}">
                <a16:creationId xmlns:a16="http://schemas.microsoft.com/office/drawing/2014/main" id="{497FDA0D-3320-4F26-9D16-6091C3404DC4}"/>
              </a:ext>
            </a:extLst>
          </p:cNvPr>
          <p:cNvSpPr/>
          <p:nvPr/>
        </p:nvSpPr>
        <p:spPr>
          <a:xfrm>
            <a:off x="5819371" y="4380618"/>
            <a:ext cx="948772" cy="52322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P20</a:t>
            </a:r>
          </a:p>
        </p:txBody>
      </p:sp>
      <p:sp>
        <p:nvSpPr>
          <p:cNvPr id="32" name="TextBox 31">
            <a:extLst>
              <a:ext uri="{FF2B5EF4-FFF2-40B4-BE49-F238E27FC236}">
                <a16:creationId xmlns:a16="http://schemas.microsoft.com/office/drawing/2014/main" id="{346672A4-7036-4D30-B6FD-C0772D9BFB6B}"/>
              </a:ext>
            </a:extLst>
          </p:cNvPr>
          <p:cNvSpPr txBox="1"/>
          <p:nvPr/>
        </p:nvSpPr>
        <p:spPr>
          <a:xfrm>
            <a:off x="7072986" y="4385264"/>
            <a:ext cx="948771" cy="523220"/>
          </a:xfrm>
          <a:prstGeom prst="rect">
            <a:avLst/>
          </a:prstGeom>
          <a:solidFill>
            <a:srgbClr val="00B0F0"/>
          </a:solidFill>
        </p:spPr>
        <p:txBody>
          <a:bodyPr wrap="square" rtlCol="0">
            <a:spAutoFit/>
          </a:bodyPr>
          <a:lstStyle/>
          <a:p>
            <a:pPr algn="ctr"/>
            <a:r>
              <a:rPr lang="en-US" sz="2800" dirty="0">
                <a:solidFill>
                  <a:schemeClr val="bg1"/>
                </a:solidFill>
              </a:rPr>
              <a:t>K12</a:t>
            </a:r>
          </a:p>
        </p:txBody>
      </p:sp>
      <p:sp>
        <p:nvSpPr>
          <p:cNvPr id="16" name="Rectangle 15">
            <a:extLst>
              <a:ext uri="{FF2B5EF4-FFF2-40B4-BE49-F238E27FC236}">
                <a16:creationId xmlns:a16="http://schemas.microsoft.com/office/drawing/2014/main" id="{CF5366E6-913F-45B6-8CAB-D7F9032F2670}"/>
              </a:ext>
            </a:extLst>
          </p:cNvPr>
          <p:cNvSpPr/>
          <p:nvPr/>
        </p:nvSpPr>
        <p:spPr>
          <a:xfrm>
            <a:off x="1442848" y="2803275"/>
            <a:ext cx="9765431" cy="5527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Benign </a:t>
            </a:r>
            <a:r>
              <a:rPr lang="en-US" sz="3600" dirty="0"/>
              <a:t>Urology </a:t>
            </a:r>
            <a:r>
              <a:rPr lang="en-US" sz="3600" dirty="0" smtClean="0"/>
              <a:t>Investigator Community</a:t>
            </a:r>
            <a:endParaRPr lang="en-US" sz="3600" dirty="0"/>
          </a:p>
        </p:txBody>
      </p:sp>
    </p:spTree>
    <p:extLst>
      <p:ext uri="{BB962C8B-B14F-4D97-AF65-F5344CB8AC3E}">
        <p14:creationId xmlns:p14="http://schemas.microsoft.com/office/powerpoint/2010/main" val="223601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FA9C6EC-6F63-4D1F-82A9-D2F1D3D42047}"/>
              </a:ext>
            </a:extLst>
          </p:cNvPr>
          <p:cNvSpPr/>
          <p:nvPr/>
        </p:nvSpPr>
        <p:spPr>
          <a:xfrm>
            <a:off x="7197212" y="5515898"/>
            <a:ext cx="4994787" cy="132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sz="half" idx="1"/>
          </p:nvPr>
        </p:nvSpPr>
        <p:spPr>
          <a:xfrm>
            <a:off x="486561" y="1926293"/>
            <a:ext cx="11199303" cy="4351338"/>
          </a:xfrm>
        </p:spPr>
        <p:txBody>
          <a:bodyPr>
            <a:normAutofit fontScale="85000" lnSpcReduction="20000"/>
          </a:bodyPr>
          <a:lstStyle/>
          <a:p>
            <a:pPr lvl="1">
              <a:spcAft>
                <a:spcPts val="400"/>
              </a:spcAft>
            </a:pPr>
            <a:r>
              <a:rPr lang="en-US" sz="3200" dirty="0"/>
              <a:t>There is not a cohesive “story” for these conditions</a:t>
            </a:r>
          </a:p>
          <a:p>
            <a:pPr lvl="1">
              <a:spcAft>
                <a:spcPts val="400"/>
              </a:spcAft>
            </a:pPr>
            <a:r>
              <a:rPr lang="en-US" sz="3200" dirty="0"/>
              <a:t>Three </a:t>
            </a:r>
            <a:r>
              <a:rPr lang="en-US" sz="3200" b="1" dirty="0"/>
              <a:t>different medical specialties </a:t>
            </a:r>
            <a:r>
              <a:rPr lang="en-US" sz="3200" dirty="0"/>
              <a:t>have a piece of the story</a:t>
            </a:r>
          </a:p>
          <a:p>
            <a:pPr lvl="1">
              <a:spcAft>
                <a:spcPts val="400"/>
              </a:spcAft>
            </a:pPr>
            <a:r>
              <a:rPr lang="en-US" sz="3200" dirty="0"/>
              <a:t>Most of the conditions are treated by surgeons with limited time to think like a scientist</a:t>
            </a:r>
          </a:p>
          <a:p>
            <a:pPr lvl="1"/>
            <a:r>
              <a:rPr lang="en-US" sz="3200" dirty="0"/>
              <a:t>Conditions are </a:t>
            </a:r>
            <a:r>
              <a:rPr lang="en-US" sz="3200" b="1" dirty="0"/>
              <a:t>not routinely screened for</a:t>
            </a:r>
          </a:p>
          <a:p>
            <a:pPr lvl="2">
              <a:spcAft>
                <a:spcPts val="400"/>
              </a:spcAft>
            </a:pPr>
            <a:r>
              <a:rPr lang="en-US" sz="2800" dirty="0"/>
              <a:t>Become apparent only when symptoms are recognized and reported</a:t>
            </a:r>
          </a:p>
          <a:p>
            <a:pPr lvl="1">
              <a:spcAft>
                <a:spcPts val="400"/>
              </a:spcAft>
            </a:pPr>
            <a:r>
              <a:rPr lang="en-US" sz="3200" dirty="0"/>
              <a:t>Lack of objective marker of conditions</a:t>
            </a:r>
          </a:p>
          <a:p>
            <a:pPr lvl="1"/>
            <a:r>
              <a:rPr lang="en-US" sz="3200" dirty="0"/>
              <a:t>Most conditions are associate with some degree of </a:t>
            </a:r>
            <a:r>
              <a:rPr lang="en-US" sz="3200" b="1" dirty="0"/>
              <a:t>stigma</a:t>
            </a:r>
            <a:r>
              <a:rPr lang="en-US" sz="3200" dirty="0"/>
              <a:t> limiting self-report and </a:t>
            </a:r>
            <a:r>
              <a:rPr lang="en-US" sz="3200" u="sng" dirty="0"/>
              <a:t>advocacy</a:t>
            </a:r>
          </a:p>
          <a:p>
            <a:pPr lvl="2">
              <a:spcAft>
                <a:spcPts val="400"/>
              </a:spcAft>
            </a:pPr>
            <a:r>
              <a:rPr lang="en-US" sz="2800" dirty="0"/>
              <a:t>Limits usefulness of big data</a:t>
            </a:r>
          </a:p>
          <a:p>
            <a:pPr lvl="1"/>
            <a:r>
              <a:rPr lang="en-US" sz="3200" dirty="0"/>
              <a:t>Perceived impact is primarily </a:t>
            </a:r>
            <a:r>
              <a:rPr lang="en-US" sz="3200" b="1" dirty="0"/>
              <a:t>quality of life</a:t>
            </a:r>
          </a:p>
          <a:p>
            <a:pPr lvl="2"/>
            <a:r>
              <a:rPr lang="en-US" sz="2800" dirty="0"/>
              <a:t>Many conditions are normalized and accepted</a:t>
            </a:r>
          </a:p>
          <a:p>
            <a:pPr lvl="1"/>
            <a:endParaRPr lang="en-US" sz="3200" dirty="0"/>
          </a:p>
        </p:txBody>
      </p:sp>
      <p:sp>
        <p:nvSpPr>
          <p:cNvPr id="2" name="Slide Number Placeholder 1"/>
          <p:cNvSpPr>
            <a:spLocks noGrp="1"/>
          </p:cNvSpPr>
          <p:nvPr>
            <p:ph type="sldNum" sz="quarter" idx="12"/>
          </p:nvPr>
        </p:nvSpPr>
        <p:spPr/>
        <p:txBody>
          <a:bodyPr/>
          <a:lstStyle/>
          <a:p>
            <a:fld id="{8AC1FE6B-2C7F-4809-BBAB-9CB54C7CC3BA}" type="slidenum">
              <a:rPr lang="en-US" smtClean="0"/>
              <a:pPr/>
              <a:t>12</a:t>
            </a:fld>
            <a:endParaRPr lang="en-US"/>
          </a:p>
        </p:txBody>
      </p:sp>
      <p:sp>
        <p:nvSpPr>
          <p:cNvPr id="8" name="Title 2">
            <a:extLst>
              <a:ext uri="{FF2B5EF4-FFF2-40B4-BE49-F238E27FC236}">
                <a16:creationId xmlns:a16="http://schemas.microsoft.com/office/drawing/2014/main" id="{00F58154-F4FE-46B1-86E0-EAB3EDCA4392}"/>
              </a:ext>
            </a:extLst>
          </p:cNvPr>
          <p:cNvSpPr>
            <a:spLocks noGrp="1"/>
          </p:cNvSpPr>
          <p:nvPr>
            <p:ph type="title" idx="4294967295"/>
          </p:nvPr>
        </p:nvSpPr>
        <p:spPr>
          <a:xfrm>
            <a:off x="411061" y="895191"/>
            <a:ext cx="11780938" cy="914400"/>
          </a:xfrm>
        </p:spPr>
        <p:txBody>
          <a:bodyPr>
            <a:noAutofit/>
          </a:bodyPr>
          <a:lstStyle/>
          <a:p>
            <a:pPr marL="342900" lvl="1" indent="0">
              <a:buNone/>
            </a:pPr>
            <a:r>
              <a:rPr lang="en-US" sz="2800" b="1" dirty="0">
                <a:solidFill>
                  <a:schemeClr val="tx1"/>
                </a:solidFill>
                <a:latin typeface="Arial" panose="020B0604020202020204" pitchFamily="34" charset="0"/>
                <a:cs typeface="Arial" panose="020B0604020202020204" pitchFamily="34" charset="0"/>
              </a:rPr>
              <a:t>Why is NIDDK Investing So Much Money and Energy in Building a Learning Community?</a:t>
            </a:r>
            <a:br>
              <a:rPr lang="en-US" sz="2800" b="1" dirty="0">
                <a:solidFill>
                  <a:schemeClr val="tx1"/>
                </a:solidFill>
                <a:latin typeface="Arial" panose="020B0604020202020204" pitchFamily="34" charset="0"/>
                <a:cs typeface="Arial" panose="020B0604020202020204" pitchFamily="34" charset="0"/>
              </a:rPr>
            </a:br>
            <a:r>
              <a:rPr lang="en-US" sz="2800" dirty="0">
                <a:solidFill>
                  <a:schemeClr val="tx1"/>
                </a:solidFill>
              </a:rPr>
              <a:t>Challenges facing researchers interested in benign urology conditions</a:t>
            </a:r>
            <a:r>
              <a:rPr lang="en-US" sz="3200" dirty="0">
                <a:solidFill>
                  <a:schemeClr val="tx1"/>
                </a:solidFill>
              </a:rPr>
              <a:t/>
            </a:r>
            <a:br>
              <a:rPr lang="en-US" sz="3200" dirty="0">
                <a:solidFill>
                  <a:schemeClr val="tx1"/>
                </a:solidFill>
              </a:rPr>
            </a:br>
            <a:r>
              <a:rPr lang="en-US" sz="3600" b="1" dirty="0">
                <a:solidFill>
                  <a:schemeClr val="tx1"/>
                </a:solidFill>
                <a:latin typeface="Arial" panose="020B0604020202020204" pitchFamily="34" charset="0"/>
                <a:cs typeface="Arial" panose="020B0604020202020204" pitchFamily="34" charset="0"/>
              </a:rPr>
              <a:t/>
            </a:r>
            <a:br>
              <a:rPr lang="en-US" sz="3600" b="1" dirty="0">
                <a:solidFill>
                  <a:schemeClr val="tx1"/>
                </a:solidFill>
                <a:latin typeface="Arial" panose="020B0604020202020204" pitchFamily="34" charset="0"/>
                <a:cs typeface="Arial" panose="020B0604020202020204" pitchFamily="34" charset="0"/>
              </a:rPr>
            </a:br>
            <a:endParaRPr lang="en-US" sz="36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337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57D6E72-9AAF-4FE5-AD92-147F6BC352FF}"/>
              </a:ext>
            </a:extLst>
          </p:cNvPr>
          <p:cNvSpPr>
            <a:spLocks noGrp="1"/>
          </p:cNvSpPr>
          <p:nvPr>
            <p:ph type="sldNum" sz="quarter" idx="12"/>
          </p:nvPr>
        </p:nvSpPr>
        <p:spPr/>
        <p:txBody>
          <a:bodyPr/>
          <a:lstStyle/>
          <a:p>
            <a:fld id="{73DB64BC-0584-4169-B40B-A384FD25F727}" type="slidenum">
              <a:rPr lang="en-US" smtClean="0"/>
              <a:pPr/>
              <a:t>13</a:t>
            </a:fld>
            <a:endParaRPr lang="en-US"/>
          </a:p>
        </p:txBody>
      </p:sp>
      <p:sp>
        <p:nvSpPr>
          <p:cNvPr id="15" name="Title 2">
            <a:extLst>
              <a:ext uri="{FF2B5EF4-FFF2-40B4-BE49-F238E27FC236}">
                <a16:creationId xmlns:a16="http://schemas.microsoft.com/office/drawing/2014/main" id="{77D25484-D24B-4344-8CC7-ACE57E1AA294}"/>
              </a:ext>
            </a:extLst>
          </p:cNvPr>
          <p:cNvSpPr txBox="1">
            <a:spLocks noGrp="1"/>
          </p:cNvSpPr>
          <p:nvPr>
            <p:ph type="title" idx="4294967295"/>
          </p:nvPr>
        </p:nvSpPr>
        <p:spPr>
          <a:xfrm>
            <a:off x="418838" y="341226"/>
            <a:ext cx="10972800" cy="914400"/>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2700" kern="1200">
                <a:solidFill>
                  <a:schemeClr val="bg1"/>
                </a:solidFill>
                <a:latin typeface="+mj-lt"/>
                <a:ea typeface="+mj-ea"/>
                <a:cs typeface="+mj-cs"/>
              </a:defRPr>
            </a:lvl1pPr>
          </a:lstStyle>
          <a:p>
            <a:r>
              <a:rPr lang="en-US" sz="3600" b="1" dirty="0">
                <a:solidFill>
                  <a:schemeClr val="tx1"/>
                </a:solidFill>
                <a:latin typeface="Arial" panose="020B0604020202020204" pitchFamily="34" charset="0"/>
                <a:cs typeface="Arial" panose="020B0604020202020204" pitchFamily="34" charset="0"/>
              </a:rPr>
              <a:t>Urinary Stone Disease is an Outlier Amongst Benign Urology Conditions </a:t>
            </a:r>
          </a:p>
        </p:txBody>
      </p:sp>
      <p:sp>
        <p:nvSpPr>
          <p:cNvPr id="27" name="Rectangle 26">
            <a:extLst>
              <a:ext uri="{FF2B5EF4-FFF2-40B4-BE49-F238E27FC236}">
                <a16:creationId xmlns:a16="http://schemas.microsoft.com/office/drawing/2014/main" id="{3E858C6D-ED74-4925-80B5-338269EAF394}"/>
              </a:ext>
            </a:extLst>
          </p:cNvPr>
          <p:cNvSpPr/>
          <p:nvPr/>
        </p:nvSpPr>
        <p:spPr>
          <a:xfrm>
            <a:off x="7292535" y="5620492"/>
            <a:ext cx="5043948" cy="1081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A8E10D6-B3CE-4BED-90DD-1ACF2C98BF52}"/>
              </a:ext>
            </a:extLst>
          </p:cNvPr>
          <p:cNvSpPr txBox="1"/>
          <p:nvPr/>
        </p:nvSpPr>
        <p:spPr>
          <a:xfrm flipH="1">
            <a:off x="418838" y="1915235"/>
            <a:ext cx="7072666" cy="4031873"/>
          </a:xfrm>
          <a:prstGeom prst="rect">
            <a:avLst/>
          </a:prstGeom>
          <a:noFill/>
        </p:spPr>
        <p:txBody>
          <a:bodyPr wrap="square" rtlCol="0">
            <a:spAutoFit/>
          </a:bodyPr>
          <a:lstStyle/>
          <a:p>
            <a:pPr marL="342900" indent="-342900">
              <a:buFont typeface="Arial" panose="020B0604020202020204" pitchFamily="34" charset="0"/>
              <a:buChar char="•"/>
            </a:pPr>
            <a:r>
              <a:rPr lang="en-US" sz="3200" dirty="0"/>
              <a:t>Stones can be SEEN and measured</a:t>
            </a:r>
          </a:p>
          <a:p>
            <a:pPr marL="342900" indent="-342900">
              <a:buFont typeface="Arial" panose="020B0604020202020204" pitchFamily="34" charset="0"/>
              <a:buChar char="•"/>
            </a:pPr>
            <a:r>
              <a:rPr lang="en-US" sz="3200" dirty="0"/>
              <a:t>Not considered quality of life condition</a:t>
            </a:r>
          </a:p>
          <a:p>
            <a:pPr marL="342900" indent="-342900">
              <a:buFont typeface="Arial" panose="020B0604020202020204" pitchFamily="34" charset="0"/>
              <a:buChar char="•"/>
            </a:pPr>
            <a:r>
              <a:rPr lang="en-US" sz="3200" dirty="0"/>
              <a:t>No Stigma</a:t>
            </a:r>
          </a:p>
          <a:p>
            <a:pPr marL="342900" indent="-342900">
              <a:buFont typeface="Arial" panose="020B0604020202020204" pitchFamily="34" charset="0"/>
              <a:buChar char="•"/>
            </a:pPr>
            <a:r>
              <a:rPr lang="en-US" sz="3200" dirty="0"/>
              <a:t>Presents with Pain</a:t>
            </a:r>
          </a:p>
          <a:p>
            <a:pPr marL="342900" indent="-342900">
              <a:buFont typeface="Arial" panose="020B0604020202020204" pitchFamily="34" charset="0"/>
              <a:buChar char="•"/>
            </a:pPr>
            <a:r>
              <a:rPr lang="en-US" sz="3200" dirty="0"/>
              <a:t>Present in Billing Data Bases</a:t>
            </a:r>
          </a:p>
          <a:p>
            <a:pPr marL="342900" indent="-342900">
              <a:buFont typeface="Arial" panose="020B0604020202020204" pitchFamily="34" charset="0"/>
              <a:buChar char="•"/>
            </a:pPr>
            <a:r>
              <a:rPr lang="en-US" sz="3200" dirty="0"/>
              <a:t>Stones can lead to Renal Failure</a:t>
            </a:r>
          </a:p>
          <a:p>
            <a:pPr marL="342900" indent="-342900">
              <a:buFont typeface="Arial" panose="020B0604020202020204" pitchFamily="34" charset="0"/>
              <a:buChar char="•"/>
            </a:pPr>
            <a:r>
              <a:rPr lang="en-US" sz="3200" dirty="0"/>
              <a:t>Nephrology – a nonsurgical specialty conducts some of the research</a:t>
            </a:r>
          </a:p>
        </p:txBody>
      </p:sp>
      <p:pic>
        <p:nvPicPr>
          <p:cNvPr id="2050" name="Picture 2" descr="Kidney stones, CT scan - Stock Image - C023/4563 - Science Photo Library">
            <a:extLst>
              <a:ext uri="{FF2B5EF4-FFF2-40B4-BE49-F238E27FC236}">
                <a16:creationId xmlns:a16="http://schemas.microsoft.com/office/drawing/2014/main" id="{5C208216-A839-46E4-AD97-0440BCEB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8125" y="2186539"/>
            <a:ext cx="4045037" cy="2964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212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3179921-3F7F-4547-B3C1-8F0A0CA43295}"/>
              </a:ext>
            </a:extLst>
          </p:cNvPr>
          <p:cNvSpPr txBox="1">
            <a:spLocks/>
          </p:cNvSpPr>
          <p:nvPr/>
        </p:nvSpPr>
        <p:spPr>
          <a:xfrm>
            <a:off x="92279" y="285432"/>
            <a:ext cx="11870422" cy="161932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latin typeface="+mn-lt"/>
              </a:rPr>
              <a:t>Researchers at all Stages of their Careers Must Support Each Other and the New Science; New Researchers and their Technologies Need to be Captivated by the Challenges, Impact and Importance of these Conditions</a:t>
            </a:r>
          </a:p>
        </p:txBody>
      </p:sp>
      <p:pic>
        <p:nvPicPr>
          <p:cNvPr id="1026" name="Picture 2" descr="Image result for rising tide lifts all boats">
            <a:extLst>
              <a:ext uri="{FF2B5EF4-FFF2-40B4-BE49-F238E27FC236}">
                <a16:creationId xmlns:a16="http://schemas.microsoft.com/office/drawing/2014/main" id="{EA8A9E71-D662-4478-8EF8-CBDFFD8755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512" y="1904760"/>
            <a:ext cx="8081499" cy="440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912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E6AE7B-CBB9-4B15-B530-B6A4F499C5FF}"/>
              </a:ext>
            </a:extLst>
          </p:cNvPr>
          <p:cNvSpPr txBox="1"/>
          <p:nvPr/>
        </p:nvSpPr>
        <p:spPr>
          <a:xfrm>
            <a:off x="58189" y="0"/>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lvl="0" algn="ctr">
              <a:lnSpc>
                <a:spcPct val="90000"/>
              </a:lnSpc>
              <a:defRPr/>
            </a:pPr>
            <a:r>
              <a:rPr kumimoji="0" lang="en-US" sz="36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First Line of Support: U24 </a:t>
            </a:r>
            <a:r>
              <a:rPr lang="en-US" sz="3600" b="1" dirty="0">
                <a:latin typeface="Arial" panose="020B0604020202020204" pitchFamily="34" charset="0"/>
                <a:cs typeface="Arial" panose="020B0604020202020204" pitchFamily="34" charset="0"/>
              </a:rPr>
              <a:t>Interactions Core Staff  </a:t>
            </a:r>
            <a:endParaRPr kumimoji="0" lang="en-US" sz="36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25" name="TextBox 24"/>
          <p:cNvSpPr txBox="1"/>
          <p:nvPr/>
        </p:nvSpPr>
        <p:spPr>
          <a:xfrm>
            <a:off x="925551" y="5918881"/>
            <a:ext cx="9166303" cy="523220"/>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Meet with Interactions Core PI on Friday, Dec.</a:t>
            </a:r>
            <a:r>
              <a:rPr kumimoji="0" lang="en-US" sz="2800" b="1" i="0" u="none" strike="noStrike" kern="1200" cap="none" spc="0" normalizeH="0" noProof="0" dirty="0">
                <a:ln>
                  <a:noFill/>
                </a:ln>
                <a:solidFill>
                  <a:prstClr val="white"/>
                </a:solidFill>
                <a:effectLst/>
                <a:uLnTx/>
                <a:uFillTx/>
                <a:latin typeface="Calibri" panose="020F0502020204030204"/>
                <a:ea typeface="+mn-ea"/>
                <a:cs typeface="+mn-cs"/>
              </a:rPr>
              <a:t> 4 during lunch</a:t>
            </a: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stretch>
            <a:fillRect/>
          </a:stretch>
        </p:blipFill>
        <p:spPr>
          <a:xfrm>
            <a:off x="884731" y="796071"/>
            <a:ext cx="1488967" cy="1488967"/>
          </a:xfrm>
          <a:prstGeom prst="rect">
            <a:avLst/>
          </a:prstGeom>
        </p:spPr>
      </p:pic>
      <p:pic>
        <p:nvPicPr>
          <p:cNvPr id="10" name="Picture 9"/>
          <p:cNvPicPr>
            <a:picLocks noChangeAspect="1"/>
          </p:cNvPicPr>
          <p:nvPr/>
        </p:nvPicPr>
        <p:blipFill>
          <a:blip r:embed="rId3"/>
          <a:stretch>
            <a:fillRect/>
          </a:stretch>
        </p:blipFill>
        <p:spPr>
          <a:xfrm>
            <a:off x="925551" y="2488458"/>
            <a:ext cx="1414695" cy="1621362"/>
          </a:xfrm>
          <a:prstGeom prst="rect">
            <a:avLst/>
          </a:prstGeom>
        </p:spPr>
      </p:pic>
      <p:sp>
        <p:nvSpPr>
          <p:cNvPr id="14" name="TextBox 13"/>
          <p:cNvSpPr txBox="1"/>
          <p:nvPr/>
        </p:nvSpPr>
        <p:spPr>
          <a:xfrm>
            <a:off x="2497873" y="796071"/>
            <a:ext cx="9288966" cy="1374735"/>
          </a:xfrm>
          <a:prstGeom prst="rect">
            <a:avLst/>
          </a:prstGeom>
          <a:noFill/>
        </p:spPr>
        <p:txBody>
          <a:bodyPr wrap="square" rtlCol="0">
            <a:spAutoFit/>
          </a:bodyPr>
          <a:lstStyle/>
          <a:p>
            <a:r>
              <a:rPr lang="en-US" sz="2200" b="1" dirty="0"/>
              <a:t>Kristina Penniston, PhD, RDN</a:t>
            </a:r>
          </a:p>
          <a:p>
            <a:endParaRPr lang="en-US" sz="400" dirty="0"/>
          </a:p>
          <a:p>
            <a:pPr>
              <a:spcAft>
                <a:spcPts val="200"/>
              </a:spcAft>
            </a:pPr>
            <a:r>
              <a:rPr lang="en-US" dirty="0"/>
              <a:t>- PI, NIH/NIDDK U24 UW-Madison Urology Interactions Core (U24DK-127726)</a:t>
            </a:r>
          </a:p>
          <a:p>
            <a:pPr>
              <a:spcAft>
                <a:spcPts val="200"/>
              </a:spcAft>
            </a:pPr>
            <a:r>
              <a:rPr lang="en-US" dirty="0"/>
              <a:t>- Coordinator, Collaborating for the Advancement of Interdisciplinary Research in Benign Urology</a:t>
            </a:r>
          </a:p>
          <a:p>
            <a:pPr>
              <a:spcAft>
                <a:spcPts val="200"/>
              </a:spcAft>
            </a:pPr>
            <a:r>
              <a:rPr lang="en-US" dirty="0"/>
              <a:t>- Senior Scientist, University of Wisconsin School of Medicine and Public Health, Dept. of Urology</a:t>
            </a:r>
          </a:p>
        </p:txBody>
      </p:sp>
      <p:sp>
        <p:nvSpPr>
          <p:cNvPr id="26" name="TextBox 25"/>
          <p:cNvSpPr txBox="1"/>
          <p:nvPr/>
        </p:nvSpPr>
        <p:spPr>
          <a:xfrm>
            <a:off x="2497873" y="2488458"/>
            <a:ext cx="9288966" cy="1682512"/>
          </a:xfrm>
          <a:prstGeom prst="rect">
            <a:avLst/>
          </a:prstGeom>
          <a:noFill/>
        </p:spPr>
        <p:txBody>
          <a:bodyPr wrap="square" rtlCol="0">
            <a:spAutoFit/>
          </a:bodyPr>
          <a:lstStyle/>
          <a:p>
            <a:r>
              <a:rPr lang="en-US" sz="2200" b="1" dirty="0"/>
              <a:t>Betsy Rolland, PhD, MLIS</a:t>
            </a:r>
          </a:p>
          <a:p>
            <a:endParaRPr lang="en-US" sz="400" b="1" dirty="0"/>
          </a:p>
          <a:p>
            <a:pPr>
              <a:spcAft>
                <a:spcPts val="200"/>
              </a:spcAft>
            </a:pPr>
            <a:r>
              <a:rPr lang="en-US" dirty="0"/>
              <a:t>- Co-Investigator, NIH/NIDDK U24 UW-Madison Urology Interactions Core (U24DK-127726)</a:t>
            </a:r>
          </a:p>
          <a:p>
            <a:pPr>
              <a:spcAft>
                <a:spcPts val="200"/>
              </a:spcAft>
            </a:pPr>
            <a:r>
              <a:rPr lang="en-US" dirty="0"/>
              <a:t>- PI, Coordinating Center of the Cancer Center Cessation Initiative</a:t>
            </a:r>
          </a:p>
          <a:p>
            <a:r>
              <a:rPr lang="en-US" dirty="0"/>
              <a:t>- Director of Team Science &amp; Research Development, University of Wisconsin School of Medicine </a:t>
            </a:r>
          </a:p>
          <a:p>
            <a:r>
              <a:rPr lang="en-US" dirty="0"/>
              <a:t>  and Public Health, Institute for Clinical and Translational Research</a:t>
            </a:r>
          </a:p>
        </p:txBody>
      </p:sp>
      <p:sp>
        <p:nvSpPr>
          <p:cNvPr id="15" name="TextBox 14"/>
          <p:cNvSpPr txBox="1"/>
          <p:nvPr/>
        </p:nvSpPr>
        <p:spPr>
          <a:xfrm>
            <a:off x="694197" y="4305705"/>
            <a:ext cx="10345510" cy="1477328"/>
          </a:xfrm>
          <a:prstGeom prst="rect">
            <a:avLst/>
          </a:prstGeom>
          <a:noFill/>
        </p:spPr>
        <p:txBody>
          <a:bodyPr wrap="square" rtlCol="0">
            <a:spAutoFit/>
          </a:bodyPr>
          <a:lstStyle/>
          <a:p>
            <a:r>
              <a:rPr lang="en-US" dirty="0"/>
              <a:t>		</a:t>
            </a:r>
            <a:r>
              <a:rPr lang="en-US" sz="2200" b="1" dirty="0"/>
              <a:t>Jennifer </a:t>
            </a:r>
            <a:r>
              <a:rPr lang="en-US" sz="2200" b="1" dirty="0" err="1"/>
              <a:t>Allmaras</a:t>
            </a:r>
            <a:r>
              <a:rPr lang="en-US" sz="2200" b="1" dirty="0"/>
              <a:t>, MPH</a:t>
            </a:r>
          </a:p>
          <a:p>
            <a:r>
              <a:rPr lang="en-US" dirty="0"/>
              <a:t>		- Research Specialist</a:t>
            </a:r>
          </a:p>
          <a:p>
            <a:endParaRPr lang="en-US" sz="1000" dirty="0"/>
          </a:p>
          <a:p>
            <a:r>
              <a:rPr lang="en-US" dirty="0"/>
              <a:t>		</a:t>
            </a:r>
            <a:r>
              <a:rPr lang="en-US" sz="2200" b="1" dirty="0"/>
              <a:t>Catherine </a:t>
            </a:r>
            <a:r>
              <a:rPr lang="en-US" sz="2200" b="1" dirty="0" smtClean="0"/>
              <a:t>Davis, BS</a:t>
            </a:r>
            <a:endParaRPr lang="en-US" sz="2200" b="1" dirty="0"/>
          </a:p>
          <a:p>
            <a:r>
              <a:rPr lang="en-US" dirty="0"/>
              <a:t>		- Administrative Assistant</a:t>
            </a:r>
          </a:p>
        </p:txBody>
      </p:sp>
    </p:spTree>
    <p:extLst>
      <p:ext uri="{BB962C8B-B14F-4D97-AF65-F5344CB8AC3E}">
        <p14:creationId xmlns:p14="http://schemas.microsoft.com/office/powerpoint/2010/main" val="3409303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E6AE7B-CBB9-4B15-B530-B6A4F499C5FF}"/>
              </a:ext>
            </a:extLst>
          </p:cNvPr>
          <p:cNvSpPr txBox="1"/>
          <p:nvPr/>
        </p:nvSpPr>
        <p:spPr>
          <a:xfrm>
            <a:off x="24936" y="-158471"/>
            <a:ext cx="12133811" cy="683264"/>
          </a:xfrm>
          <a:prstGeom prst="rect">
            <a:avLst/>
          </a:prstGeom>
          <a:solidFill>
            <a:srgbClr val="92D050"/>
          </a:solidFill>
          <a:ln w="69850">
            <a:solidFill>
              <a:schemeClr val="accent5">
                <a:lumMod val="50000"/>
              </a:schemeClr>
            </a:solidFill>
          </a:ln>
        </p:spPr>
        <p:txBody>
          <a:bodyPr wrap="square" lIns="182880" tIns="91440" rIns="182880" bIns="9144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NIDDK Program Staff </a:t>
            </a:r>
          </a:p>
        </p:txBody>
      </p:sp>
      <p:grpSp>
        <p:nvGrpSpPr>
          <p:cNvPr id="24" name="Group 23"/>
          <p:cNvGrpSpPr/>
          <p:nvPr/>
        </p:nvGrpSpPr>
        <p:grpSpPr>
          <a:xfrm>
            <a:off x="512809" y="810636"/>
            <a:ext cx="11420965" cy="5377880"/>
            <a:chOff x="426854" y="1236679"/>
            <a:chExt cx="11420965" cy="5377880"/>
          </a:xfrm>
        </p:grpSpPr>
        <p:pic>
          <p:nvPicPr>
            <p:cNvPr id="5" name="Picture 4"/>
            <p:cNvPicPr preferRelativeResize="0">
              <a:picLocks/>
            </p:cNvPicPr>
            <p:nvPr/>
          </p:nvPicPr>
          <p:blipFill>
            <a:blip r:embed="rId2"/>
            <a:stretch>
              <a:fillRect/>
            </a:stretch>
          </p:blipFill>
          <p:spPr>
            <a:xfrm>
              <a:off x="8106511" y="2976706"/>
              <a:ext cx="1188720" cy="1188720"/>
            </a:xfrm>
            <a:prstGeom prst="rect">
              <a:avLst/>
            </a:prstGeom>
          </p:spPr>
        </p:pic>
        <p:pic>
          <p:nvPicPr>
            <p:cNvPr id="11" name="Picture 10"/>
            <p:cNvPicPr preferRelativeResize="0">
              <a:picLocks/>
            </p:cNvPicPr>
            <p:nvPr/>
          </p:nvPicPr>
          <p:blipFill>
            <a:blip r:embed="rId3"/>
            <a:stretch>
              <a:fillRect/>
            </a:stretch>
          </p:blipFill>
          <p:spPr>
            <a:xfrm>
              <a:off x="472806" y="4752511"/>
              <a:ext cx="1188720" cy="1171839"/>
            </a:xfrm>
            <a:prstGeom prst="rect">
              <a:avLst/>
            </a:prstGeom>
          </p:spPr>
        </p:pic>
        <p:pic>
          <p:nvPicPr>
            <p:cNvPr id="12" name="Picture 11"/>
            <p:cNvPicPr preferRelativeResize="0">
              <a:picLocks/>
            </p:cNvPicPr>
            <p:nvPr/>
          </p:nvPicPr>
          <p:blipFill>
            <a:blip r:embed="rId4"/>
            <a:stretch>
              <a:fillRect/>
            </a:stretch>
          </p:blipFill>
          <p:spPr>
            <a:xfrm>
              <a:off x="3828530" y="4759091"/>
              <a:ext cx="1188720" cy="1188720"/>
            </a:xfrm>
            <a:prstGeom prst="rect">
              <a:avLst/>
            </a:prstGeom>
          </p:spPr>
        </p:pic>
        <p:pic>
          <p:nvPicPr>
            <p:cNvPr id="13" name="Picture 12"/>
            <p:cNvPicPr preferRelativeResize="0">
              <a:picLocks/>
            </p:cNvPicPr>
            <p:nvPr/>
          </p:nvPicPr>
          <p:blipFill>
            <a:blip r:embed="rId5"/>
            <a:stretch>
              <a:fillRect/>
            </a:stretch>
          </p:blipFill>
          <p:spPr>
            <a:xfrm>
              <a:off x="426854" y="2893294"/>
              <a:ext cx="1188720" cy="1188720"/>
            </a:xfrm>
            <a:prstGeom prst="rect">
              <a:avLst/>
            </a:prstGeom>
          </p:spPr>
        </p:pic>
        <p:pic>
          <p:nvPicPr>
            <p:cNvPr id="16" name="Picture 15"/>
            <p:cNvPicPr preferRelativeResize="0">
              <a:picLocks/>
            </p:cNvPicPr>
            <p:nvPr/>
          </p:nvPicPr>
          <p:blipFill>
            <a:blip r:embed="rId6"/>
            <a:stretch>
              <a:fillRect/>
            </a:stretch>
          </p:blipFill>
          <p:spPr>
            <a:xfrm>
              <a:off x="3946108" y="1273357"/>
              <a:ext cx="1143000" cy="1184347"/>
            </a:xfrm>
            <a:prstGeom prst="rect">
              <a:avLst/>
            </a:prstGeom>
          </p:spPr>
        </p:pic>
        <p:pic>
          <p:nvPicPr>
            <p:cNvPr id="17" name="Picture 16"/>
            <p:cNvPicPr preferRelativeResize="0">
              <a:picLocks/>
            </p:cNvPicPr>
            <p:nvPr/>
          </p:nvPicPr>
          <p:blipFill>
            <a:blip r:embed="rId7"/>
            <a:stretch>
              <a:fillRect/>
            </a:stretch>
          </p:blipFill>
          <p:spPr>
            <a:xfrm>
              <a:off x="8102527" y="4646518"/>
              <a:ext cx="1188720" cy="1184348"/>
            </a:xfrm>
            <a:prstGeom prst="rect">
              <a:avLst/>
            </a:prstGeom>
          </p:spPr>
        </p:pic>
        <p:sp>
          <p:nvSpPr>
            <p:cNvPr id="19" name="TextBox 18"/>
            <p:cNvSpPr txBox="1"/>
            <p:nvPr/>
          </p:nvSpPr>
          <p:spPr>
            <a:xfrm>
              <a:off x="1809516" y="4752511"/>
              <a:ext cx="2034033"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Danny Gossett,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Small Business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Development; Translation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8"/>
                </a:rPr>
                <a:t>daniel.gossett@nih.gov</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p:cNvSpPr txBox="1"/>
            <p:nvPr/>
          </p:nvSpPr>
          <p:spPr>
            <a:xfrm>
              <a:off x="5140393" y="1293254"/>
              <a:ext cx="2691826"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Chris Mullins,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Urology Centers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Project Scientist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9"/>
                </a:rPr>
                <a:t>mullinsc@extra.niddk.nih.gov</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p:cNvSpPr txBox="1"/>
            <p:nvPr/>
          </p:nvSpPr>
          <p:spPr>
            <a:xfrm>
              <a:off x="9342208" y="1236679"/>
              <a:ext cx="2505611"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Deepak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Nihalani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Urology Centers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Program Official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10"/>
                </a:rPr>
                <a:t>deepak.nihalani@nih.gov</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Picture 21"/>
            <p:cNvPicPr preferRelativeResize="0">
              <a:picLocks/>
            </p:cNvPicPr>
            <p:nvPr/>
          </p:nvPicPr>
          <p:blipFill>
            <a:blip r:embed="rId11"/>
            <a:stretch>
              <a:fillRect/>
            </a:stretch>
          </p:blipFill>
          <p:spPr>
            <a:xfrm>
              <a:off x="426854" y="1271170"/>
              <a:ext cx="1188720" cy="1188720"/>
            </a:xfrm>
            <a:prstGeom prst="rect">
              <a:avLst/>
            </a:prstGeom>
          </p:spPr>
        </p:pic>
      </p:grpSp>
      <p:sp>
        <p:nvSpPr>
          <p:cNvPr id="25" name="TextBox 24"/>
          <p:cNvSpPr txBox="1"/>
          <p:nvPr/>
        </p:nvSpPr>
        <p:spPr>
          <a:xfrm>
            <a:off x="584314" y="5924897"/>
            <a:ext cx="9457144" cy="43088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alibri" panose="020F0502020204030204"/>
                <a:ea typeface="+mn-ea"/>
                <a:cs typeface="+mn-cs"/>
              </a:rPr>
              <a:t>Friday, December 4 during lunch break (following announcement of “best posters”)</a:t>
            </a:r>
          </a:p>
        </p:txBody>
      </p:sp>
      <p:sp>
        <p:nvSpPr>
          <p:cNvPr id="26" name="TextBox 25">
            <a:extLst>
              <a:ext uri="{FF2B5EF4-FFF2-40B4-BE49-F238E27FC236}">
                <a16:creationId xmlns:a16="http://schemas.microsoft.com/office/drawing/2014/main" id="{F08C8C02-7C22-4F8C-BDAA-B94627592D9D}"/>
              </a:ext>
            </a:extLst>
          </p:cNvPr>
          <p:cNvSpPr txBox="1"/>
          <p:nvPr/>
        </p:nvSpPr>
        <p:spPr>
          <a:xfrm>
            <a:off x="1664619" y="1010305"/>
            <a:ext cx="2691826"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Julie </a:t>
            </a:r>
            <a:r>
              <a:rPr kumimoji="0" 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Barthold</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New to NIDDK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12"/>
              </a:rPr>
              <a:t>julia.barthold@nih.gov</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Photo of Kevin Abbott">
            <a:extLst>
              <a:ext uri="{FF2B5EF4-FFF2-40B4-BE49-F238E27FC236}">
                <a16:creationId xmlns:a16="http://schemas.microsoft.com/office/drawing/2014/main" id="{D7FF7D50-6CAF-4BDC-9CF1-C1E645DC8B9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96766" y="2513732"/>
            <a:ext cx="1188720" cy="118872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DED336A4-9F04-44D3-9C9D-37941F9492BE}"/>
              </a:ext>
            </a:extLst>
          </p:cNvPr>
          <p:cNvSpPr txBox="1"/>
          <p:nvPr/>
        </p:nvSpPr>
        <p:spPr>
          <a:xfrm>
            <a:off x="9492779" y="2531606"/>
            <a:ext cx="250561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Tracy Rankin, PhD,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Deputy Director, KUH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Program Officer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KURe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14"/>
              </a:rPr>
              <a:t>tracy.rankin@nih.gov</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F015F2EB-7BDA-4F3F-80C1-39BB2C2BA08E}"/>
              </a:ext>
            </a:extLst>
          </p:cNvPr>
          <p:cNvSpPr txBox="1"/>
          <p:nvPr/>
        </p:nvSpPr>
        <p:spPr>
          <a:xfrm>
            <a:off x="9499900" y="4223172"/>
            <a:ext cx="250561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Deborah Hoshizaki,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Kidney &amp; Urogenital Development, Regeneration &amp; Repair, Urology Centers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9"/>
              </a:rPr>
              <a:t>deborah.hoshizaki@nih.gov</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79682950-02B5-4D39-B8E8-4E05F63DD2A2}"/>
              </a:ext>
            </a:extLst>
          </p:cNvPr>
          <p:cNvSpPr txBox="1"/>
          <p:nvPr/>
        </p:nvSpPr>
        <p:spPr>
          <a:xfrm>
            <a:off x="5128905" y="2488648"/>
            <a:ext cx="2691826"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Kevin Abbott,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Kepi Program Officer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Program Official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15"/>
              </a:rPr>
              <a:t>kevin.abbott@nih.gov</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F33DAEEF-33C7-4CAF-9D36-E2973B8CE899}"/>
              </a:ext>
            </a:extLst>
          </p:cNvPr>
          <p:cNvSpPr txBox="1"/>
          <p:nvPr/>
        </p:nvSpPr>
        <p:spPr>
          <a:xfrm>
            <a:off x="1817019" y="2582432"/>
            <a:ext cx="2691826"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Ziya Kirkali,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Clinical Urology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16"/>
              </a:rPr>
              <a:t>ziya.kirkali@nih.gov</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2" name="TextBox 31">
            <a:extLst>
              <a:ext uri="{FF2B5EF4-FFF2-40B4-BE49-F238E27FC236}">
                <a16:creationId xmlns:a16="http://schemas.microsoft.com/office/drawing/2014/main" id="{EFB9FA6E-1F65-49B7-A529-F98E746BA136}"/>
              </a:ext>
            </a:extLst>
          </p:cNvPr>
          <p:cNvSpPr txBox="1"/>
          <p:nvPr/>
        </p:nvSpPr>
        <p:spPr>
          <a:xfrm>
            <a:off x="5281305" y="4265314"/>
            <a:ext cx="2691826"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Victoria Spruance,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Neurology; Institutional Training Programs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17"/>
              </a:rPr>
              <a:t>victoria.spruance@nih.gov</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a:extLst>
              <a:ext uri="{FF2B5EF4-FFF2-40B4-BE49-F238E27FC236}">
                <a16:creationId xmlns:a16="http://schemas.microsoft.com/office/drawing/2014/main" id="{2D3097A7-FE6E-41DF-BFE5-F2A34EB0574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88482" y="711028"/>
            <a:ext cx="1116243" cy="15585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8558337-3693-45EA-8FAB-5D5A074D618E}"/>
              </a:ext>
            </a:extLst>
          </p:cNvPr>
          <p:cNvSpPr/>
          <p:nvPr/>
        </p:nvSpPr>
        <p:spPr>
          <a:xfrm>
            <a:off x="8188482" y="2022138"/>
            <a:ext cx="1116243" cy="247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2264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1422</Words>
  <Application>Microsoft Office PowerPoint</Application>
  <PresentationFormat>Widescreen</PresentationFormat>
  <Paragraphs>228</Paragraphs>
  <Slides>16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is NIDDK Investing So Much Money and Energy in Building a Learning Community? Challenges facing researchers interested in benign urology conditions  </vt:lpstr>
      <vt:lpstr>Urinary Stone Disease is an Outlier Amongst Benign Urology Conditions </vt:lpstr>
      <vt:lpstr>PowerPoint Presentation</vt:lpstr>
      <vt:lpstr>PowerPoint Presentation</vt:lpstr>
      <vt:lpstr>PowerPoint Presentation</vt:lpstr>
    </vt:vector>
  </TitlesOfParts>
  <Company>UW Department of Orthopedics and Rehabilitation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Penniston, Kristina L.</dc:creator>
  <cp:lastModifiedBy>Allmaras, Jennifer M.</cp:lastModifiedBy>
  <cp:revision>15</cp:revision>
  <dcterms:created xsi:type="dcterms:W3CDTF">2020-12-01T22:49:39Z</dcterms:created>
  <dcterms:modified xsi:type="dcterms:W3CDTF">2023-12-12T21:25:00Z</dcterms:modified>
</cp:coreProperties>
</file>