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2"/>
  </p:notesMasterIdLst>
  <p:sldIdLst>
    <p:sldId id="256" r:id="rId5"/>
    <p:sldId id="279" r:id="rId6"/>
    <p:sldId id="316" r:id="rId7"/>
    <p:sldId id="314" r:id="rId8"/>
    <p:sldId id="315" r:id="rId9"/>
    <p:sldId id="317" r:id="rId10"/>
    <p:sldId id="319" r:id="rId11"/>
    <p:sldId id="304" r:id="rId12"/>
    <p:sldId id="305" r:id="rId13"/>
    <p:sldId id="309" r:id="rId14"/>
    <p:sldId id="306" r:id="rId15"/>
    <p:sldId id="310" r:id="rId16"/>
    <p:sldId id="308" r:id="rId17"/>
    <p:sldId id="313" r:id="rId18"/>
    <p:sldId id="312" r:id="rId19"/>
    <p:sldId id="301" r:id="rId20"/>
    <p:sldId id="300" r:id="rId21"/>
    <p:sldId id="302" r:id="rId22"/>
    <p:sldId id="303" r:id="rId23"/>
    <p:sldId id="294" r:id="rId24"/>
    <p:sldId id="318" r:id="rId25"/>
    <p:sldId id="295" r:id="rId26"/>
    <p:sldId id="296" r:id="rId27"/>
    <p:sldId id="297" r:id="rId28"/>
    <p:sldId id="298" r:id="rId29"/>
    <p:sldId id="288" r:id="rId30"/>
    <p:sldId id="321" r:id="rId31"/>
    <p:sldId id="322" r:id="rId32"/>
    <p:sldId id="299" r:id="rId33"/>
    <p:sldId id="323" r:id="rId34"/>
    <p:sldId id="307" r:id="rId35"/>
    <p:sldId id="324" r:id="rId36"/>
    <p:sldId id="325" r:id="rId37"/>
    <p:sldId id="326" r:id="rId38"/>
    <p:sldId id="311" r:id="rId39"/>
    <p:sldId id="327" r:id="rId40"/>
    <p:sldId id="328" r:id="rId41"/>
    <p:sldId id="329" r:id="rId42"/>
    <p:sldId id="330" r:id="rId43"/>
    <p:sldId id="331" r:id="rId44"/>
    <p:sldId id="332" r:id="rId45"/>
    <p:sldId id="333" r:id="rId46"/>
    <p:sldId id="334" r:id="rId47"/>
    <p:sldId id="335" r:id="rId48"/>
    <p:sldId id="336" r:id="rId49"/>
    <p:sldId id="337" r:id="rId50"/>
    <p:sldId id="338" r:id="rId51"/>
    <p:sldId id="339" r:id="rId52"/>
    <p:sldId id="340" r:id="rId53"/>
    <p:sldId id="341" r:id="rId54"/>
    <p:sldId id="342" r:id="rId55"/>
    <p:sldId id="343" r:id="rId56"/>
    <p:sldId id="344" r:id="rId57"/>
    <p:sldId id="345" r:id="rId58"/>
    <p:sldId id="346" r:id="rId59"/>
    <p:sldId id="347" r:id="rId60"/>
    <p:sldId id="291" r:id="rId6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682"/>
    <a:srgbClr val="75CC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1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6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0BD8F6-493B-41FE-9248-A29C88381FE6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51A5A6-5D62-4D8B-B18C-FE65995E1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164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608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93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56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149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016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95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2961A-19FD-4213-9660-A531D53B671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68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1057275"/>
            <a:ext cx="6430963" cy="3617913"/>
          </a:xfrm>
          <a:prstGeom prst="rect">
            <a:avLst/>
          </a:prstGeom>
        </p:spPr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1264128" y="5027022"/>
            <a:ext cx="5768064" cy="565261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en-US" sz="21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7593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52961A-19FD-4213-9660-A531D53B671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708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30275" y="1057275"/>
            <a:ext cx="6430963" cy="3617913"/>
          </a:xfrm>
          <a:prstGeom prst="rect">
            <a:avLst/>
          </a:prstGeom>
        </p:spPr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1264128" y="5027022"/>
            <a:ext cx="5768064" cy="565261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endParaRPr lang="en-US" sz="2100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1919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2961A-19FD-4213-9660-A531D53B671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922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2961A-19FD-4213-9660-A531D53B671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899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2961A-19FD-4213-9660-A531D53B671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278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7691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1251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71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5690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4805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9888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5469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2108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9236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2343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1738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1840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2580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2961A-19FD-4213-9660-A531D53B671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2913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2961A-19FD-4213-9660-A531D53B671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7468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9840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3474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278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2961A-19FD-4213-9660-A531D53B671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8954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35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2135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5672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3728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99556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2801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10224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709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349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39893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90982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645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18406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2961A-19FD-4213-9660-A531D53B671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79629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2961A-19FD-4213-9660-A531D53B671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63683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0552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57065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2779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60802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8774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23196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1A5A6-5D62-4D8B-B18C-FE65995E18F1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52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1AF10-2BF7-4079-8847-1F13DE232E33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B393-3B13-4E18-B3F8-8D7A68BB7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34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1AF10-2BF7-4079-8847-1F13DE232E33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B393-3B13-4E18-B3F8-8D7A68BB7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338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1AF10-2BF7-4079-8847-1F13DE232E33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B393-3B13-4E18-B3F8-8D7A68BB7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446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1AF10-2BF7-4079-8847-1F13DE232E33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B393-3B13-4E18-B3F8-8D7A68BB7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660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1AF10-2BF7-4079-8847-1F13DE232E33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B393-3B13-4E18-B3F8-8D7A68BB7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344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1AF10-2BF7-4079-8847-1F13DE232E33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B393-3B13-4E18-B3F8-8D7A68BB7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76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1AF10-2BF7-4079-8847-1F13DE232E33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B393-3B13-4E18-B3F8-8D7A68BB7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33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1AF10-2BF7-4079-8847-1F13DE232E33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B393-3B13-4E18-B3F8-8D7A68BB7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36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1AF10-2BF7-4079-8847-1F13DE232E33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B393-3B13-4E18-B3F8-8D7A68BB7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94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1AF10-2BF7-4079-8847-1F13DE232E33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B393-3B13-4E18-B3F8-8D7A68BB7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630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1AF10-2BF7-4079-8847-1F13DE232E33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0B393-3B13-4E18-B3F8-8D7A68BB7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56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600" y="541301"/>
            <a:ext cx="10972320" cy="6093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600" y="3371561"/>
            <a:ext cx="10972320" cy="4431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761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1AF10-2BF7-4079-8847-1F13DE232E33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0B393-3B13-4E18-B3F8-8D7A68BB73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685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germanname.deviantart.com/art/ring-of-fortune-wheel-2-148528889" TargetMode="Externa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echsavvyscience.blogspot.com/2017/03/many-of-us-use-exit-tickets-in-our.html" TargetMode="Externa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.pn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11" Type="http://schemas.openxmlformats.org/officeDocument/2006/relationships/image" Target="../media/image22.emf"/><Relationship Id="rId5" Type="http://schemas.openxmlformats.org/officeDocument/2006/relationships/image" Target="../media/image16.JPG"/><Relationship Id="rId10" Type="http://schemas.openxmlformats.org/officeDocument/2006/relationships/image" Target="../media/image21.JPG"/><Relationship Id="rId4" Type="http://schemas.openxmlformats.org/officeDocument/2006/relationships/image" Target="../media/image15.JPG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cairibu.urology.wisc.edu/cairibu-communique-archive/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cairibu.urology.wisc.edu/cairibu-kiosk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iribu.urology.wisc.edu/collaborative-science/" TargetMode="External"/><Relationship Id="rId11" Type="http://schemas.openxmlformats.org/officeDocument/2006/relationships/image" Target="../media/image25.png"/><Relationship Id="rId5" Type="http://schemas.openxmlformats.org/officeDocument/2006/relationships/hyperlink" Target="https://cairibu.urology.wisc.edu/events-listing/" TargetMode="External"/><Relationship Id="rId10" Type="http://schemas.openxmlformats.org/officeDocument/2006/relationships/image" Target="../media/image24.png"/><Relationship Id="rId4" Type="http://schemas.openxmlformats.org/officeDocument/2006/relationships/hyperlink" Target="https://cairibu.urology.wisc.edu/cairibu-research-interest-groups/" TargetMode="External"/><Relationship Id="rId9" Type="http://schemas.openxmlformats.org/officeDocument/2006/relationships/hyperlink" Target="https://cairibu.urology.wisc.edu/extramural-funding-opportunities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emf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openxmlformats.org/officeDocument/2006/relationships/image" Target="../media/image32.png"/><Relationship Id="rId21" Type="http://schemas.openxmlformats.org/officeDocument/2006/relationships/image" Target="../media/image50.emf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19" Type="http://schemas.openxmlformats.org/officeDocument/2006/relationships/image" Target="../media/image48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Relationship Id="rId22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.pn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11" Type="http://schemas.openxmlformats.org/officeDocument/2006/relationships/image" Target="../media/image22.emf"/><Relationship Id="rId5" Type="http://schemas.openxmlformats.org/officeDocument/2006/relationships/image" Target="../media/image16.JPG"/><Relationship Id="rId10" Type="http://schemas.openxmlformats.org/officeDocument/2006/relationships/image" Target="../media/image21.JPG"/><Relationship Id="rId4" Type="http://schemas.openxmlformats.org/officeDocument/2006/relationships/image" Target="../media/image15.JPG"/><Relationship Id="rId9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emf"/><Relationship Id="rId4" Type="http://schemas.openxmlformats.org/officeDocument/2006/relationships/image" Target="../media/image3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mailto:penn@urology.wisc.edu" TargetMode="External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mailto:CAIRIBU@urology.wisc.edu" TargetMode="External"/><Relationship Id="rId4" Type="http://schemas.openxmlformats.org/officeDocument/2006/relationships/hyperlink" Target="https://www.cairibu.urology.wisc.edu/" TargetMode="Externa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99018"/>
            <a:ext cx="9144000" cy="3089419"/>
          </a:xfrm>
        </p:spPr>
        <p:txBody>
          <a:bodyPr/>
          <a:lstStyle/>
          <a:p>
            <a:r>
              <a:rPr lang="en-US" b="1" dirty="0"/>
              <a:t>Wednesday, Nov. 29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67186"/>
            <a:ext cx="9144000" cy="621145"/>
          </a:xfrm>
        </p:spPr>
        <p:txBody>
          <a:bodyPr>
            <a:normAutofit/>
          </a:bodyPr>
          <a:lstStyle/>
          <a:p>
            <a:r>
              <a:rPr lang="en-US" sz="3600" dirty="0"/>
              <a:t>CAIRIBU MEETING 2023</a:t>
            </a:r>
          </a:p>
        </p:txBody>
      </p:sp>
      <p:sp>
        <p:nvSpPr>
          <p:cNvPr id="5" name="Diagonal Stripe 4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116" y="1110532"/>
            <a:ext cx="4323767" cy="146682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524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>
                <a:solidFill>
                  <a:srgbClr val="043682"/>
                </a:solidFill>
                <a:latin typeface="+mn-lt"/>
              </a:rPr>
              <a:t>Welcome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975197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Meetings matter</a:t>
            </a:r>
          </a:p>
          <a:p>
            <a:pPr lvl="1">
              <a:spcBef>
                <a:spcPts val="1800"/>
              </a:spcBef>
            </a:pPr>
            <a:r>
              <a:rPr lang="en-US" sz="2800" dirty="0"/>
              <a:t>Personalized networking and interaction</a:t>
            </a:r>
          </a:p>
          <a:p>
            <a:pPr lvl="1">
              <a:spcBef>
                <a:spcPts val="1800"/>
              </a:spcBef>
            </a:pPr>
            <a:r>
              <a:rPr lang="en-US" sz="2800" dirty="0"/>
              <a:t>Face-to-face impressions and connections</a:t>
            </a:r>
          </a:p>
          <a:p>
            <a:pPr lvl="1">
              <a:spcBef>
                <a:spcPts val="1800"/>
              </a:spcBef>
            </a:pPr>
            <a:r>
              <a:rPr lang="en-US" sz="2800" dirty="0"/>
              <a:t>Informal discussions</a:t>
            </a:r>
          </a:p>
          <a:p>
            <a:pPr lvl="1">
              <a:spcBef>
                <a:spcPts val="1800"/>
              </a:spcBef>
            </a:pPr>
            <a:r>
              <a:rPr lang="en-US" sz="2800" dirty="0"/>
              <a:t>Sharing ideas, making plans</a:t>
            </a:r>
          </a:p>
          <a:p>
            <a:pPr lvl="1">
              <a:spcBef>
                <a:spcPts val="1800"/>
              </a:spcBef>
            </a:pPr>
            <a:r>
              <a:rPr lang="en-US" sz="2800" dirty="0"/>
              <a:t>Friendly competition… CAIRIBU </a:t>
            </a:r>
            <a:r>
              <a:rPr lang="en-US" sz="2800" dirty="0" err="1"/>
              <a:t>Cornhole</a:t>
            </a:r>
            <a:endParaRPr lang="en-US" sz="2800" dirty="0"/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 descr="cornhole3 | cornhole + concrete | troy. | Flickr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564" y="3433212"/>
            <a:ext cx="2608729" cy="179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03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>
                <a:solidFill>
                  <a:srgbClr val="043682"/>
                </a:solidFill>
                <a:latin typeface="+mn-lt"/>
              </a:rPr>
              <a:t>Introductions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975197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Organizers from CAIRIBU Interactions Core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Jennifer </a:t>
            </a:r>
            <a:r>
              <a:rPr lang="en-US" sz="2800" dirty="0" err="1"/>
              <a:t>Allmaras</a:t>
            </a:r>
            <a:endParaRPr lang="en-US" sz="2800" dirty="0"/>
          </a:p>
          <a:p>
            <a:pPr lvl="1">
              <a:spcBef>
                <a:spcPts val="600"/>
              </a:spcBef>
            </a:pPr>
            <a:r>
              <a:rPr lang="en-US" sz="2800" dirty="0"/>
              <a:t>Mariana Coughlin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Anna Barrett</a:t>
            </a:r>
          </a:p>
          <a:p>
            <a:pPr lvl="1">
              <a:spcBef>
                <a:spcPts val="600"/>
              </a:spcBef>
            </a:pPr>
            <a:endParaRPr lang="en-US" sz="2800" dirty="0"/>
          </a:p>
          <a:p>
            <a:pPr>
              <a:spcBef>
                <a:spcPts val="600"/>
              </a:spcBef>
            </a:pPr>
            <a:r>
              <a:rPr lang="en-US" sz="3200" dirty="0"/>
              <a:t>Organizers from NIDDK’s Scientific Consulting Group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Mark Dennis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Lauren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358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>
                <a:solidFill>
                  <a:srgbClr val="043682"/>
                </a:solidFill>
                <a:latin typeface="+mn-lt"/>
              </a:rPr>
              <a:t>Housekeeping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975197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Meeting rooms – Mostly this floor</a:t>
            </a:r>
          </a:p>
          <a:p>
            <a:r>
              <a:rPr lang="en-US" dirty="0"/>
              <a:t>Restrooms – On this floor to left</a:t>
            </a:r>
          </a:p>
          <a:p>
            <a:r>
              <a:rPr lang="en-US" dirty="0"/>
              <a:t>Coffee and tea – Available all day</a:t>
            </a:r>
            <a:endParaRPr lang="en-US" sz="2400" dirty="0"/>
          </a:p>
          <a:p>
            <a:r>
              <a:rPr lang="en-US" dirty="0"/>
              <a:t>Break at 3:00 PM – Includes refreshments</a:t>
            </a:r>
          </a:p>
          <a:p>
            <a:pPr lvl="1"/>
            <a:r>
              <a:rPr lang="en-US" sz="2000" dirty="0"/>
              <a:t>Small store in the lobby area if needing other snacks, beverages</a:t>
            </a:r>
          </a:p>
          <a:p>
            <a:r>
              <a:rPr lang="en-US" dirty="0"/>
              <a:t>Dinner – Next door after poster session</a:t>
            </a:r>
          </a:p>
          <a:p>
            <a:r>
              <a:rPr lang="en-US" dirty="0"/>
              <a:t>Poster session – Outside this room in foyer (5-7:00 PM)</a:t>
            </a:r>
          </a:p>
          <a:p>
            <a:pPr lvl="1"/>
            <a:r>
              <a:rPr lang="en-US" sz="2000" b="1" dirty="0">
                <a:solidFill>
                  <a:srgbClr val="C00000"/>
                </a:solidFill>
              </a:rPr>
              <a:t>Put up your posters anytime today but before 5:00 PM</a:t>
            </a:r>
          </a:p>
          <a:p>
            <a:r>
              <a:rPr lang="en-US" sz="2400" dirty="0"/>
              <a:t>CAIRIBU Cornhole tournament – SIGN UP NOW</a:t>
            </a:r>
          </a:p>
          <a:p>
            <a:r>
              <a:rPr lang="en-US" sz="2400" dirty="0"/>
              <a:t>Thursday night dinners (optional) – SIGN UP BEFORE TOMORROW LUNCH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243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>
                <a:solidFill>
                  <a:srgbClr val="043682"/>
                </a:solidFill>
                <a:latin typeface="+mn-lt"/>
              </a:rPr>
              <a:t>Housekeeping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975197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PRESENTERS</a:t>
            </a:r>
          </a:p>
          <a:p>
            <a:pPr lvl="1"/>
            <a:r>
              <a:rPr lang="en-US" sz="2800" dirty="0"/>
              <a:t>Load your presentations with Paulo (AV tech) or with Jennifer</a:t>
            </a:r>
          </a:p>
          <a:p>
            <a:pPr lvl="1"/>
            <a:r>
              <a:rPr lang="en-US" sz="2800" dirty="0"/>
              <a:t>Do this some time before your session</a:t>
            </a:r>
          </a:p>
          <a:p>
            <a:pPr lvl="1"/>
            <a:endParaRPr lang="en-US" sz="2800" dirty="0"/>
          </a:p>
          <a:p>
            <a:r>
              <a:rPr lang="en-US" sz="3200" dirty="0"/>
              <a:t>MODERATORS</a:t>
            </a:r>
          </a:p>
          <a:p>
            <a:pPr lvl="1"/>
            <a:r>
              <a:rPr lang="en-US" sz="2800" dirty="0"/>
              <a:t>Sit up at front table</a:t>
            </a:r>
          </a:p>
          <a:p>
            <a:pPr lvl="1"/>
            <a:r>
              <a:rPr lang="en-US" sz="2800" dirty="0"/>
              <a:t>Keep presenters on time; may wish to give 1-2 min warning</a:t>
            </a:r>
          </a:p>
          <a:p>
            <a:pPr lvl="1"/>
            <a:r>
              <a:rPr lang="en-US" sz="2800" dirty="0"/>
              <a:t>If time, may entertain Q&amp;A immediately after presentation</a:t>
            </a:r>
          </a:p>
          <a:p>
            <a:pPr lvl="2"/>
            <a:r>
              <a:rPr lang="en-US" sz="2400" dirty="0"/>
              <a:t>Otherwise wait until end-of-session Q&amp;A period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620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>
                <a:solidFill>
                  <a:srgbClr val="043682"/>
                </a:solidFill>
                <a:latin typeface="+mn-lt"/>
              </a:rPr>
              <a:t>ENGAGEMENT – Wheel of Urology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 descr="A colorful wheel of fortune">
            <a:extLst>
              <a:ext uri="{FF2B5EF4-FFF2-40B4-BE49-F238E27FC236}">
                <a16:creationId xmlns:a16="http://schemas.microsoft.com/office/drawing/2014/main" id="{61542AC2-E71F-C413-46E0-89E8D10DFE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606800" y="1348928"/>
            <a:ext cx="4978400" cy="498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1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>
                <a:solidFill>
                  <a:srgbClr val="043682"/>
                </a:solidFill>
                <a:latin typeface="+mn-lt"/>
              </a:rPr>
              <a:t>ENGAGEMENT – Polls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4BF6AFF-C188-5C1C-AF60-67F47BAAEEC2}"/>
              </a:ext>
            </a:extLst>
          </p:cNvPr>
          <p:cNvGrpSpPr/>
          <p:nvPr/>
        </p:nvGrpSpPr>
        <p:grpSpPr>
          <a:xfrm>
            <a:off x="3759805" y="1398359"/>
            <a:ext cx="4672390" cy="4672390"/>
            <a:chOff x="3759805" y="1398359"/>
            <a:chExt cx="4672390" cy="4672390"/>
          </a:xfrm>
        </p:grpSpPr>
        <p:pic>
          <p:nvPicPr>
            <p:cNvPr id="7" name="Picture 6" descr="A red graph in a circle">
              <a:extLst>
                <a:ext uri="{FF2B5EF4-FFF2-40B4-BE49-F238E27FC236}">
                  <a16:creationId xmlns:a16="http://schemas.microsoft.com/office/drawing/2014/main" id="{92B5F761-E5F9-1773-2ECF-BD9551449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3759805" y="1398359"/>
              <a:ext cx="4672390" cy="467239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835FDB6-F53A-98DE-8B17-D28098098F85}"/>
                </a:ext>
              </a:extLst>
            </p:cNvPr>
            <p:cNvSpPr txBox="1"/>
            <p:nvPr/>
          </p:nvSpPr>
          <p:spPr>
            <a:xfrm>
              <a:off x="4068838" y="5184442"/>
              <a:ext cx="4054324" cy="7694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/>
                <a:t>QUIZZZ.com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0720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4617" y="73884"/>
            <a:ext cx="10079181" cy="1325563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</a:pPr>
            <a:r>
              <a:rPr lang="en-US" sz="4800" b="1" i="1" dirty="0">
                <a:solidFill>
                  <a:srgbClr val="043682"/>
                </a:solidFill>
                <a:latin typeface="Candara" panose="020E0502030303020204" pitchFamily="34" charset="0"/>
              </a:rPr>
              <a:t>Non-Cancerous GU Conditions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74761"/>
            <a:ext cx="12192000" cy="27432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719754"/>
            <a:ext cx="12192000" cy="13716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9451" y="1311424"/>
            <a:ext cx="10444350" cy="76371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agonal Stripe 6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213752"/>
            <a:ext cx="7926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43682"/>
                </a:solidFill>
                <a:latin typeface="Candara" panose="020E0502030303020204" pitchFamily="34" charset="0"/>
              </a:rPr>
              <a:t>Collaborating for the Advancement of Interdisciplinary Research in Benign Urology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875" y="5853432"/>
            <a:ext cx="2091925" cy="709677"/>
          </a:xfrm>
          <a:prstGeom prst="rect">
            <a:avLst/>
          </a:prstGeom>
        </p:spPr>
      </p:pic>
      <p:sp>
        <p:nvSpPr>
          <p:cNvPr id="12" name="Content Placeholder 19"/>
          <p:cNvSpPr>
            <a:spLocks noGrp="1"/>
          </p:cNvSpPr>
          <p:nvPr>
            <p:ph idx="1"/>
          </p:nvPr>
        </p:nvSpPr>
        <p:spPr>
          <a:xfrm>
            <a:off x="984332" y="1617343"/>
            <a:ext cx="10369466" cy="4456057"/>
          </a:xfrm>
        </p:spPr>
        <p:txBody>
          <a:bodyPr>
            <a:normAutofit/>
          </a:bodyPr>
          <a:lstStyle/>
          <a:p>
            <a:pPr marL="548640" indent="-457200">
              <a:lnSpc>
                <a:spcPct val="100000"/>
              </a:lnSpc>
            </a:pPr>
            <a:r>
              <a:rPr lang="en-US" sz="2600" dirty="0"/>
              <a:t>Hundreds of millions worldwide affected</a:t>
            </a:r>
          </a:p>
          <a:p>
            <a:pPr marL="548640" indent="-457200">
              <a:lnSpc>
                <a:spcPct val="100000"/>
              </a:lnSpc>
              <a:spcBef>
                <a:spcPts val="600"/>
              </a:spcBef>
            </a:pPr>
            <a:r>
              <a:rPr lang="en-US" sz="2600" b="1" dirty="0"/>
              <a:t>Not so “benign”</a:t>
            </a:r>
          </a:p>
          <a:p>
            <a:pPr marL="548640" indent="-457200">
              <a:lnSpc>
                <a:spcPct val="100000"/>
              </a:lnSpc>
              <a:spcBef>
                <a:spcPts val="600"/>
              </a:spcBef>
            </a:pPr>
            <a:r>
              <a:rPr lang="en-US" sz="2600" dirty="0"/>
              <a:t>High costs</a:t>
            </a:r>
          </a:p>
          <a:p>
            <a:pPr marL="548640" indent="-457200">
              <a:lnSpc>
                <a:spcPct val="100000"/>
              </a:lnSpc>
              <a:spcBef>
                <a:spcPts val="600"/>
              </a:spcBef>
            </a:pPr>
            <a:r>
              <a:rPr lang="en-US" sz="2600" dirty="0"/>
              <a:t>Hidden burden</a:t>
            </a:r>
          </a:p>
          <a:p>
            <a:pPr marL="548640" indent="-457200">
              <a:lnSpc>
                <a:spcPct val="100000"/>
              </a:lnSpc>
              <a:spcBef>
                <a:spcPts val="600"/>
              </a:spcBef>
            </a:pPr>
            <a:r>
              <a:rPr lang="en-US" sz="2600" b="1" dirty="0"/>
              <a:t>Problems are complex</a:t>
            </a:r>
          </a:p>
          <a:p>
            <a:pPr marL="548640" indent="-457200">
              <a:lnSpc>
                <a:spcPct val="100000"/>
              </a:lnSpc>
            </a:pPr>
            <a:r>
              <a:rPr lang="en-US" sz="2600" dirty="0"/>
              <a:t>Read: 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642902" y="1460280"/>
            <a:ext cx="7549098" cy="4381500"/>
            <a:chOff x="4429067" y="1460280"/>
            <a:chExt cx="7739532" cy="455021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29067" y="1460280"/>
              <a:ext cx="7739532" cy="4550215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6887829" y="3105982"/>
              <a:ext cx="2936505" cy="2345479"/>
              <a:chOff x="7463228" y="2584949"/>
              <a:chExt cx="2936505" cy="2345479"/>
            </a:xfrm>
          </p:grpSpPr>
          <p:sp>
            <p:nvSpPr>
              <p:cNvPr id="15" name="TextBox 14"/>
              <p:cNvSpPr txBox="1"/>
              <p:nvPr/>
            </p:nvSpPr>
            <p:spPr>
              <a:xfrm rot="2239236">
                <a:off x="7463228" y="2780209"/>
                <a:ext cx="132775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600" i="1" dirty="0">
                    <a:solidFill>
                      <a:srgbClr val="00B050"/>
                    </a:solidFill>
                  </a:rPr>
                  <a:t>Neuro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 rot="19344424">
                <a:off x="8896230" y="2584949"/>
                <a:ext cx="1503503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600" i="1" dirty="0">
                    <a:solidFill>
                      <a:schemeClr val="bg1"/>
                    </a:solidFill>
                  </a:rPr>
                  <a:t>Infection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8374707" y="3239422"/>
                <a:ext cx="100805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200" b="1" i="1" dirty="0"/>
                  <a:t>Aging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8297804" y="4049499"/>
                <a:ext cx="11559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i="1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rPr>
                  <a:t>Fibrosis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8267324" y="3683782"/>
                <a:ext cx="121381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200" i="1" dirty="0">
                    <a:solidFill>
                      <a:srgbClr val="C00000"/>
                    </a:solidFill>
                  </a:rPr>
                  <a:t>Genetics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8369428" y="4468763"/>
                <a:ext cx="10979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i="1" dirty="0">
                    <a:solidFill>
                      <a:srgbClr val="0000CC"/>
                    </a:solidFill>
                  </a:rPr>
                  <a:t>CAKUT</a:t>
                </a:r>
              </a:p>
            </p:txBody>
          </p:sp>
        </p:grp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166" y="4457983"/>
            <a:ext cx="4077319" cy="1637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060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909451" y="1311424"/>
            <a:ext cx="10444350" cy="76371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574761"/>
            <a:ext cx="12192000" cy="27432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719754"/>
            <a:ext cx="12192000" cy="13716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iagonal Stripe 16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366838" y="72487"/>
            <a:ext cx="10079181" cy="1325563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</a:pPr>
            <a:r>
              <a:rPr lang="en-US" sz="4800" b="1" i="1" dirty="0">
                <a:solidFill>
                  <a:srgbClr val="043682"/>
                </a:solidFill>
                <a:latin typeface="Candara" panose="020E0502030303020204" pitchFamily="34" charset="0"/>
              </a:rPr>
              <a:t>Complex Problems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0489" y="1665451"/>
            <a:ext cx="426905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Research questions larger, more intricate</a:t>
            </a:r>
          </a:p>
          <a:p>
            <a:pPr marL="342900" indent="-34290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The more we know, the more </a:t>
            </a:r>
            <a:r>
              <a:rPr lang="en-US" sz="2800" u="sng" dirty="0"/>
              <a:t>to</a:t>
            </a:r>
            <a:r>
              <a:rPr lang="en-US" sz="2800" dirty="0"/>
              <a:t> know</a:t>
            </a:r>
          </a:p>
          <a:p>
            <a:pPr marL="342900" indent="-342900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New fields of inquiry (e.g., -”omics,” “big data”) and technology = specific mastery</a:t>
            </a:r>
          </a:p>
          <a:p>
            <a:pPr>
              <a:lnSpc>
                <a:spcPct val="90000"/>
              </a:lnSpc>
            </a:pPr>
            <a:endParaRPr lang="en-US" sz="1600" dirty="0"/>
          </a:p>
        </p:txBody>
      </p:sp>
      <p:grpSp>
        <p:nvGrpSpPr>
          <p:cNvPr id="8" name="Group 7"/>
          <p:cNvGrpSpPr/>
          <p:nvPr/>
        </p:nvGrpSpPr>
        <p:grpSpPr>
          <a:xfrm>
            <a:off x="6229106" y="156375"/>
            <a:ext cx="5449814" cy="6349182"/>
            <a:chOff x="6229106" y="156375"/>
            <a:chExt cx="5449814" cy="6349182"/>
          </a:xfrm>
        </p:grpSpPr>
        <p:grpSp>
          <p:nvGrpSpPr>
            <p:cNvPr id="5" name="Group 4"/>
            <p:cNvGrpSpPr/>
            <p:nvPr/>
          </p:nvGrpSpPr>
          <p:grpSpPr>
            <a:xfrm>
              <a:off x="6229106" y="156375"/>
              <a:ext cx="5449814" cy="6349182"/>
              <a:chOff x="6229106" y="156375"/>
              <a:chExt cx="5449814" cy="6349182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29106" y="156375"/>
                <a:ext cx="5449814" cy="6349182"/>
              </a:xfrm>
              <a:prstGeom prst="rect">
                <a:avLst/>
              </a:prstGeom>
            </p:spPr>
          </p:pic>
          <p:sp>
            <p:nvSpPr>
              <p:cNvPr id="4" name="TextBox 3"/>
              <p:cNvSpPr txBox="1"/>
              <p:nvPr/>
            </p:nvSpPr>
            <p:spPr>
              <a:xfrm>
                <a:off x="6463052" y="279400"/>
                <a:ext cx="498296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b="1" dirty="0"/>
                  <a:t>Multiple Disciplines Addressing a Research Question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490080" y="3434080"/>
                <a:ext cx="492786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b="1" dirty="0"/>
                  <a:t>Transdisciplinary Team Addressing the Question</a:t>
                </a: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6484316" y="4705690"/>
              <a:ext cx="1527316" cy="7927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b="1" i="1" dirty="0">
                  <a:solidFill>
                    <a:srgbClr val="003399"/>
                  </a:solidFill>
                </a:rPr>
                <a:t>Integrated results produce a rich characterization of the problem…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63052" y="2881943"/>
              <a:ext cx="4982967" cy="42037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600" b="1" i="1" dirty="0">
                  <a:solidFill>
                    <a:srgbClr val="003399"/>
                  </a:solidFill>
                </a:rPr>
                <a:t>Non-integrated results produce a limited characterization of the problem and does not clarify future directions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788349" y="5379098"/>
              <a:ext cx="3565451" cy="88947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85000"/>
                </a:lnSpc>
              </a:pPr>
              <a:endParaRPr lang="en-US" sz="800" b="1" i="1" dirty="0">
                <a:solidFill>
                  <a:srgbClr val="003399"/>
                </a:solidFill>
              </a:endParaRPr>
            </a:p>
            <a:p>
              <a:pPr>
                <a:lnSpc>
                  <a:spcPct val="85000"/>
                </a:lnSpc>
              </a:pPr>
              <a:endParaRPr lang="en-US" sz="1100" b="1" i="1" dirty="0">
                <a:solidFill>
                  <a:srgbClr val="003399"/>
                </a:solidFill>
              </a:endParaRPr>
            </a:p>
            <a:p>
              <a:pPr>
                <a:lnSpc>
                  <a:spcPct val="85000"/>
                </a:lnSpc>
              </a:pPr>
              <a:r>
                <a:rPr lang="en-US" sz="1600" b="1" i="1" dirty="0">
                  <a:solidFill>
                    <a:srgbClr val="003399"/>
                  </a:solidFill>
                </a:rPr>
                <a:t>…and clarify future directions. Is                 a spurious finding? Or can it lead to more knowledge about the problem?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10599834" y="5624194"/>
              <a:ext cx="489924" cy="18118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964324" y="5470214"/>
              <a:ext cx="824026" cy="7019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6244443" y="3334503"/>
            <a:ext cx="5414254" cy="31730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9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574761"/>
            <a:ext cx="12192000" cy="27432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719754"/>
            <a:ext cx="12192000" cy="13716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213752"/>
            <a:ext cx="7926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43682"/>
                </a:solidFill>
                <a:latin typeface="Candara" panose="020E0502030303020204" pitchFamily="34" charset="0"/>
              </a:rPr>
              <a:t>Collaborating for the Advancement of Interdisciplinary Research in Benign Urology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875" y="5853432"/>
            <a:ext cx="2091925" cy="7096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4618" y="904424"/>
            <a:ext cx="10467698" cy="44049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BA6060-2466-71CD-468B-65A6E61E833F}"/>
              </a:ext>
            </a:extLst>
          </p:cNvPr>
          <p:cNvSpPr txBox="1"/>
          <p:nvPr/>
        </p:nvSpPr>
        <p:spPr>
          <a:xfrm>
            <a:off x="1881001" y="4289319"/>
            <a:ext cx="1941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43682"/>
                </a:solidFill>
              </a:rPr>
              <a:t>Students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CD47B3-00D7-39A4-528D-E21336AC5088}"/>
              </a:ext>
            </a:extLst>
          </p:cNvPr>
          <p:cNvSpPr txBox="1"/>
          <p:nvPr/>
        </p:nvSpPr>
        <p:spPr>
          <a:xfrm>
            <a:off x="4272643" y="4498254"/>
            <a:ext cx="2454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43682"/>
                </a:solidFill>
              </a:rPr>
              <a:t>Postdocs &amp; fellows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D7791B-1348-AFB5-E992-6AC1309830F4}"/>
              </a:ext>
            </a:extLst>
          </p:cNvPr>
          <p:cNvSpPr txBox="1"/>
          <p:nvPr/>
        </p:nvSpPr>
        <p:spPr>
          <a:xfrm>
            <a:off x="6914360" y="4507437"/>
            <a:ext cx="2417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43682"/>
                </a:solidFill>
              </a:rPr>
              <a:t>Faculty and academic staff scientists; urologists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0DEED4-BAAE-204B-406B-3DD7BF74A48B}"/>
              </a:ext>
            </a:extLst>
          </p:cNvPr>
          <p:cNvSpPr txBox="1"/>
          <p:nvPr/>
        </p:nvSpPr>
        <p:spPr>
          <a:xfrm>
            <a:off x="10460094" y="4563981"/>
            <a:ext cx="917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43682"/>
                </a:solidFill>
              </a:rPr>
              <a:t>Scientists, urologists</a:t>
            </a:r>
          </a:p>
        </p:txBody>
      </p:sp>
    </p:spTree>
    <p:extLst>
      <p:ext uri="{BB962C8B-B14F-4D97-AF65-F5344CB8AC3E}">
        <p14:creationId xmlns:p14="http://schemas.microsoft.com/office/powerpoint/2010/main" val="2603729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909451" y="1311424"/>
            <a:ext cx="10444350" cy="76371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046922" y="1621640"/>
            <a:ext cx="3809558" cy="4219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More severe bladder damage?</a:t>
            </a:r>
          </a:p>
          <a:p>
            <a:pPr marL="457200" indent="-457200">
              <a:lnSpc>
                <a:spcPct val="85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More $$ lost to incontinence meds and materials?</a:t>
            </a:r>
          </a:p>
          <a:p>
            <a:pPr marL="457200" indent="-457200">
              <a:lnSpc>
                <a:spcPct val="85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Lower QOL, more missed work days?</a:t>
            </a:r>
          </a:p>
          <a:p>
            <a:pPr marL="457200" indent="-457200">
              <a:lnSpc>
                <a:spcPct val="85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Disparate care due to low regional urologist density?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574761"/>
            <a:ext cx="12192000" cy="27432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719754"/>
            <a:ext cx="12192000" cy="13716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6213752"/>
            <a:ext cx="7926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43682"/>
                </a:solidFill>
                <a:latin typeface="Candara" panose="020E0502030303020204" pitchFamily="34" charset="0"/>
              </a:rPr>
              <a:t>Collaborating for the Advancement of Interdisciplinary Research in Benign Urology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875" y="5853432"/>
            <a:ext cx="2091925" cy="709677"/>
          </a:xfrm>
          <a:prstGeom prst="rect">
            <a:avLst/>
          </a:prstGeom>
        </p:spPr>
      </p:pic>
      <p:sp>
        <p:nvSpPr>
          <p:cNvPr id="17" name="Diagonal Stripe 16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565" y="1912327"/>
            <a:ext cx="6436698" cy="2752557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366838" y="72487"/>
            <a:ext cx="10079181" cy="1325563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</a:pPr>
            <a:r>
              <a:rPr lang="en-US" sz="4800" b="1" i="1" dirty="0">
                <a:solidFill>
                  <a:srgbClr val="043682"/>
                </a:solidFill>
                <a:latin typeface="Candara" panose="020E0502030303020204" pitchFamily="34" charset="0"/>
              </a:rPr>
              <a:t>Impact of Fewer Provider on LUTS</a:t>
            </a:r>
          </a:p>
        </p:txBody>
      </p:sp>
    </p:spTree>
    <p:extLst>
      <p:ext uri="{BB962C8B-B14F-4D97-AF65-F5344CB8AC3E}">
        <p14:creationId xmlns:p14="http://schemas.microsoft.com/office/powerpoint/2010/main" val="2822497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F1D561C-8E6E-5D66-C914-F003CC99BEEC}"/>
              </a:ext>
            </a:extLst>
          </p:cNvPr>
          <p:cNvGrpSpPr/>
          <p:nvPr/>
        </p:nvGrpSpPr>
        <p:grpSpPr>
          <a:xfrm>
            <a:off x="1198418" y="206154"/>
            <a:ext cx="3504211" cy="1439092"/>
            <a:chOff x="9300613" y="329509"/>
            <a:chExt cx="2672389" cy="906597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8258FF5-2A71-1AB4-7D37-AB53A02C9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0613" y="329509"/>
              <a:ext cx="2672389" cy="906597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C877DCE-8AD7-3F9A-261D-191F34DAF722}"/>
                </a:ext>
              </a:extLst>
            </p:cNvPr>
            <p:cNvSpPr/>
            <p:nvPr/>
          </p:nvSpPr>
          <p:spPr>
            <a:xfrm>
              <a:off x="10559143" y="605786"/>
              <a:ext cx="1310769" cy="3303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/>
          <p:cNvSpPr/>
          <p:nvPr/>
        </p:nvSpPr>
        <p:spPr>
          <a:xfrm>
            <a:off x="0" y="6574761"/>
            <a:ext cx="12192000" cy="27432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719754"/>
            <a:ext cx="12192000" cy="13716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69203" y="1761901"/>
            <a:ext cx="10444350" cy="76371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agonal Stripe 6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E3BB67-3317-3899-42DB-A8BCADE67BD4}"/>
              </a:ext>
            </a:extLst>
          </p:cNvPr>
          <p:cNvSpPr/>
          <p:nvPr/>
        </p:nvSpPr>
        <p:spPr>
          <a:xfrm>
            <a:off x="1064187" y="193119"/>
            <a:ext cx="10316828" cy="6160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400" b="1" dirty="0">
                <a:latin typeface="Avenir Book"/>
              </a:rPr>
              <a:t>  </a:t>
            </a:r>
            <a:r>
              <a:rPr lang="en-US" sz="2200" b="1" dirty="0">
                <a:latin typeface="Avenir Book"/>
              </a:rPr>
              <a:t>The CAIRIBU community will </a:t>
            </a:r>
            <a:r>
              <a:rPr lang="en-US" sz="2200" b="1" dirty="0">
                <a:solidFill>
                  <a:srgbClr val="043682"/>
                </a:solidFill>
                <a:latin typeface="Avenir Book"/>
              </a:rPr>
              <a:t>catalyze</a:t>
            </a:r>
            <a:r>
              <a:rPr lang="en-US" sz="2200" b="1" dirty="0">
                <a:latin typeface="Avenir Book"/>
              </a:rPr>
              <a:t> collaboration across basic</a:t>
            </a:r>
          </a:p>
          <a:p>
            <a:pPr algn="r">
              <a:lnSpc>
                <a:spcPct val="90000"/>
              </a:lnSpc>
            </a:pPr>
            <a:r>
              <a:rPr lang="en-US" sz="2200" b="1" dirty="0">
                <a:latin typeface="Avenir Book"/>
              </a:rPr>
              <a:t>science and clinical disciplines to identify and address gaps</a:t>
            </a:r>
          </a:p>
          <a:p>
            <a:pPr algn="r">
              <a:lnSpc>
                <a:spcPct val="90000"/>
              </a:lnSpc>
            </a:pPr>
            <a:r>
              <a:rPr lang="en-US" sz="2200" b="1" dirty="0">
                <a:latin typeface="Avenir Book"/>
              </a:rPr>
              <a:t>in knowledge related to biology, physiology, biochemistry,</a:t>
            </a:r>
          </a:p>
          <a:p>
            <a:pPr algn="r">
              <a:lnSpc>
                <a:spcPct val="90000"/>
              </a:lnSpc>
            </a:pPr>
            <a:r>
              <a:rPr lang="en-US" sz="2200" b="1" dirty="0">
                <a:latin typeface="Avenir Book"/>
              </a:rPr>
              <a:t>genomics, genetics, and metabolism of benign GU diseases</a:t>
            </a:r>
          </a:p>
          <a:p>
            <a:pPr>
              <a:lnSpc>
                <a:spcPct val="90000"/>
              </a:lnSpc>
            </a:pPr>
            <a:endParaRPr lang="en-US" sz="700" dirty="0">
              <a:latin typeface="Avenir Book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en-US" sz="2000" dirty="0">
              <a:latin typeface="Avenir Book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000" dirty="0">
                <a:latin typeface="Avenir Book"/>
              </a:rPr>
              <a:t>Goals:</a:t>
            </a:r>
          </a:p>
          <a:p>
            <a:pPr marL="342900" indent="-342900">
              <a:lnSpc>
                <a:spcPct val="90000"/>
              </a:lnSpc>
              <a:spcBef>
                <a:spcPts val="400"/>
              </a:spcBef>
              <a:buAutoNum type="arabicPeriod"/>
            </a:pPr>
            <a:r>
              <a:rPr lang="en-US" sz="2000" b="1" dirty="0">
                <a:solidFill>
                  <a:srgbClr val="043682"/>
                </a:solidFill>
                <a:latin typeface="Avenir Book"/>
              </a:rPr>
              <a:t>Support </a:t>
            </a:r>
            <a:r>
              <a:rPr lang="en-US" sz="2000" b="1" dirty="0">
                <a:latin typeface="Avenir Book"/>
              </a:rPr>
              <a:t>the next generation of urologic researchers </a:t>
            </a:r>
            <a:r>
              <a:rPr lang="en-US" sz="2000" dirty="0">
                <a:latin typeface="Avenir Book"/>
              </a:rPr>
              <a:t>with education and mentoring</a:t>
            </a:r>
          </a:p>
          <a:p>
            <a:pPr marL="342900" indent="-342900">
              <a:lnSpc>
                <a:spcPct val="90000"/>
              </a:lnSpc>
              <a:spcBef>
                <a:spcPts val="900"/>
              </a:spcBef>
              <a:buAutoNum type="arabicPeriod"/>
            </a:pPr>
            <a:r>
              <a:rPr lang="en-US" sz="2000" b="1" dirty="0">
                <a:solidFill>
                  <a:srgbClr val="043682"/>
                </a:solidFill>
                <a:latin typeface="Avenir Book"/>
              </a:rPr>
              <a:t>Enhance</a:t>
            </a:r>
            <a:r>
              <a:rPr lang="en-US" sz="2000" b="1" dirty="0">
                <a:latin typeface="Avenir Book"/>
              </a:rPr>
              <a:t> knowledge of mechanisms </a:t>
            </a:r>
            <a:r>
              <a:rPr lang="en-US" sz="2000" dirty="0">
                <a:latin typeface="Avenir Book"/>
              </a:rPr>
              <a:t>associated with normal development, function, and disease pathology related to the urinary tract, kidney, and prostate</a:t>
            </a:r>
          </a:p>
          <a:p>
            <a:pPr marL="342900" indent="-342900">
              <a:lnSpc>
                <a:spcPct val="90000"/>
              </a:lnSpc>
              <a:spcBef>
                <a:spcPts val="900"/>
              </a:spcBef>
              <a:buAutoNum type="arabicPeriod"/>
            </a:pPr>
            <a:r>
              <a:rPr lang="en-US" sz="2000" b="1" dirty="0">
                <a:solidFill>
                  <a:srgbClr val="043682"/>
                </a:solidFill>
                <a:latin typeface="Avenir Book"/>
              </a:rPr>
              <a:t>Cultivate </a:t>
            </a:r>
            <a:r>
              <a:rPr lang="en-US" sz="2000" b="1" dirty="0">
                <a:latin typeface="Avenir Book"/>
              </a:rPr>
              <a:t>new research tools and ideas </a:t>
            </a:r>
            <a:r>
              <a:rPr lang="en-US" sz="2000" dirty="0">
                <a:latin typeface="Avenir Book"/>
              </a:rPr>
              <a:t>by expanding the collaborative network within and outside of the traditional urologic research field</a:t>
            </a:r>
          </a:p>
          <a:p>
            <a:pPr marL="342900" indent="-342900">
              <a:lnSpc>
                <a:spcPct val="90000"/>
              </a:lnSpc>
              <a:spcBef>
                <a:spcPts val="900"/>
              </a:spcBef>
              <a:buAutoNum type="arabicPeriod"/>
            </a:pPr>
            <a:r>
              <a:rPr lang="en-US" sz="2000" b="1" dirty="0">
                <a:solidFill>
                  <a:srgbClr val="043682"/>
                </a:solidFill>
                <a:latin typeface="Avenir Book"/>
              </a:rPr>
              <a:t>Reduce </a:t>
            </a:r>
            <a:r>
              <a:rPr lang="en-US" sz="2000" b="1" dirty="0">
                <a:latin typeface="Avenir Book"/>
              </a:rPr>
              <a:t>the burden of benign urologic illness and disability </a:t>
            </a:r>
            <a:r>
              <a:rPr lang="en-US" sz="2000" dirty="0">
                <a:latin typeface="Avenir Book"/>
              </a:rPr>
              <a:t>by developing and testing new therapies to effectively treat, manage, and prevent these diseases</a:t>
            </a:r>
          </a:p>
          <a:p>
            <a:pPr marL="342900" indent="-342900">
              <a:lnSpc>
                <a:spcPct val="90000"/>
              </a:lnSpc>
              <a:spcBef>
                <a:spcPts val="500"/>
              </a:spcBef>
              <a:buAutoNum type="arabicPeriod"/>
            </a:pPr>
            <a:endParaRPr lang="en-US" sz="2000" dirty="0">
              <a:latin typeface="Avenir Book"/>
            </a:endParaRPr>
          </a:p>
          <a:p>
            <a:pPr>
              <a:lnSpc>
                <a:spcPct val="90000"/>
              </a:lnSpc>
              <a:spcBef>
                <a:spcPts val="1800"/>
              </a:spcBef>
            </a:pPr>
            <a:r>
              <a:rPr lang="en-US" sz="2000" b="1" i="1" dirty="0">
                <a:solidFill>
                  <a:srgbClr val="043682"/>
                </a:solidFill>
                <a:latin typeface="Avenir Book"/>
              </a:rPr>
              <a:t>					CAIRIBU Interactions Core creates transdisciplinary</a:t>
            </a:r>
          </a:p>
          <a:p>
            <a:pPr>
              <a:lnSpc>
                <a:spcPct val="90000"/>
              </a:lnSpc>
            </a:pPr>
            <a:r>
              <a:rPr lang="en-US" sz="2000" b="1" i="1" dirty="0">
                <a:solidFill>
                  <a:srgbClr val="043682"/>
                </a:solidFill>
                <a:latin typeface="Avenir Book"/>
              </a:rPr>
              <a:t>					Infrastructure to promote research collaborations,</a:t>
            </a:r>
          </a:p>
          <a:p>
            <a:pPr>
              <a:lnSpc>
                <a:spcPct val="90000"/>
              </a:lnSpc>
            </a:pPr>
            <a:r>
              <a:rPr lang="en-US" sz="2000" b="1" i="1" dirty="0">
                <a:solidFill>
                  <a:srgbClr val="043682"/>
                </a:solidFill>
                <a:latin typeface="Avenir Book"/>
              </a:rPr>
              <a:t>					encourage and embrace new investigators into</a:t>
            </a:r>
          </a:p>
          <a:p>
            <a:pPr>
              <a:lnSpc>
                <a:spcPct val="90000"/>
              </a:lnSpc>
            </a:pPr>
            <a:r>
              <a:rPr lang="en-US" sz="2000" b="1" i="1" dirty="0">
                <a:solidFill>
                  <a:srgbClr val="043682"/>
                </a:solidFill>
                <a:latin typeface="Avenir Book"/>
              </a:rPr>
              <a:t>					the field, and train and mentor the next generation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A54247-1EB2-4995-7AE8-EFF51D34D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875" y="5853432"/>
            <a:ext cx="2091925" cy="709677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536837" y="4963160"/>
            <a:ext cx="8328038" cy="1414218"/>
            <a:chOff x="1536837" y="4963160"/>
            <a:chExt cx="8328038" cy="141421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DF762B5-8DA7-3042-69D2-B8698245E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99602" y="5026664"/>
              <a:ext cx="1615188" cy="129602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36837" y="4963160"/>
              <a:ext cx="8328038" cy="1414218"/>
            </a:xfrm>
            <a:prstGeom prst="rect">
              <a:avLst/>
            </a:prstGeom>
            <a:noFill/>
            <a:ln w="47625">
              <a:solidFill>
                <a:srgbClr val="0436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1064187" y="1954927"/>
            <a:ext cx="10152453" cy="2667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40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Collaboration Requires Exchange of Knowledge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000" y="5843810"/>
            <a:ext cx="1617747" cy="9470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9105" y="988758"/>
            <a:ext cx="8163906" cy="51801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65058" y="6452355"/>
            <a:ext cx="4026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003399"/>
                </a:solidFill>
              </a:rPr>
              <a:t>Westwood et al, </a:t>
            </a:r>
            <a:r>
              <a:rPr lang="en-US" sz="1600" i="1" dirty="0" err="1">
                <a:solidFill>
                  <a:srgbClr val="003399"/>
                </a:solidFill>
              </a:rPr>
              <a:t>Ecol</a:t>
            </a:r>
            <a:r>
              <a:rPr lang="en-US" sz="1600" i="1" dirty="0">
                <a:solidFill>
                  <a:srgbClr val="003399"/>
                </a:solidFill>
              </a:rPr>
              <a:t> </a:t>
            </a:r>
            <a:r>
              <a:rPr lang="en-US" sz="1600" i="1" dirty="0" err="1">
                <a:solidFill>
                  <a:srgbClr val="003399"/>
                </a:solidFill>
              </a:rPr>
              <a:t>Solut</a:t>
            </a:r>
            <a:r>
              <a:rPr lang="en-US" sz="1600" i="1" dirty="0">
                <a:solidFill>
                  <a:srgbClr val="003399"/>
                </a:solidFill>
              </a:rPr>
              <a:t> </a:t>
            </a:r>
            <a:r>
              <a:rPr lang="en-US" sz="1600" i="1" dirty="0" err="1">
                <a:solidFill>
                  <a:srgbClr val="003399"/>
                </a:solidFill>
              </a:rPr>
              <a:t>Evid</a:t>
            </a:r>
            <a:r>
              <a:rPr lang="en-US" sz="1600" i="1" dirty="0">
                <a:solidFill>
                  <a:srgbClr val="003399"/>
                </a:solidFill>
              </a:rPr>
              <a:t> 2023;4:e12214</a:t>
            </a:r>
          </a:p>
        </p:txBody>
      </p:sp>
      <p:sp>
        <p:nvSpPr>
          <p:cNvPr id="15" name="TextBox 14"/>
          <p:cNvSpPr txBox="1"/>
          <p:nvPr/>
        </p:nvSpPr>
        <p:spPr>
          <a:xfrm rot="21217581">
            <a:off x="683500" y="2521038"/>
            <a:ext cx="1920753" cy="95410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Knowledge exchange</a:t>
            </a:r>
          </a:p>
        </p:txBody>
      </p:sp>
    </p:spTree>
    <p:extLst>
      <p:ext uri="{BB962C8B-B14F-4D97-AF65-F5344CB8AC3E}">
        <p14:creationId xmlns:p14="http://schemas.microsoft.com/office/powerpoint/2010/main" val="2388925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830" y="1255466"/>
            <a:ext cx="3069630" cy="22738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313" y="486888"/>
            <a:ext cx="2934983" cy="246471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4608051" y="2870084"/>
            <a:ext cx="5361100" cy="2335786"/>
            <a:chOff x="3514678" y="1494365"/>
            <a:chExt cx="5027138" cy="2127143"/>
          </a:xfrm>
        </p:grpSpPr>
        <p:grpSp>
          <p:nvGrpSpPr>
            <p:cNvPr id="7" name="Group 6"/>
            <p:cNvGrpSpPr/>
            <p:nvPr/>
          </p:nvGrpSpPr>
          <p:grpSpPr>
            <a:xfrm>
              <a:off x="3514678" y="1494365"/>
              <a:ext cx="4394811" cy="2058289"/>
              <a:chOff x="7417604" y="2743301"/>
              <a:chExt cx="4394811" cy="2058289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17604" y="3733366"/>
                <a:ext cx="4394811" cy="1068224"/>
              </a:xfrm>
              <a:prstGeom prst="rect">
                <a:avLst/>
              </a:prstGeom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77181" y="2743301"/>
                <a:ext cx="2085090" cy="1814506"/>
              </a:xfrm>
              <a:prstGeom prst="rect">
                <a:avLst/>
              </a:prstGeom>
            </p:spPr>
          </p:pic>
          <p:sp>
            <p:nvSpPr>
              <p:cNvPr id="6" name="Oval 5"/>
              <p:cNvSpPr/>
              <p:nvPr/>
            </p:nvSpPr>
            <p:spPr>
              <a:xfrm>
                <a:off x="9521682" y="4162689"/>
                <a:ext cx="289931" cy="2564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7805835" y="3229110"/>
              <a:ext cx="735981" cy="392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s</a:t>
              </a: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96" y="3702537"/>
            <a:ext cx="3180222" cy="1495288"/>
          </a:xfrm>
          <a:prstGeom prst="rect">
            <a:avLst/>
          </a:prstGeom>
        </p:spPr>
      </p:pic>
      <p:sp>
        <p:nvSpPr>
          <p:cNvPr id="25" name="Diagonal Stripe 24"/>
          <p:cNvSpPr/>
          <p:nvPr/>
        </p:nvSpPr>
        <p:spPr>
          <a:xfrm>
            <a:off x="0" y="8919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3518" y="2998189"/>
            <a:ext cx="1790280" cy="181594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51808" y="707418"/>
            <a:ext cx="1176420" cy="117642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3410018" y="2396400"/>
            <a:ext cx="2127363" cy="1988701"/>
            <a:chOff x="8266559" y="2642391"/>
            <a:chExt cx="2813592" cy="2765451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66559" y="2642391"/>
              <a:ext cx="2813592" cy="2765451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8610600" y="2997200"/>
              <a:ext cx="2082800" cy="2057400"/>
            </a:xfrm>
            <a:prstGeom prst="ellipse">
              <a:avLst/>
            </a:prstGeom>
            <a:noFill/>
            <a:ln w="635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lum contrast="6000"/>
            </a:blip>
            <a:stretch>
              <a:fillRect/>
            </a:stretch>
          </p:blipFill>
          <p:spPr>
            <a:xfrm>
              <a:off x="9061193" y="3344336"/>
              <a:ext cx="1171894" cy="50076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</p:pic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94433" y="590781"/>
            <a:ext cx="3661661" cy="2059685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347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>
                <a:solidFill>
                  <a:srgbClr val="043682"/>
                </a:solidFill>
                <a:latin typeface="+mn-lt"/>
              </a:rPr>
              <a:t>CAIRIBU Community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9717" y="1567570"/>
            <a:ext cx="9751970" cy="4351338"/>
          </a:xfrm>
        </p:spPr>
        <p:txBody>
          <a:bodyPr>
            <a:normAutofit fontScale="92500" lnSpcReduction="20000"/>
          </a:bodyPr>
          <a:lstStyle/>
          <a:p>
            <a:pPr marL="434340" indent="-342900">
              <a:lnSpc>
                <a:spcPct val="100000"/>
              </a:lnSpc>
              <a:spcBef>
                <a:spcPts val="1200"/>
              </a:spcBef>
            </a:pPr>
            <a:r>
              <a:rPr lang="en-US" sz="3000" dirty="0"/>
              <a:t>A bridge</a:t>
            </a:r>
          </a:p>
          <a:p>
            <a:pPr marL="891540" lvl="1" indent="-342900">
              <a:lnSpc>
                <a:spcPct val="100000"/>
              </a:lnSpc>
              <a:spcBef>
                <a:spcPts val="400"/>
              </a:spcBef>
            </a:pPr>
            <a:r>
              <a:rPr lang="en-US" sz="2200" dirty="0">
                <a:hlinkClick r:id="rId4"/>
              </a:rPr>
              <a:t>Connect investigators capable of addressing critical knowledge gaps</a:t>
            </a:r>
            <a:endParaRPr lang="en-US" sz="2200" dirty="0"/>
          </a:p>
          <a:p>
            <a:pPr marL="891540" lvl="1" indent="-342900">
              <a:lnSpc>
                <a:spcPct val="100000"/>
              </a:lnSpc>
              <a:spcBef>
                <a:spcPts val="600"/>
              </a:spcBef>
            </a:pPr>
            <a:r>
              <a:rPr lang="en-US" sz="2200" dirty="0">
                <a:hlinkClick r:id="rId5"/>
              </a:rPr>
              <a:t>Exchange knowledge</a:t>
            </a:r>
            <a:r>
              <a:rPr lang="en-US" sz="2200" dirty="0"/>
              <a:t> = learn</a:t>
            </a:r>
          </a:p>
          <a:p>
            <a:pPr marL="891540" lvl="1" indent="-342900">
              <a:lnSpc>
                <a:spcPct val="100000"/>
              </a:lnSpc>
              <a:spcBef>
                <a:spcPts val="600"/>
              </a:spcBef>
            </a:pPr>
            <a:r>
              <a:rPr lang="en-US" sz="2200" dirty="0">
                <a:hlinkClick r:id="rId6"/>
              </a:rPr>
              <a:t>Develop tools that make collaboration easier</a:t>
            </a:r>
            <a:endParaRPr lang="en-US" sz="2200" dirty="0"/>
          </a:p>
          <a:p>
            <a:pPr marL="891540" lvl="1" indent="-342900">
              <a:lnSpc>
                <a:spcPct val="100000"/>
              </a:lnSpc>
              <a:spcBef>
                <a:spcPts val="600"/>
              </a:spcBef>
            </a:pPr>
            <a:r>
              <a:rPr lang="en-US" sz="2200" dirty="0">
                <a:hlinkClick r:id="rId7"/>
              </a:rPr>
              <a:t>Strengthen our forces</a:t>
            </a:r>
            <a:endParaRPr lang="en-US" sz="2200" dirty="0"/>
          </a:p>
          <a:p>
            <a:pPr marL="891540" lvl="1" indent="-342900">
              <a:lnSpc>
                <a:spcPct val="100000"/>
              </a:lnSpc>
              <a:spcBef>
                <a:spcPts val="600"/>
              </a:spcBef>
            </a:pPr>
            <a:r>
              <a:rPr lang="en-US" sz="2200" dirty="0">
                <a:hlinkClick r:id="rId8"/>
              </a:rPr>
              <a:t>Increase visibility</a:t>
            </a:r>
            <a:r>
              <a:rPr lang="en-US" sz="2200" dirty="0"/>
              <a:t> and </a:t>
            </a:r>
            <a:r>
              <a:rPr lang="en-US" sz="2200" dirty="0">
                <a:hlinkClick r:id="rId9"/>
              </a:rPr>
              <a:t>funding for urology research</a:t>
            </a:r>
            <a:endParaRPr lang="en-US" sz="2200" dirty="0"/>
          </a:p>
          <a:p>
            <a:pPr marL="434340" indent="-342900">
              <a:lnSpc>
                <a:spcPct val="100000"/>
              </a:lnSpc>
              <a:spcBef>
                <a:spcPts val="2400"/>
              </a:spcBef>
            </a:pPr>
            <a:r>
              <a:rPr lang="en-US" sz="2600" dirty="0"/>
              <a:t>A conscious force for </a:t>
            </a:r>
            <a:r>
              <a:rPr lang="en-US" sz="2600" b="1" dirty="0"/>
              <a:t>increasing </a:t>
            </a:r>
            <a:r>
              <a:rPr lang="en-US" sz="2600" dirty="0"/>
              <a:t>					     </a:t>
            </a:r>
            <a:r>
              <a:rPr lang="en-US" sz="2600" b="1" dirty="0"/>
              <a:t>diversity</a:t>
            </a:r>
            <a:r>
              <a:rPr lang="en-US" sz="2600" dirty="0"/>
              <a:t> and </a:t>
            </a:r>
            <a:r>
              <a:rPr lang="en-US" sz="2600" b="1" dirty="0"/>
              <a:t>numbers</a:t>
            </a:r>
            <a:r>
              <a:rPr lang="en-US" sz="2600" dirty="0"/>
              <a:t> within the 					      urology workforce pipeline, bringing:</a:t>
            </a:r>
            <a:endParaRPr lang="en-US" sz="2200" dirty="0"/>
          </a:p>
          <a:p>
            <a:pPr marL="1348740" lvl="2" indent="-342900">
              <a:lnSpc>
                <a:spcPct val="100000"/>
              </a:lnSpc>
              <a:spcBef>
                <a:spcPts val="400"/>
              </a:spcBef>
            </a:pPr>
            <a:r>
              <a:rPr lang="en-US" sz="2200" dirty="0"/>
              <a:t>New perspectives</a:t>
            </a:r>
          </a:p>
          <a:p>
            <a:pPr marL="1348740" lvl="2" indent="-342900">
              <a:lnSpc>
                <a:spcPct val="100000"/>
              </a:lnSpc>
              <a:spcBef>
                <a:spcPts val="400"/>
              </a:spcBef>
            </a:pPr>
            <a:r>
              <a:rPr lang="en-US" sz="2200" dirty="0"/>
              <a:t>New technologies</a:t>
            </a:r>
          </a:p>
          <a:p>
            <a:pPr marL="1348740" lvl="2" indent="-342900">
              <a:lnSpc>
                <a:spcPct val="100000"/>
              </a:lnSpc>
              <a:spcBef>
                <a:spcPts val="400"/>
              </a:spcBef>
            </a:pPr>
            <a:r>
              <a:rPr lang="en-US" sz="2200" dirty="0"/>
              <a:t>New approaches</a:t>
            </a:r>
          </a:p>
          <a:p>
            <a:pPr marL="434340" indent="-342900">
              <a:lnSpc>
                <a:spcPct val="100000"/>
              </a:lnSpc>
              <a:spcBef>
                <a:spcPts val="600"/>
              </a:spcBef>
            </a:pPr>
            <a:endParaRPr lang="en-US" sz="2600" dirty="0"/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86621" y="437714"/>
            <a:ext cx="2298019" cy="12945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06339" y="3713973"/>
            <a:ext cx="3393968" cy="192557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23320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>
                <a:solidFill>
                  <a:srgbClr val="043682"/>
                </a:solidFill>
                <a:latin typeface="+mn-lt"/>
              </a:rPr>
              <a:t>CAIRIBU Meeting Brings Together…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6"/>
            <a:ext cx="9751970" cy="4824056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en-US" u="sng" dirty="0"/>
              <a:t>George M. O’Brien Urology Cooperative (U54) Research Centers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en-US" sz="2600" dirty="0"/>
              <a:t>(1) UW-Madison, (2) Columbia University, (3) Stanford University</a:t>
            </a:r>
          </a:p>
          <a:p>
            <a:pPr>
              <a:spcBef>
                <a:spcPts val="2400"/>
              </a:spcBef>
            </a:pPr>
            <a:r>
              <a:rPr lang="en-US" u="sng" dirty="0"/>
              <a:t>FORWARD P20 Centers and P20 Exploratory Centers</a:t>
            </a:r>
          </a:p>
          <a:p>
            <a:pPr marL="731520" lvl="1" indent="-365760">
              <a:spcBef>
                <a:spcPts val="900"/>
              </a:spcBef>
              <a:buFont typeface="+mj-lt"/>
              <a:buAutoNum type="arabicPeriod"/>
            </a:pPr>
            <a:r>
              <a:rPr lang="en-US" sz="2600" dirty="0"/>
              <a:t>Michigan Interdisciplinary Center for Urology Research &amp; Education</a:t>
            </a:r>
          </a:p>
          <a:p>
            <a:pPr marL="731520" lvl="1" indent="-365760">
              <a:buFont typeface="+mj-lt"/>
              <a:buAutoNum type="arabicPeriod"/>
            </a:pPr>
            <a:r>
              <a:rPr lang="en-US" sz="2600" dirty="0"/>
              <a:t>Duke University</a:t>
            </a:r>
          </a:p>
          <a:p>
            <a:pPr marL="731520" lvl="1" indent="-365760">
              <a:buFont typeface="+mj-lt"/>
              <a:buAutoNum type="arabicPeriod"/>
            </a:pPr>
            <a:r>
              <a:rPr lang="en-US" sz="2600" dirty="0"/>
              <a:t>Mayo Clinic University</a:t>
            </a:r>
          </a:p>
          <a:p>
            <a:pPr>
              <a:spcBef>
                <a:spcPts val="2400"/>
              </a:spcBef>
            </a:pPr>
            <a:r>
              <a:rPr lang="en-US" u="sng" dirty="0"/>
              <a:t>K12 </a:t>
            </a:r>
            <a:r>
              <a:rPr lang="en-US" u="sng" dirty="0" err="1"/>
              <a:t>KURe</a:t>
            </a:r>
            <a:r>
              <a:rPr lang="en-US" u="sng" dirty="0"/>
              <a:t> and </a:t>
            </a:r>
            <a:r>
              <a:rPr lang="en-US" u="sng" dirty="0" err="1"/>
              <a:t>KUroEpi</a:t>
            </a:r>
            <a:r>
              <a:rPr lang="en-US" u="sng" dirty="0"/>
              <a:t> Programs</a:t>
            </a:r>
          </a:p>
          <a:p>
            <a:pPr marL="731520" lvl="1" indent="-365760">
              <a:spcBef>
                <a:spcPts val="900"/>
              </a:spcBef>
              <a:buFont typeface="+mj-lt"/>
              <a:buAutoNum type="arabicPeriod"/>
            </a:pPr>
            <a:r>
              <a:rPr lang="en-US" sz="2600" dirty="0"/>
              <a:t>UW-Madison </a:t>
            </a:r>
            <a:r>
              <a:rPr lang="en-US" sz="2600" dirty="0" err="1"/>
              <a:t>KURe</a:t>
            </a:r>
            <a:endParaRPr lang="en-US" sz="2600" dirty="0"/>
          </a:p>
          <a:p>
            <a:pPr marL="731520" lvl="1" indent="-365760">
              <a:buFont typeface="+mj-lt"/>
              <a:buAutoNum type="arabicPeriod"/>
            </a:pPr>
            <a:r>
              <a:rPr lang="en-US" sz="2600" dirty="0"/>
              <a:t>Duke University </a:t>
            </a:r>
            <a:r>
              <a:rPr lang="en-US" sz="2600" dirty="0" err="1"/>
              <a:t>KURe</a:t>
            </a:r>
            <a:endParaRPr lang="en-US" sz="2600" dirty="0"/>
          </a:p>
          <a:p>
            <a:pPr marL="731520" lvl="1" indent="-365760">
              <a:buFont typeface="+mj-lt"/>
              <a:buAutoNum type="arabicPeriod"/>
            </a:pPr>
            <a:r>
              <a:rPr lang="en-US" sz="2600" dirty="0"/>
              <a:t>* </a:t>
            </a:r>
            <a:r>
              <a:rPr lang="en-US" sz="2600" i="1" dirty="0"/>
              <a:t>NEW * NEW: </a:t>
            </a:r>
            <a:r>
              <a:rPr lang="en-US" sz="2600" dirty="0"/>
              <a:t>Stanford University </a:t>
            </a:r>
            <a:r>
              <a:rPr lang="en-US" sz="2600" dirty="0" err="1"/>
              <a:t>KURe</a:t>
            </a:r>
            <a:endParaRPr lang="en-US" sz="2600" dirty="0"/>
          </a:p>
          <a:p>
            <a:pPr marL="731520" lvl="1" indent="-365760">
              <a:buFont typeface="+mj-lt"/>
              <a:buAutoNum type="arabicPeriod"/>
            </a:pPr>
            <a:r>
              <a:rPr lang="en-US" sz="2600" dirty="0"/>
              <a:t>UCSF-Kaiser Permanente </a:t>
            </a:r>
            <a:r>
              <a:rPr lang="en-US" sz="2600" dirty="0" err="1"/>
              <a:t>KUroEpi</a:t>
            </a:r>
            <a:endParaRPr lang="en-US" sz="2600" dirty="0"/>
          </a:p>
          <a:p>
            <a:pPr marL="731520" lvl="1" indent="-365760">
              <a:buFont typeface="+mj-lt"/>
              <a:buAutoNum type="arabicPeriod"/>
            </a:pPr>
            <a:r>
              <a:rPr lang="en-US" sz="2600" dirty="0"/>
              <a:t>University of Michigan </a:t>
            </a:r>
            <a:r>
              <a:rPr lang="en-US" sz="2600" dirty="0" err="1"/>
              <a:t>KUroEpi</a:t>
            </a:r>
            <a:endParaRPr lang="en-US" sz="2600" dirty="0"/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081245" y="3286210"/>
            <a:ext cx="4135395" cy="2564755"/>
          </a:xfrm>
          <a:prstGeom prst="ellipse">
            <a:avLst/>
          </a:prstGeom>
          <a:solidFill>
            <a:srgbClr val="0436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/>
              <a:t>NIDDK Program Officers, invited guests, collaborative-minded investigators from the broader community</a:t>
            </a:r>
          </a:p>
        </p:txBody>
      </p:sp>
    </p:spTree>
    <p:extLst>
      <p:ext uri="{BB962C8B-B14F-4D97-AF65-F5344CB8AC3E}">
        <p14:creationId xmlns:p14="http://schemas.microsoft.com/office/powerpoint/2010/main" val="136235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>
                <a:solidFill>
                  <a:srgbClr val="043682"/>
                </a:solidFill>
                <a:latin typeface="+mn-lt"/>
              </a:rPr>
              <a:t>2023 CAIRIBU Meeting Planning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975197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Began in March 2023</a:t>
            </a:r>
          </a:p>
          <a:p>
            <a:r>
              <a:rPr lang="en-US" sz="3200" dirty="0"/>
              <a:t>Committee of CAIRIBU leaders:</a:t>
            </a:r>
          </a:p>
          <a:p>
            <a:pPr lvl="1"/>
            <a:r>
              <a:rPr lang="en-US" sz="2800" dirty="0"/>
              <a:t>Jill Macoska……………	..UMass Boston (UW-Madison O’Brien)</a:t>
            </a:r>
          </a:p>
          <a:p>
            <a:pPr lvl="1"/>
            <a:r>
              <a:rPr lang="en-US" sz="2800" dirty="0"/>
              <a:t>Cathy Mendelsohn…	..Columbia University (O’Brien Center)</a:t>
            </a:r>
          </a:p>
          <a:p>
            <a:pPr lvl="1"/>
            <a:r>
              <a:rPr lang="en-US" sz="2800" dirty="0"/>
              <a:t>Jonathan Pollack………Stanford University (O’Brien Center)</a:t>
            </a:r>
          </a:p>
          <a:p>
            <a:pPr lvl="1"/>
            <a:r>
              <a:rPr lang="en-US" sz="2800" dirty="0"/>
              <a:t>Nathan Tykocki………	..Michigan State (MI-Cure P20 Center)</a:t>
            </a:r>
          </a:p>
          <a:p>
            <a:pPr lvl="1"/>
            <a:r>
              <a:rPr lang="en-US" sz="2800" dirty="0"/>
              <a:t>Chad Vezina……………..UW-Madison (</a:t>
            </a:r>
            <a:r>
              <a:rPr lang="en-US" sz="2800" dirty="0" err="1"/>
              <a:t>KURe</a:t>
            </a:r>
            <a:r>
              <a:rPr lang="en-US" sz="2800" dirty="0"/>
              <a:t> K12 Program)</a:t>
            </a:r>
          </a:p>
          <a:p>
            <a:pPr lvl="1"/>
            <a:r>
              <a:rPr lang="en-US" sz="2800" dirty="0"/>
              <a:t>Bernadette Zwaans..	..Oakland University/Beaumont Health 				  (MI-Cure P20 Center)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753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>
                <a:solidFill>
                  <a:srgbClr val="043682"/>
                </a:solidFill>
                <a:latin typeface="+mn-lt"/>
              </a:rPr>
              <a:t>2023 CAIRIBU Meeting Demographics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6"/>
            <a:ext cx="3477491" cy="4000765"/>
          </a:xfrm>
        </p:spPr>
        <p:txBody>
          <a:bodyPr>
            <a:normAutofit/>
          </a:bodyPr>
          <a:lstStyle/>
          <a:p>
            <a:r>
              <a:rPr lang="en-US" sz="3200" dirty="0"/>
              <a:t>117 registered</a:t>
            </a:r>
          </a:p>
          <a:p>
            <a:pPr lvl="1">
              <a:spcBef>
                <a:spcPts val="1800"/>
              </a:spcBef>
            </a:pPr>
            <a:r>
              <a:rPr lang="en-US" sz="2800" dirty="0"/>
              <a:t>54% women + non-binary</a:t>
            </a:r>
          </a:p>
          <a:p>
            <a:pPr lvl="1">
              <a:spcBef>
                <a:spcPts val="1800"/>
              </a:spcBef>
            </a:pPr>
            <a:r>
              <a:rPr lang="en-US" sz="2800" dirty="0"/>
              <a:t>Of students who registered, 70% are women or NB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798" y="1498730"/>
            <a:ext cx="5810422" cy="45349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9709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>
                <a:solidFill>
                  <a:srgbClr val="043682"/>
                </a:solidFill>
                <a:latin typeface="+mn-lt"/>
              </a:rPr>
              <a:t>2023 CAIRIBU Meeting Demographics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645" y="1519449"/>
            <a:ext cx="7158965" cy="405205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8346" y="1519450"/>
            <a:ext cx="2973521" cy="405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893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>
                <a:solidFill>
                  <a:srgbClr val="043682"/>
                </a:solidFill>
                <a:latin typeface="+mn-lt"/>
              </a:rPr>
              <a:t>2023 CAIRIBU Meeting - Wednesday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10054300" cy="4351338"/>
          </a:xfrm>
        </p:spPr>
        <p:txBody>
          <a:bodyPr>
            <a:normAutofit/>
          </a:bodyPr>
          <a:lstStyle/>
          <a:p>
            <a:r>
              <a:rPr lang="en-US" sz="3200" b="1" dirty="0"/>
              <a:t>Presentations and scientific sessions </a:t>
            </a:r>
            <a:r>
              <a:rPr lang="en-US" sz="3200" dirty="0"/>
              <a:t>- Basie A</a:t>
            </a:r>
            <a:endParaRPr lang="en-US" sz="2800" dirty="0"/>
          </a:p>
          <a:p>
            <a:pPr>
              <a:spcBef>
                <a:spcPts val="1200"/>
              </a:spcBef>
            </a:pPr>
            <a:r>
              <a:rPr lang="en-US" sz="3200" b="1" dirty="0"/>
              <a:t>Refreshments</a:t>
            </a:r>
            <a:r>
              <a:rPr lang="en-US" sz="3200" dirty="0"/>
              <a:t> during break</a:t>
            </a:r>
          </a:p>
          <a:p>
            <a:pPr>
              <a:spcBef>
                <a:spcPts val="1200"/>
              </a:spcBef>
            </a:pPr>
            <a:r>
              <a:rPr lang="en-US" sz="3200" b="1" dirty="0"/>
              <a:t>Networking and interactions sessions </a:t>
            </a:r>
            <a:r>
              <a:rPr lang="en-US" sz="3200" dirty="0"/>
              <a:t>- Lester Young and Jay </a:t>
            </a:r>
            <a:r>
              <a:rPr lang="en-US" sz="3200" dirty="0" err="1"/>
              <a:t>McShann</a:t>
            </a:r>
            <a:r>
              <a:rPr lang="en-US" sz="3200" dirty="0"/>
              <a:t> rooms</a:t>
            </a:r>
          </a:p>
          <a:p>
            <a:pPr>
              <a:spcBef>
                <a:spcPts val="1200"/>
              </a:spcBef>
            </a:pPr>
            <a:r>
              <a:rPr lang="en-US" sz="3200" b="1" dirty="0"/>
              <a:t>Poster session </a:t>
            </a:r>
            <a:r>
              <a:rPr lang="en-US" sz="3200" dirty="0"/>
              <a:t>and cash bar - Basie foyer (5:00-7:00 PM)</a:t>
            </a:r>
          </a:p>
          <a:p>
            <a:pPr lvl="1">
              <a:spcBef>
                <a:spcPts val="0"/>
              </a:spcBef>
            </a:pPr>
            <a:r>
              <a:rPr lang="en-US" sz="2800" i="1" dirty="0">
                <a:solidFill>
                  <a:srgbClr val="043682"/>
                </a:solidFill>
              </a:rPr>
              <a:t>Get your posters up now or any time today</a:t>
            </a:r>
          </a:p>
          <a:p>
            <a:pPr>
              <a:spcBef>
                <a:spcPts val="1200"/>
              </a:spcBef>
            </a:pPr>
            <a:r>
              <a:rPr lang="en-US" sz="3200" b="1" dirty="0"/>
              <a:t>Dinner</a:t>
            </a:r>
            <a:r>
              <a:rPr lang="en-US" sz="3200" dirty="0"/>
              <a:t> - Basie B</a:t>
            </a:r>
          </a:p>
          <a:p>
            <a:pPr>
              <a:spcBef>
                <a:spcPts val="1200"/>
              </a:spcBef>
            </a:pPr>
            <a:r>
              <a:rPr lang="en-US" sz="3200" dirty="0"/>
              <a:t>Time after dinner for </a:t>
            </a:r>
            <a:r>
              <a:rPr lang="en-US" sz="3200" dirty="0" err="1"/>
              <a:t>Urobiome</a:t>
            </a:r>
            <a:r>
              <a:rPr lang="en-US" sz="3200" dirty="0"/>
              <a:t> RIG to meet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596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>
                <a:solidFill>
                  <a:srgbClr val="043682"/>
                </a:solidFill>
                <a:latin typeface="+mn-lt"/>
              </a:rPr>
              <a:t>QUICK QUESTIONS FOR TRAINEES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1005430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In this afternoon’s networking sessions:</a:t>
            </a:r>
          </a:p>
          <a:p>
            <a:pPr lvl="1"/>
            <a:r>
              <a:rPr lang="en-US" sz="2800" dirty="0"/>
              <a:t>How many plan to bring IDPs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577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>
                <a:solidFill>
                  <a:srgbClr val="043682"/>
                </a:solidFill>
                <a:latin typeface="+mn-lt"/>
              </a:rPr>
              <a:t>2023 CAIRIBU Meeting - Thursday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9751970" cy="4671778"/>
          </a:xfrm>
        </p:spPr>
        <p:txBody>
          <a:bodyPr>
            <a:normAutofit/>
          </a:bodyPr>
          <a:lstStyle/>
          <a:p>
            <a:r>
              <a:rPr lang="en-US" sz="3000" b="1" dirty="0"/>
              <a:t>Breakfast</a:t>
            </a:r>
            <a:r>
              <a:rPr lang="en-US" sz="3000" dirty="0"/>
              <a:t> - Basie B</a:t>
            </a:r>
          </a:p>
          <a:p>
            <a:pPr>
              <a:spcBef>
                <a:spcPts val="1200"/>
              </a:spcBef>
            </a:pPr>
            <a:r>
              <a:rPr lang="en-US" sz="3000" b="1" dirty="0"/>
              <a:t>Presentations and scientific sessions </a:t>
            </a:r>
            <a:r>
              <a:rPr lang="en-US" sz="3000" dirty="0"/>
              <a:t>- Basie A</a:t>
            </a:r>
          </a:p>
          <a:p>
            <a:pPr>
              <a:spcBef>
                <a:spcPts val="1200"/>
              </a:spcBef>
            </a:pPr>
            <a:r>
              <a:rPr lang="en-US" sz="3000" b="1" dirty="0"/>
              <a:t>Refreshments </a:t>
            </a:r>
            <a:r>
              <a:rPr lang="en-US" sz="3000" dirty="0"/>
              <a:t>during break</a:t>
            </a:r>
          </a:p>
          <a:p>
            <a:pPr>
              <a:spcBef>
                <a:spcPts val="1200"/>
              </a:spcBef>
            </a:pPr>
            <a:r>
              <a:rPr lang="en-US" sz="3000" b="1" dirty="0"/>
              <a:t>Lunch </a:t>
            </a:r>
            <a:r>
              <a:rPr lang="en-US" sz="3000" dirty="0"/>
              <a:t>and presentation - Basie B (12:30 PM)</a:t>
            </a:r>
          </a:p>
          <a:p>
            <a:pPr>
              <a:spcBef>
                <a:spcPts val="1200"/>
              </a:spcBef>
            </a:pPr>
            <a:r>
              <a:rPr lang="en-US" sz="3000" b="1" dirty="0"/>
              <a:t>Networking and interactions sessions </a:t>
            </a:r>
            <a:r>
              <a:rPr lang="en-US" sz="3000" dirty="0"/>
              <a:t>- Lester Young and Jay </a:t>
            </a:r>
            <a:r>
              <a:rPr lang="en-US" sz="3000" dirty="0" err="1"/>
              <a:t>McShann</a:t>
            </a:r>
            <a:r>
              <a:rPr lang="en-US" sz="3000" dirty="0"/>
              <a:t> rooms</a:t>
            </a:r>
          </a:p>
          <a:p>
            <a:pPr>
              <a:spcBef>
                <a:spcPts val="1200"/>
              </a:spcBef>
            </a:pPr>
            <a:r>
              <a:rPr lang="en-US" sz="3000" b="1" dirty="0"/>
              <a:t>Reception &amp; cash bar </a:t>
            </a:r>
            <a:r>
              <a:rPr lang="en-US" sz="3000" dirty="0"/>
              <a:t>- Basie B (6:30-7:30 PM)</a:t>
            </a:r>
          </a:p>
          <a:p>
            <a:pPr>
              <a:spcBef>
                <a:spcPts val="1200"/>
              </a:spcBef>
            </a:pPr>
            <a:r>
              <a:rPr lang="en-US" sz="3000" dirty="0"/>
              <a:t>Dinner on your own; </a:t>
            </a:r>
            <a:r>
              <a:rPr lang="en-US" sz="3000" i="1" dirty="0">
                <a:solidFill>
                  <a:srgbClr val="043682"/>
                </a:solidFill>
              </a:rPr>
              <a:t>reservations for small groups available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42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>
                <a:solidFill>
                  <a:srgbClr val="043682"/>
                </a:solidFill>
                <a:latin typeface="+mn-lt"/>
              </a:rPr>
              <a:t>2023 CAIRIBU Meeting - Friday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9751970" cy="4671778"/>
          </a:xfrm>
        </p:spPr>
        <p:txBody>
          <a:bodyPr>
            <a:normAutofit/>
          </a:bodyPr>
          <a:lstStyle/>
          <a:p>
            <a:r>
              <a:rPr lang="en-US" sz="3200" b="1" dirty="0"/>
              <a:t>Breakfast</a:t>
            </a:r>
            <a:r>
              <a:rPr lang="en-US" sz="3200" dirty="0"/>
              <a:t> - Basie B</a:t>
            </a:r>
          </a:p>
          <a:p>
            <a:pPr>
              <a:spcBef>
                <a:spcPts val="1200"/>
              </a:spcBef>
            </a:pPr>
            <a:r>
              <a:rPr lang="en-US" sz="3200" b="1" dirty="0"/>
              <a:t>Presentations and scientific sessions</a:t>
            </a:r>
            <a:r>
              <a:rPr lang="en-US" sz="3200" dirty="0"/>
              <a:t> - Basie A</a:t>
            </a:r>
          </a:p>
          <a:p>
            <a:pPr>
              <a:spcBef>
                <a:spcPts val="1200"/>
              </a:spcBef>
            </a:pPr>
            <a:r>
              <a:rPr lang="en-US" sz="3200" b="1" dirty="0"/>
              <a:t>Poster awards</a:t>
            </a:r>
          </a:p>
          <a:p>
            <a:pPr>
              <a:spcBef>
                <a:spcPts val="1200"/>
              </a:spcBef>
            </a:pPr>
            <a:r>
              <a:rPr lang="en-US" sz="3200" b="1" dirty="0"/>
              <a:t>Refreshments </a:t>
            </a:r>
            <a:r>
              <a:rPr lang="en-US" sz="3200" dirty="0"/>
              <a:t>during break</a:t>
            </a:r>
          </a:p>
          <a:p>
            <a:pPr>
              <a:spcBef>
                <a:spcPts val="1200"/>
              </a:spcBef>
            </a:pPr>
            <a:r>
              <a:rPr lang="en-US" sz="3200" b="1" dirty="0"/>
              <a:t>Take-home messages</a:t>
            </a:r>
            <a:r>
              <a:rPr lang="en-US" sz="3200" dirty="0"/>
              <a:t>, 12:00 noon</a:t>
            </a:r>
          </a:p>
          <a:p>
            <a:pPr>
              <a:spcBef>
                <a:spcPts val="1200"/>
              </a:spcBef>
            </a:pPr>
            <a:r>
              <a:rPr lang="en-US" sz="3200" dirty="0"/>
              <a:t>Adjourn, 1:00 PM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2455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>
                <a:solidFill>
                  <a:srgbClr val="043682"/>
                </a:solidFill>
                <a:latin typeface="+mn-lt"/>
              </a:rPr>
              <a:t>2023 CAIRIBU Meeting Materials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9751970" cy="4671778"/>
          </a:xfrm>
        </p:spPr>
        <p:txBody>
          <a:bodyPr>
            <a:normAutofit/>
          </a:bodyPr>
          <a:lstStyle/>
          <a:p>
            <a:r>
              <a:rPr lang="en-US" sz="3200" dirty="0"/>
              <a:t>Program</a:t>
            </a:r>
          </a:p>
          <a:p>
            <a:pPr lvl="1">
              <a:spcBef>
                <a:spcPts val="0"/>
              </a:spcBef>
            </a:pPr>
            <a:r>
              <a:rPr lang="en-US" sz="2800" dirty="0"/>
              <a:t>List of CAIRIBU Centers and K12 Programs</a:t>
            </a:r>
          </a:p>
          <a:p>
            <a:pPr lvl="1">
              <a:spcBef>
                <a:spcPts val="0"/>
              </a:spcBef>
            </a:pPr>
            <a:r>
              <a:rPr lang="en-US" sz="2800" dirty="0"/>
              <a:t>List of CAIRIBU Interactions Core awards recipients, 2021 through the present</a:t>
            </a:r>
          </a:p>
          <a:p>
            <a:r>
              <a:rPr lang="en-US" sz="3200" dirty="0"/>
              <a:t>Abstracts booklet</a:t>
            </a:r>
          </a:p>
          <a:p>
            <a:r>
              <a:rPr lang="en-US" sz="3200" dirty="0"/>
              <a:t>List of abstract reviewers</a:t>
            </a:r>
          </a:p>
          <a:p>
            <a:r>
              <a:rPr lang="en-US" sz="3200" dirty="0"/>
              <a:t>Meeting evaluation form</a:t>
            </a:r>
          </a:p>
          <a:p>
            <a:r>
              <a:rPr lang="en-US" sz="3200" dirty="0"/>
              <a:t>List of meeting registrants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 descr="Conference Registration | erikzen | Flickr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261" y="3086827"/>
            <a:ext cx="3035408" cy="208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510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>
                <a:solidFill>
                  <a:srgbClr val="043682"/>
                </a:solidFill>
                <a:latin typeface="+mn-lt"/>
              </a:rPr>
              <a:t>2023 CAIRIBU Meeting Abstracts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7022217" cy="1829966"/>
          </a:xfrm>
        </p:spPr>
        <p:txBody>
          <a:bodyPr>
            <a:normAutofit/>
          </a:bodyPr>
          <a:lstStyle/>
          <a:p>
            <a:r>
              <a:rPr lang="en-US" sz="3200" dirty="0"/>
              <a:t>47 submitted </a:t>
            </a:r>
          </a:p>
          <a:p>
            <a:pPr lvl="1"/>
            <a:r>
              <a:rPr lang="en-US" sz="2800" dirty="0"/>
              <a:t>54% women</a:t>
            </a:r>
          </a:p>
          <a:p>
            <a:pPr lvl="1"/>
            <a:r>
              <a:rPr lang="en-US" sz="2800" dirty="0"/>
              <a:t>77% CAIRIBU-affiliated </a:t>
            </a:r>
            <a:r>
              <a:rPr lang="en-US" dirty="0"/>
              <a:t>(current &amp; prior)</a:t>
            </a:r>
            <a:endParaRPr lang="en-US" sz="2800" dirty="0"/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9235" y="1428705"/>
            <a:ext cx="2275242" cy="40372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7439" y="3075838"/>
            <a:ext cx="5030526" cy="280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7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09736"/>
            <a:ext cx="12192000" cy="2267286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/>
              <a:t>Dr. Gerald Herrera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75587" y="2768480"/>
            <a:ext cx="8284029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2004-Present; Adjunct Assistant Professor, Pharmacology, University of Vermont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2005-Present; Vice President, Research and Development, Med Associates, Inc.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2007-Present; President, Catamount Research and Development, Inc.</a:t>
            </a:r>
          </a:p>
        </p:txBody>
      </p:sp>
    </p:spTree>
    <p:extLst>
      <p:ext uri="{BB962C8B-B14F-4D97-AF65-F5344CB8AC3E}">
        <p14:creationId xmlns:p14="http://schemas.microsoft.com/office/powerpoint/2010/main" val="36425298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99018"/>
            <a:ext cx="9144000" cy="3089419"/>
          </a:xfrm>
        </p:spPr>
        <p:txBody>
          <a:bodyPr/>
          <a:lstStyle/>
          <a:p>
            <a:r>
              <a:rPr lang="en-US" b="1" dirty="0"/>
              <a:t>Thursday, Nov. 30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67186"/>
            <a:ext cx="9144000" cy="621145"/>
          </a:xfrm>
        </p:spPr>
        <p:txBody>
          <a:bodyPr>
            <a:normAutofit/>
          </a:bodyPr>
          <a:lstStyle/>
          <a:p>
            <a:r>
              <a:rPr lang="en-US" sz="3600" dirty="0"/>
              <a:t>CAIRIBU MEETING 2023</a:t>
            </a:r>
          </a:p>
        </p:txBody>
      </p:sp>
      <p:sp>
        <p:nvSpPr>
          <p:cNvPr id="5" name="Diagonal Stripe 4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048" y="1177767"/>
            <a:ext cx="4323767" cy="146682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809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/>
              <a:t>2023 CAIRIBU Meeting Day 1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6"/>
            <a:ext cx="5688157" cy="3034039"/>
          </a:xfrm>
        </p:spPr>
        <p:txBody>
          <a:bodyPr>
            <a:normAutofit/>
          </a:bodyPr>
          <a:lstStyle/>
          <a:p>
            <a:r>
              <a:rPr lang="en-US" sz="3200" dirty="0"/>
              <a:t>Presenters in Session 1:</a:t>
            </a:r>
          </a:p>
          <a:p>
            <a:pPr lvl="1">
              <a:spcBef>
                <a:spcPts val="0"/>
              </a:spcBef>
            </a:pPr>
            <a:r>
              <a:rPr lang="en-US" sz="2800" dirty="0"/>
              <a:t>Tracy Rankin, PhD, MPH</a:t>
            </a:r>
          </a:p>
          <a:p>
            <a:pPr lvl="1">
              <a:spcBef>
                <a:spcPts val="0"/>
              </a:spcBef>
            </a:pPr>
            <a:r>
              <a:rPr lang="en-US" sz="2800" dirty="0"/>
              <a:t>James Brooks, MD</a:t>
            </a:r>
          </a:p>
          <a:p>
            <a:pPr lvl="1">
              <a:spcBef>
                <a:spcPts val="0"/>
              </a:spcBef>
            </a:pPr>
            <a:r>
              <a:rPr lang="en-US" sz="2800" dirty="0"/>
              <a:t>Whitney Sweeney, PhD</a:t>
            </a:r>
          </a:p>
          <a:p>
            <a:pPr lvl="1">
              <a:spcBef>
                <a:spcPts val="0"/>
              </a:spcBef>
            </a:pPr>
            <a:r>
              <a:rPr lang="en-US" sz="2800" dirty="0"/>
              <a:t>Michael Bailey, PhD</a:t>
            </a:r>
          </a:p>
          <a:p>
            <a:pPr lvl="1">
              <a:spcBef>
                <a:spcPts val="0"/>
              </a:spcBef>
            </a:pPr>
            <a:r>
              <a:rPr lang="en-US" sz="2800" dirty="0"/>
              <a:t>Catherine Brownstein, PhD, MPH</a:t>
            </a:r>
          </a:p>
          <a:p>
            <a:pPr lvl="1">
              <a:spcBef>
                <a:spcPts val="0"/>
              </a:spcBef>
            </a:pPr>
            <a:r>
              <a:rPr lang="en-US" sz="2800" dirty="0"/>
              <a:t>Charles Scales, Jr., MD, MSHS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000875" y="1509387"/>
            <a:ext cx="4914930" cy="2414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Moderators:</a:t>
            </a:r>
          </a:p>
          <a:p>
            <a:pPr lvl="1">
              <a:spcBef>
                <a:spcPts val="0"/>
              </a:spcBef>
            </a:pPr>
            <a:r>
              <a:rPr lang="en-US" dirty="0"/>
              <a:t>Ali Gharavi, MD</a:t>
            </a:r>
          </a:p>
          <a:p>
            <a:pPr lvl="1">
              <a:spcBef>
                <a:spcPts val="0"/>
              </a:spcBef>
            </a:pPr>
            <a:r>
              <a:rPr lang="en-US" dirty="0"/>
              <a:t>Cathy Mendelsohn, PhD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88153" y="4431648"/>
            <a:ext cx="100942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Wednesday Networking and Interactions Sessions: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Chad Vezina, PhD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Lori Uttech-Hanson, MEd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Alexander </a:t>
            </a:r>
            <a:r>
              <a:rPr lang="en-US" dirty="0" err="1"/>
              <a:t>Birbrair</a:t>
            </a:r>
            <a:r>
              <a:rPr lang="en-US" dirty="0"/>
              <a:t>, PhD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Tracy Rankin, PhD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Dorrie</a:t>
            </a:r>
            <a:r>
              <a:rPr lang="en-US" dirty="0"/>
              <a:t> Lamb, PhD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Whitney Sweeney, PhD</a:t>
            </a:r>
          </a:p>
        </p:txBody>
      </p:sp>
    </p:spTree>
    <p:extLst>
      <p:ext uri="{BB962C8B-B14F-4D97-AF65-F5344CB8AC3E}">
        <p14:creationId xmlns:p14="http://schemas.microsoft.com/office/powerpoint/2010/main" val="33336415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4617" y="73884"/>
            <a:ext cx="10079181" cy="1325563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</a:pPr>
            <a:r>
              <a:rPr lang="en-US" sz="4800" b="1" i="1" dirty="0">
                <a:solidFill>
                  <a:srgbClr val="043682"/>
                </a:solidFill>
                <a:latin typeface="Candara" panose="020E0502030303020204" pitchFamily="34" charset="0"/>
              </a:rPr>
              <a:t>CAIRIBU Research Community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909451" y="1311424"/>
            <a:ext cx="10444350" cy="76371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agonal Stripe 6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387" y="244784"/>
            <a:ext cx="952878" cy="952878"/>
          </a:xfrm>
          <a:prstGeom prst="rect">
            <a:avLst/>
          </a:prstGeom>
        </p:spPr>
      </p:pic>
      <p:sp>
        <p:nvSpPr>
          <p:cNvPr id="12" name="Content Placeholder 19"/>
          <p:cNvSpPr>
            <a:spLocks noGrp="1"/>
          </p:cNvSpPr>
          <p:nvPr>
            <p:ph idx="1"/>
          </p:nvPr>
        </p:nvSpPr>
        <p:spPr>
          <a:xfrm>
            <a:off x="985504" y="1617719"/>
            <a:ext cx="5474764" cy="4328481"/>
          </a:xfrm>
        </p:spPr>
        <p:txBody>
          <a:bodyPr>
            <a:normAutofit lnSpcReduction="10000"/>
          </a:bodyPr>
          <a:lstStyle/>
          <a:p>
            <a:pPr marL="9144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5400" dirty="0"/>
              <a:t>Who is CAIRIBU?</a:t>
            </a:r>
          </a:p>
          <a:p>
            <a:pPr marL="548640" indent="-457200">
              <a:lnSpc>
                <a:spcPct val="85000"/>
              </a:lnSpc>
            </a:pPr>
            <a:r>
              <a:rPr lang="en-US" dirty="0"/>
              <a:t>Community of funded U54 Centers, P20 Centers, and K12 Programs</a:t>
            </a:r>
          </a:p>
          <a:p>
            <a:pPr marL="548640" indent="-457200">
              <a:lnSpc>
                <a:spcPct val="85000"/>
              </a:lnSpc>
            </a:pPr>
            <a:r>
              <a:rPr lang="en-US" dirty="0"/>
              <a:t>Investigators and trainees from previously funded Centers</a:t>
            </a:r>
          </a:p>
          <a:p>
            <a:pPr marL="548640" indent="-457200">
              <a:lnSpc>
                <a:spcPct val="85000"/>
              </a:lnSpc>
            </a:pPr>
            <a:r>
              <a:rPr lang="en-US" dirty="0"/>
              <a:t>NIDDK Program Officers</a:t>
            </a:r>
          </a:p>
          <a:p>
            <a:pPr marL="548640" indent="-457200">
              <a:lnSpc>
                <a:spcPct val="85000"/>
              </a:lnSpc>
            </a:pPr>
            <a:r>
              <a:rPr lang="en-US" b="1" dirty="0"/>
              <a:t>Colleagues and collaborators of CAIRIBU-affiliated investigators and trainees</a:t>
            </a:r>
          </a:p>
          <a:p>
            <a:pPr marL="548640" indent="-457200"/>
            <a:endParaRPr lang="en-US" dirty="0"/>
          </a:p>
        </p:txBody>
      </p:sp>
      <p:grpSp>
        <p:nvGrpSpPr>
          <p:cNvPr id="36" name="Group 35"/>
          <p:cNvGrpSpPr/>
          <p:nvPr/>
        </p:nvGrpSpPr>
        <p:grpSpPr>
          <a:xfrm>
            <a:off x="6683623" y="1361553"/>
            <a:ext cx="4715583" cy="4553643"/>
            <a:chOff x="6683623" y="1455682"/>
            <a:chExt cx="4715583" cy="4553643"/>
          </a:xfrm>
        </p:grpSpPr>
        <p:grpSp>
          <p:nvGrpSpPr>
            <p:cNvPr id="34" name="Group 33"/>
            <p:cNvGrpSpPr/>
            <p:nvPr/>
          </p:nvGrpSpPr>
          <p:grpSpPr>
            <a:xfrm>
              <a:off x="6683623" y="1455682"/>
              <a:ext cx="4643671" cy="4553643"/>
              <a:chOff x="6771569" y="1461967"/>
              <a:chExt cx="4643671" cy="4553643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9349525" y="3910116"/>
                <a:ext cx="2065715" cy="1349431"/>
                <a:chOff x="7620591" y="5024603"/>
                <a:chExt cx="2065715" cy="1349431"/>
              </a:xfrm>
            </p:grpSpPr>
            <p:pic>
              <p:nvPicPr>
                <p:cNvPr id="16" name="Picture 15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620591" y="5412350"/>
                  <a:ext cx="1315123" cy="961684"/>
                </a:xfrm>
                <a:prstGeom prst="rect">
                  <a:avLst/>
                </a:prstGeom>
              </p:spPr>
            </p:pic>
            <p:pic>
              <p:nvPicPr>
                <p:cNvPr id="17" name="Picture 16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621276" y="5024603"/>
                  <a:ext cx="1065030" cy="793447"/>
                </a:xfrm>
                <a:prstGeom prst="rect">
                  <a:avLst/>
                </a:prstGeom>
              </p:spPr>
            </p:pic>
          </p:grpSp>
          <p:pic>
            <p:nvPicPr>
              <p:cNvPr id="6" name="Picture 5"/>
              <p:cNvPicPr>
                <a:picLocks noChangeAspect="1"/>
              </p:cNvPicPr>
              <p:nvPr/>
            </p:nvPicPr>
            <p:blipFill rotWithShape="1">
              <a:blip r:embed="rId6"/>
              <a:srcRect l="6513" t="17231" r="6513" b="21231"/>
              <a:stretch/>
            </p:blipFill>
            <p:spPr>
              <a:xfrm>
                <a:off x="6771569" y="1461967"/>
                <a:ext cx="1429002" cy="674058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7"/>
              <a:srcRect l="2235" t="16539" r="2642" b="19288"/>
              <a:stretch/>
            </p:blipFill>
            <p:spPr>
              <a:xfrm>
                <a:off x="7778681" y="3190327"/>
                <a:ext cx="1671696" cy="63438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 rotWithShape="1">
              <a:blip r:embed="rId8"/>
              <a:srcRect l="1563" t="12890" r="1563" b="16015"/>
              <a:stretch/>
            </p:blipFill>
            <p:spPr>
              <a:xfrm rot="479283">
                <a:off x="7861332" y="1701749"/>
                <a:ext cx="1208410" cy="886816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rot="374602">
                <a:off x="9491007" y="3386804"/>
                <a:ext cx="824516" cy="875396"/>
              </a:xfrm>
              <a:prstGeom prst="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78736" y="1631522"/>
                <a:ext cx="2391837" cy="883849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 rot="21189192">
                <a:off x="9566894" y="2572311"/>
                <a:ext cx="1191892" cy="521453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 rot="404738">
                <a:off x="6964125" y="2647624"/>
                <a:ext cx="2443827" cy="367821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 rotWithShape="1">
              <a:blip r:embed="rId13"/>
              <a:srcRect l="20859" t="19996" r="22112" b="19691"/>
              <a:stretch/>
            </p:blipFill>
            <p:spPr>
              <a:xfrm>
                <a:off x="6847070" y="3059836"/>
                <a:ext cx="894516" cy="946033"/>
              </a:xfrm>
              <a:prstGeom prst="rect">
                <a:avLst/>
              </a:prstGeom>
            </p:spPr>
          </p:pic>
          <p:grpSp>
            <p:nvGrpSpPr>
              <p:cNvPr id="25" name="Group 24"/>
              <p:cNvGrpSpPr/>
              <p:nvPr/>
            </p:nvGrpSpPr>
            <p:grpSpPr>
              <a:xfrm>
                <a:off x="7119494" y="3828084"/>
                <a:ext cx="2227312" cy="935055"/>
                <a:chOff x="7119494" y="3881872"/>
                <a:chExt cx="2227312" cy="935055"/>
              </a:xfrm>
            </p:grpSpPr>
            <p:pic>
              <p:nvPicPr>
                <p:cNvPr id="21" name="Picture 20"/>
                <p:cNvPicPr>
                  <a:picLocks noChangeAspect="1"/>
                </p:cNvPicPr>
                <p:nvPr/>
              </p:nvPicPr>
              <p:blipFill rotWithShape="1">
                <a:blip r:embed="rId14"/>
                <a:srcRect l="12854" t="19272" r="15359" b="32647"/>
                <a:stretch/>
              </p:blipFill>
              <p:spPr>
                <a:xfrm>
                  <a:off x="7982880" y="3881872"/>
                  <a:ext cx="1363926" cy="513852"/>
                </a:xfrm>
                <a:prstGeom prst="rect">
                  <a:avLst/>
                </a:prstGeom>
              </p:spPr>
            </p:pic>
            <p:pic>
              <p:nvPicPr>
                <p:cNvPr id="24" name="Picture 23"/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119494" y="4127698"/>
                  <a:ext cx="1225296" cy="689229"/>
                </a:xfrm>
                <a:prstGeom prst="rect">
                  <a:avLst/>
                </a:prstGeom>
              </p:spPr>
            </p:pic>
          </p:grpSp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 rot="20956836">
                <a:off x="8017239" y="4448790"/>
                <a:ext cx="1405696" cy="790338"/>
              </a:xfrm>
              <a:prstGeom prst="rect">
                <a:avLst/>
              </a:prstGeom>
            </p:spPr>
          </p:pic>
          <p:grpSp>
            <p:nvGrpSpPr>
              <p:cNvPr id="29" name="Group 28"/>
              <p:cNvGrpSpPr/>
              <p:nvPr/>
            </p:nvGrpSpPr>
            <p:grpSpPr>
              <a:xfrm>
                <a:off x="7108061" y="4943548"/>
                <a:ext cx="1956354" cy="1021245"/>
                <a:chOff x="7108061" y="4943548"/>
                <a:chExt cx="1956354" cy="1021245"/>
              </a:xfrm>
            </p:grpSpPr>
            <p:pic>
              <p:nvPicPr>
                <p:cNvPr id="27" name="Picture 26"/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108061" y="4943548"/>
                  <a:ext cx="1159556" cy="838828"/>
                </a:xfrm>
                <a:prstGeom prst="rect">
                  <a:avLst/>
                </a:prstGeom>
              </p:spPr>
            </p:pic>
            <p:pic>
              <p:nvPicPr>
                <p:cNvPr id="28" name="Picture 27"/>
                <p:cNvPicPr>
                  <a:picLocks noChangeAspect="1"/>
                </p:cNvPicPr>
                <p:nvPr/>
              </p:nvPicPr>
              <p:blipFill rotWithShape="1">
                <a:blip r:embed="rId18"/>
                <a:srcRect l="4000" t="26150" r="4456" b="27540"/>
                <a:stretch/>
              </p:blipFill>
              <p:spPr>
                <a:xfrm>
                  <a:off x="8120482" y="5646358"/>
                  <a:ext cx="943933" cy="318435"/>
                </a:xfrm>
                <a:prstGeom prst="rect">
                  <a:avLst/>
                </a:prstGeom>
              </p:spPr>
            </p:pic>
          </p:grpSp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709823" y="5022348"/>
                <a:ext cx="681228" cy="681228"/>
              </a:xfrm>
              <a:prstGeom prst="rect">
                <a:avLst/>
              </a:prstGeom>
            </p:spPr>
          </p:pic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 rot="21068501">
                <a:off x="9237632" y="5568071"/>
                <a:ext cx="1538907" cy="447539"/>
              </a:xfrm>
              <a:prstGeom prst="rect">
                <a:avLst/>
              </a:prstGeom>
            </p:spPr>
          </p:pic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380876" y="3137855"/>
                <a:ext cx="976023" cy="792459"/>
              </a:xfrm>
              <a:prstGeom prst="rect">
                <a:avLst/>
              </a:prstGeom>
            </p:spPr>
          </p:pic>
        </p:grp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9754197" y="4970100"/>
              <a:ext cx="1645009" cy="444597"/>
            </a:xfrm>
            <a:prstGeom prst="rect">
              <a:avLst/>
            </a:prstGeom>
          </p:spPr>
        </p:pic>
      </p:grpSp>
      <p:sp>
        <p:nvSpPr>
          <p:cNvPr id="37" name="Rectangle 36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3606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4617" y="73884"/>
            <a:ext cx="10079181" cy="1325563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</a:pPr>
            <a:r>
              <a:rPr lang="en-US" sz="4800" b="1" i="1" dirty="0">
                <a:solidFill>
                  <a:srgbClr val="043682"/>
                </a:solidFill>
                <a:latin typeface="Candara" panose="020E0502030303020204" pitchFamily="34" charset="0"/>
              </a:rPr>
              <a:t>CAIRIBU Research Community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909451" y="1311424"/>
            <a:ext cx="10444350" cy="76371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agonal Stripe 6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ontent Placeholder 19"/>
          <p:cNvSpPr>
            <a:spLocks noGrp="1"/>
          </p:cNvSpPr>
          <p:nvPr>
            <p:ph idx="1"/>
          </p:nvPr>
        </p:nvSpPr>
        <p:spPr>
          <a:xfrm>
            <a:off x="984332" y="1555188"/>
            <a:ext cx="10369466" cy="4651992"/>
          </a:xfrm>
        </p:spPr>
        <p:txBody>
          <a:bodyPr>
            <a:normAutofit/>
          </a:bodyPr>
          <a:lstStyle/>
          <a:p>
            <a:pPr marL="9144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5400" dirty="0"/>
              <a:t>What is CAIRIBU?</a:t>
            </a:r>
          </a:p>
          <a:p>
            <a:pPr marL="548640" indent="-457200"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Collaborative-minded, organized community within the broader non-cancerous genitourinary research community</a:t>
            </a:r>
          </a:p>
          <a:p>
            <a:pPr marL="548640" indent="-457200">
              <a:lnSpc>
                <a:spcPct val="100000"/>
              </a:lnSpc>
            </a:pPr>
            <a:r>
              <a:rPr lang="en-US" sz="2600" b="1" dirty="0"/>
              <a:t>CAIRIBU Interactions Core</a:t>
            </a:r>
            <a:r>
              <a:rPr lang="en-US" sz="2600" dirty="0"/>
              <a:t>:</a:t>
            </a:r>
          </a:p>
          <a:p>
            <a:pPr marL="1005840" lvl="1" indent="-457200">
              <a:lnSpc>
                <a:spcPct val="85000"/>
              </a:lnSpc>
            </a:pPr>
            <a:r>
              <a:rPr lang="en-US" dirty="0"/>
              <a:t>Create </a:t>
            </a:r>
            <a:r>
              <a:rPr lang="en-US" u="sng" dirty="0"/>
              <a:t>platforms</a:t>
            </a:r>
            <a:r>
              <a:rPr lang="en-US" dirty="0"/>
              <a:t> for exchange of knowledge</a:t>
            </a:r>
          </a:p>
          <a:p>
            <a:pPr marL="1005840" lvl="1" indent="-457200">
              <a:lnSpc>
                <a:spcPct val="85000"/>
              </a:lnSpc>
            </a:pPr>
            <a:r>
              <a:rPr lang="en-US" dirty="0"/>
              <a:t>Develop infrastructure for </a:t>
            </a:r>
            <a:r>
              <a:rPr lang="en-US" u="sng" dirty="0"/>
              <a:t>community-building</a:t>
            </a:r>
            <a:r>
              <a:rPr lang="en-US" dirty="0"/>
              <a:t>, 		             learning, training, and mentoring</a:t>
            </a:r>
          </a:p>
          <a:p>
            <a:pPr marL="1005840" lvl="1" indent="-457200">
              <a:lnSpc>
                <a:spcPct val="85000"/>
              </a:lnSpc>
            </a:pPr>
            <a:r>
              <a:rPr lang="en-US" u="sng" dirty="0"/>
              <a:t>Expand</a:t>
            </a:r>
            <a:r>
              <a:rPr lang="en-US" dirty="0"/>
              <a:t> reach and visibility of CAIRIBU-affiliated research</a:t>
            </a:r>
          </a:p>
          <a:p>
            <a:pPr marL="1005840" lvl="1" indent="-457200">
              <a:lnSpc>
                <a:spcPct val="85000"/>
              </a:lnSpc>
            </a:pPr>
            <a:r>
              <a:rPr lang="en-US" dirty="0"/>
              <a:t>Identify and catalyze potential fruitful research </a:t>
            </a:r>
            <a:r>
              <a:rPr lang="en-US" u="sng" dirty="0"/>
              <a:t>interactions</a:t>
            </a:r>
          </a:p>
          <a:p>
            <a:pPr marL="1005840" lvl="1" indent="-457200">
              <a:lnSpc>
                <a:spcPct val="85000"/>
              </a:lnSpc>
            </a:pPr>
            <a:r>
              <a:rPr lang="en-US" u="sng" dirty="0"/>
              <a:t>Measure</a:t>
            </a:r>
            <a:r>
              <a:rPr lang="en-US" dirty="0"/>
              <a:t> effects and impact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2387" y="244784"/>
            <a:ext cx="952878" cy="9528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9687" y="3281032"/>
            <a:ext cx="1615188" cy="129602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14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/>
              <a:t>CAIRIBU Interactions Core Metrics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975197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Assess effect and impact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Beginning of year </a:t>
            </a:r>
            <a:r>
              <a:rPr lang="en-US" sz="2800" dirty="0">
                <a:sym typeface="Wingdings" panose="05000000000000000000" pitchFamily="2" charset="2"/>
              </a:rPr>
              <a:t> </a:t>
            </a:r>
            <a:r>
              <a:rPr lang="en-US" sz="2800" b="1" dirty="0">
                <a:solidFill>
                  <a:srgbClr val="043682"/>
                </a:solidFill>
              </a:rPr>
              <a:t>Levels of Collaboration Survey</a:t>
            </a:r>
          </a:p>
          <a:p>
            <a:pPr lvl="2">
              <a:spcBef>
                <a:spcPts val="0"/>
              </a:spcBef>
            </a:pPr>
            <a:r>
              <a:rPr lang="en-US" sz="2400" dirty="0"/>
              <a:t>Center and Program leaders</a:t>
            </a:r>
          </a:p>
          <a:p>
            <a:pPr lvl="1">
              <a:spcBef>
                <a:spcPts val="1800"/>
              </a:spcBef>
            </a:pPr>
            <a:r>
              <a:rPr lang="en-US" sz="2800" dirty="0"/>
              <a:t>Annually </a:t>
            </a:r>
            <a:r>
              <a:rPr lang="en-US" sz="2800" dirty="0">
                <a:sym typeface="Wingdings" panose="05000000000000000000" pitchFamily="2" charset="2"/>
              </a:rPr>
              <a:t> </a:t>
            </a:r>
            <a:r>
              <a:rPr lang="en-US" sz="2800" b="1" dirty="0">
                <a:solidFill>
                  <a:srgbClr val="043682"/>
                </a:solidFill>
                <a:sym typeface="Wingdings" panose="05000000000000000000" pitchFamily="2" charset="2"/>
              </a:rPr>
              <a:t>CAIRIBU Census</a:t>
            </a:r>
            <a:endParaRPr lang="en-US" sz="2800" b="1" dirty="0">
              <a:solidFill>
                <a:srgbClr val="043682"/>
              </a:solidFill>
            </a:endParaRPr>
          </a:p>
          <a:p>
            <a:pPr lvl="1">
              <a:spcBef>
                <a:spcPts val="1800"/>
              </a:spcBef>
            </a:pPr>
            <a:r>
              <a:rPr lang="en-US" sz="2800" dirty="0"/>
              <a:t>Twice annually </a:t>
            </a:r>
            <a:r>
              <a:rPr lang="en-US" sz="2800" dirty="0">
                <a:sym typeface="Wingdings" panose="05000000000000000000" pitchFamily="2" charset="2"/>
              </a:rPr>
              <a:t>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043682"/>
                </a:solidFill>
              </a:rPr>
              <a:t>Progress Surveys</a:t>
            </a:r>
          </a:p>
          <a:p>
            <a:pPr lvl="2">
              <a:spcBef>
                <a:spcPts val="0"/>
              </a:spcBef>
            </a:pPr>
            <a:r>
              <a:rPr lang="en-US" sz="2400" dirty="0"/>
              <a:t>EVERYONE, from trainees to leaders</a:t>
            </a:r>
          </a:p>
          <a:p>
            <a:pPr lvl="1">
              <a:spcBef>
                <a:spcPts val="1800"/>
              </a:spcBef>
            </a:pPr>
            <a:r>
              <a:rPr lang="en-US" sz="2800" dirty="0"/>
              <a:t>CAIRIBU Collaboration Awards </a:t>
            </a:r>
            <a:r>
              <a:rPr lang="en-US" sz="2800" dirty="0">
                <a:sym typeface="Wingdings" panose="05000000000000000000" pitchFamily="2" charset="2"/>
              </a:rPr>
              <a:t> </a:t>
            </a:r>
            <a:r>
              <a:rPr lang="en-US" sz="2800" b="1" dirty="0">
                <a:solidFill>
                  <a:srgbClr val="043682"/>
                </a:solidFill>
                <a:sym typeface="Wingdings" panose="05000000000000000000" pitchFamily="2" charset="2"/>
              </a:rPr>
              <a:t>Progress Reports</a:t>
            </a:r>
            <a:endParaRPr lang="en-US" sz="2800" b="1" dirty="0">
              <a:solidFill>
                <a:srgbClr val="043682"/>
              </a:solidFill>
            </a:endParaRPr>
          </a:p>
          <a:p>
            <a:pPr lvl="1">
              <a:spcBef>
                <a:spcPts val="1800"/>
              </a:spcBef>
            </a:pPr>
            <a:r>
              <a:rPr lang="en-US" sz="2800" dirty="0"/>
              <a:t>Events, activities </a:t>
            </a:r>
            <a:r>
              <a:rPr lang="en-US" sz="2800" dirty="0">
                <a:sym typeface="Wingdings" panose="05000000000000000000" pitchFamily="2" charset="2"/>
              </a:rPr>
              <a:t> </a:t>
            </a:r>
            <a:r>
              <a:rPr lang="en-US" sz="2800" b="1" dirty="0">
                <a:solidFill>
                  <a:srgbClr val="043682"/>
                </a:solidFill>
                <a:sym typeface="Wingdings" panose="05000000000000000000" pitchFamily="2" charset="2"/>
              </a:rPr>
              <a:t>Engagement, participation, attendance</a:t>
            </a:r>
            <a:endParaRPr lang="en-US" sz="2800" b="1" dirty="0">
              <a:solidFill>
                <a:srgbClr val="043682"/>
              </a:solidFill>
            </a:endParaRP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5445" y="253138"/>
            <a:ext cx="1949632" cy="156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91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/>
              <a:t>CAIRIBU Engagement at Other Meetings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9" y="1509387"/>
            <a:ext cx="2935976" cy="4614480"/>
          </a:xfrm>
        </p:spPr>
        <p:txBody>
          <a:bodyPr>
            <a:normAutofit lnSpcReduction="10000"/>
          </a:bodyPr>
          <a:lstStyle/>
          <a:p>
            <a:pPr>
              <a:spcBef>
                <a:spcPts val="1800"/>
              </a:spcBef>
            </a:pPr>
            <a:r>
              <a:rPr lang="en-US" dirty="0"/>
              <a:t>ROCK Society, Jan 2024</a:t>
            </a:r>
          </a:p>
          <a:p>
            <a:pPr>
              <a:spcBef>
                <a:spcPts val="1200"/>
              </a:spcBef>
            </a:pPr>
            <a:r>
              <a:rPr lang="en-US" dirty="0" err="1"/>
              <a:t>SoBPD</a:t>
            </a:r>
            <a:r>
              <a:rPr lang="en-US" dirty="0"/>
              <a:t>, Feb 2024</a:t>
            </a:r>
          </a:p>
          <a:p>
            <a:pPr>
              <a:spcBef>
                <a:spcPts val="1200"/>
              </a:spcBef>
            </a:pPr>
            <a:r>
              <a:rPr lang="en-US" dirty="0"/>
              <a:t>SUFU, Feb 2024</a:t>
            </a:r>
          </a:p>
          <a:p>
            <a:pPr>
              <a:spcBef>
                <a:spcPts val="1200"/>
              </a:spcBef>
            </a:pPr>
            <a:r>
              <a:rPr lang="en-US" dirty="0"/>
              <a:t>CMI, March 2024</a:t>
            </a:r>
          </a:p>
          <a:p>
            <a:pPr>
              <a:spcBef>
                <a:spcPts val="1200"/>
              </a:spcBef>
            </a:pPr>
            <a:r>
              <a:rPr lang="en-US" dirty="0"/>
              <a:t>GUDMAP, April 2024</a:t>
            </a:r>
          </a:p>
          <a:p>
            <a:pPr>
              <a:spcBef>
                <a:spcPts val="1200"/>
              </a:spcBef>
            </a:pPr>
            <a:r>
              <a:rPr lang="en-US" dirty="0"/>
              <a:t>AUA, May 2024</a:t>
            </a:r>
          </a:p>
          <a:p>
            <a:pPr>
              <a:spcBef>
                <a:spcPts val="1200"/>
              </a:spcBef>
            </a:pPr>
            <a:r>
              <a:rPr lang="en-US" dirty="0"/>
              <a:t>AUGS, May 2024</a:t>
            </a:r>
          </a:p>
          <a:p>
            <a:pPr>
              <a:spcBef>
                <a:spcPts val="1200"/>
              </a:spcBef>
            </a:pPr>
            <a:r>
              <a:rPr lang="en-US" dirty="0"/>
              <a:t>SBUR, Nov 2024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1823" y="1509386"/>
            <a:ext cx="3362890" cy="33655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3541" y="1517965"/>
            <a:ext cx="3774604" cy="3365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31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/>
              <a:t>CAIRIBU Interactions Core Initiatives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975197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Research Interest Groups (RIGs)</a:t>
            </a:r>
          </a:p>
          <a:p>
            <a:pPr lvl="1"/>
            <a:r>
              <a:rPr lang="en-US" sz="2800" dirty="0" err="1"/>
              <a:t>Urobiome</a:t>
            </a:r>
            <a:r>
              <a:rPr lang="en-US" sz="2800" dirty="0"/>
              <a:t> RIG</a:t>
            </a:r>
          </a:p>
          <a:p>
            <a:pPr lvl="1"/>
            <a:r>
              <a:rPr lang="en-US" sz="2800" dirty="0"/>
              <a:t>Stones RIG</a:t>
            </a:r>
          </a:p>
          <a:p>
            <a:pPr lvl="1"/>
            <a:r>
              <a:rPr lang="en-US" sz="2800" dirty="0"/>
              <a:t>Machine Learning/AI RIG</a:t>
            </a:r>
          </a:p>
          <a:p>
            <a:pPr lvl="1"/>
            <a:r>
              <a:rPr lang="en-US" sz="2800" dirty="0"/>
              <a:t>Other: Aging, DEI, Animal Models</a:t>
            </a:r>
          </a:p>
          <a:p>
            <a:pPr>
              <a:spcBef>
                <a:spcPts val="1800"/>
              </a:spcBef>
            </a:pPr>
            <a:r>
              <a:rPr lang="en-US" sz="3200" dirty="0"/>
              <a:t>Series:</a:t>
            </a:r>
          </a:p>
          <a:p>
            <a:pPr lvl="1"/>
            <a:r>
              <a:rPr lang="en-US" sz="2800" dirty="0"/>
              <a:t>Patient engagement in research</a:t>
            </a:r>
          </a:p>
          <a:p>
            <a:pPr lvl="1"/>
            <a:r>
              <a:rPr lang="en-US" sz="2800" dirty="0"/>
              <a:t>Principles of team science</a:t>
            </a:r>
          </a:p>
          <a:p>
            <a:pPr lvl="1"/>
            <a:r>
              <a:rPr lang="en-US" sz="2800" dirty="0"/>
              <a:t>2024??? TBD…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415" y="1471170"/>
            <a:ext cx="4065784" cy="479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3274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830" y="2210506"/>
            <a:ext cx="3069630" cy="22738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313" y="1441928"/>
            <a:ext cx="2934983" cy="2464713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4608051" y="3825124"/>
            <a:ext cx="5361100" cy="2335786"/>
            <a:chOff x="3514678" y="1494365"/>
            <a:chExt cx="5027138" cy="2127143"/>
          </a:xfrm>
        </p:grpSpPr>
        <p:grpSp>
          <p:nvGrpSpPr>
            <p:cNvPr id="7" name="Group 6"/>
            <p:cNvGrpSpPr/>
            <p:nvPr/>
          </p:nvGrpSpPr>
          <p:grpSpPr>
            <a:xfrm>
              <a:off x="3514678" y="1494365"/>
              <a:ext cx="4394811" cy="2058289"/>
              <a:chOff x="7417604" y="2743301"/>
              <a:chExt cx="4394811" cy="2058289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17604" y="3733366"/>
                <a:ext cx="4394811" cy="1068224"/>
              </a:xfrm>
              <a:prstGeom prst="rect">
                <a:avLst/>
              </a:prstGeom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77181" y="2743301"/>
                <a:ext cx="2085090" cy="1814506"/>
              </a:xfrm>
              <a:prstGeom prst="rect">
                <a:avLst/>
              </a:prstGeom>
            </p:spPr>
          </p:pic>
          <p:sp>
            <p:nvSpPr>
              <p:cNvPr id="6" name="Oval 5"/>
              <p:cNvSpPr/>
              <p:nvPr/>
            </p:nvSpPr>
            <p:spPr>
              <a:xfrm>
                <a:off x="9521682" y="4162689"/>
                <a:ext cx="289931" cy="2564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7805835" y="3229110"/>
              <a:ext cx="735981" cy="392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s</a:t>
              </a: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96" y="4657577"/>
            <a:ext cx="3180222" cy="1495288"/>
          </a:xfrm>
          <a:prstGeom prst="rect">
            <a:avLst/>
          </a:prstGeom>
        </p:spPr>
      </p:pic>
      <p:sp>
        <p:nvSpPr>
          <p:cNvPr id="25" name="Diagonal Stripe 24"/>
          <p:cNvSpPr/>
          <p:nvPr/>
        </p:nvSpPr>
        <p:spPr>
          <a:xfrm>
            <a:off x="0" y="8919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3518" y="3953229"/>
            <a:ext cx="1790280" cy="181594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51808" y="1662458"/>
            <a:ext cx="1176420" cy="117642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3410018" y="3351440"/>
            <a:ext cx="2127363" cy="1988701"/>
            <a:chOff x="8266559" y="2642391"/>
            <a:chExt cx="2813592" cy="2765451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66559" y="2642391"/>
              <a:ext cx="2813592" cy="2765451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8610600" y="2997200"/>
              <a:ext cx="2082800" cy="2057400"/>
            </a:xfrm>
            <a:prstGeom prst="ellipse">
              <a:avLst/>
            </a:prstGeom>
            <a:noFill/>
            <a:ln w="635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3A044AC-20D7-4614-B061-A14CB418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lum contrast="6000"/>
            </a:blip>
            <a:stretch>
              <a:fillRect/>
            </a:stretch>
          </p:blipFill>
          <p:spPr>
            <a:xfrm>
              <a:off x="9061193" y="3344336"/>
              <a:ext cx="1171894" cy="50076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</p:pic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94433" y="1545821"/>
            <a:ext cx="3661661" cy="2059685"/>
          </a:xfrm>
          <a:prstGeom prst="rect">
            <a:avLst/>
          </a:prstGeom>
        </p:spPr>
      </p:pic>
      <p:sp>
        <p:nvSpPr>
          <p:cNvPr id="30" name="Title 1"/>
          <p:cNvSpPr txBox="1">
            <a:spLocks/>
          </p:cNvSpPr>
          <p:nvPr/>
        </p:nvSpPr>
        <p:spPr>
          <a:xfrm>
            <a:off x="1335740" y="735324"/>
            <a:ext cx="10018059" cy="96912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b="1" dirty="0"/>
              <a:t>CAIRIBU Interactions Core Events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969" y="217363"/>
            <a:ext cx="2045394" cy="69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72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/>
              <a:t>CAIRIBU Interactions Core Events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5362129" cy="4676260"/>
          </a:xfrm>
        </p:spPr>
        <p:txBody>
          <a:bodyPr>
            <a:normAutofit/>
          </a:bodyPr>
          <a:lstStyle/>
          <a:p>
            <a:r>
              <a:rPr lang="en-US" sz="3000" dirty="0"/>
              <a:t>K12 Scholar Seminars</a:t>
            </a:r>
          </a:p>
          <a:p>
            <a:r>
              <a:rPr lang="en-US" sz="3000" dirty="0"/>
              <a:t>ARCTICS Community Forums</a:t>
            </a:r>
          </a:p>
          <a:p>
            <a:r>
              <a:rPr lang="en-US" sz="3000" dirty="0"/>
              <a:t>Graduate Student Seminars</a:t>
            </a:r>
          </a:p>
          <a:p>
            <a:r>
              <a:rPr lang="en-US" sz="3000" dirty="0" err="1"/>
              <a:t>Urobiome</a:t>
            </a:r>
            <a:r>
              <a:rPr lang="en-US" sz="3000" dirty="0"/>
              <a:t> RIG Research Hours</a:t>
            </a:r>
          </a:p>
          <a:p>
            <a:r>
              <a:rPr lang="en-US" sz="3000" dirty="0"/>
              <a:t>CAIRIBU Catalyst Conversations</a:t>
            </a:r>
          </a:p>
          <a:p>
            <a:r>
              <a:rPr lang="en-US" sz="3000" dirty="0"/>
              <a:t>CAIRIBU Connections</a:t>
            </a:r>
          </a:p>
          <a:p>
            <a:r>
              <a:rPr lang="en-US" sz="3000" dirty="0"/>
              <a:t>CAIRIBU interviews/podcast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8261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/>
              <a:t>CAIRIBU Interactions Core Resources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6"/>
            <a:ext cx="5362129" cy="4824055"/>
          </a:xfrm>
        </p:spPr>
        <p:txBody>
          <a:bodyPr>
            <a:normAutofit/>
          </a:bodyPr>
          <a:lstStyle/>
          <a:p>
            <a:r>
              <a:rPr lang="en-US" sz="3200" dirty="0"/>
              <a:t>CAIRIBU YouTube channel</a:t>
            </a:r>
          </a:p>
          <a:p>
            <a:r>
              <a:rPr lang="en-US" sz="3200" dirty="0"/>
              <a:t>Funding announcements</a:t>
            </a:r>
          </a:p>
          <a:p>
            <a:r>
              <a:rPr lang="en-US" sz="3200" dirty="0"/>
              <a:t>Trainee development resources</a:t>
            </a:r>
          </a:p>
          <a:p>
            <a:r>
              <a:rPr lang="en-US" sz="3200" dirty="0"/>
              <a:t>Events listing</a:t>
            </a:r>
          </a:p>
          <a:p>
            <a:r>
              <a:rPr lang="en-US" sz="3200" dirty="0"/>
              <a:t>List of other urology organizations</a:t>
            </a:r>
          </a:p>
          <a:p>
            <a:r>
              <a:rPr lang="en-US" sz="3200" dirty="0"/>
              <a:t>Collaborative science tools</a:t>
            </a:r>
          </a:p>
          <a:p>
            <a:r>
              <a:rPr lang="en-US" sz="3200" dirty="0"/>
              <a:t>CAIRIBU kiosk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9346" y="1874826"/>
            <a:ext cx="5112554" cy="304483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893425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/>
              <a:t>2023 CAIRIBU Meeting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6"/>
            <a:ext cx="9926781" cy="4062117"/>
          </a:xfrm>
        </p:spPr>
        <p:txBody>
          <a:bodyPr>
            <a:normAutofit/>
          </a:bodyPr>
          <a:lstStyle/>
          <a:p>
            <a:r>
              <a:rPr lang="en-US" sz="3200" dirty="0"/>
              <a:t>Important platform for:</a:t>
            </a:r>
          </a:p>
          <a:p>
            <a:pPr lvl="1">
              <a:spcBef>
                <a:spcPts val="1200"/>
              </a:spcBef>
            </a:pPr>
            <a:r>
              <a:rPr lang="en-US" sz="2800" dirty="0"/>
              <a:t>Exchange of knowledge</a:t>
            </a:r>
          </a:p>
          <a:p>
            <a:pPr lvl="1">
              <a:spcBef>
                <a:spcPts val="1200"/>
              </a:spcBef>
            </a:pPr>
            <a:r>
              <a:rPr lang="en-US" sz="2800" dirty="0"/>
              <a:t>Community building</a:t>
            </a:r>
          </a:p>
          <a:p>
            <a:pPr lvl="1">
              <a:spcBef>
                <a:spcPts val="1200"/>
              </a:spcBef>
            </a:pPr>
            <a:r>
              <a:rPr lang="en-US" sz="2800" dirty="0"/>
              <a:t>Gaining visibility and attention</a:t>
            </a:r>
          </a:p>
          <a:p>
            <a:pPr lvl="1">
              <a:spcBef>
                <a:spcPts val="1200"/>
              </a:spcBef>
            </a:pPr>
            <a:r>
              <a:rPr lang="en-US" sz="2800" dirty="0"/>
              <a:t>Networking</a:t>
            </a:r>
          </a:p>
          <a:p>
            <a:pPr lvl="1">
              <a:spcBef>
                <a:spcPts val="1200"/>
              </a:spcBef>
            </a:pPr>
            <a:r>
              <a:rPr lang="en-US" sz="2800" dirty="0"/>
              <a:t>Forging potential for future interactions</a:t>
            </a:r>
          </a:p>
          <a:p>
            <a:pPr lvl="1">
              <a:spcBef>
                <a:spcPts val="1200"/>
              </a:spcBef>
            </a:pPr>
            <a:r>
              <a:rPr lang="en-US" sz="2800" dirty="0"/>
              <a:t>Fostering and encouraging trainees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290" y="796117"/>
            <a:ext cx="4309164" cy="323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7434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/>
              <a:t>2023 CAIRIBU Meeting Census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47487"/>
            <a:ext cx="9926781" cy="4605664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Undergraduates</a:t>
            </a:r>
          </a:p>
          <a:p>
            <a:r>
              <a:rPr lang="en-US" sz="3200" dirty="0"/>
              <a:t>Medical school/vet school students</a:t>
            </a:r>
          </a:p>
          <a:p>
            <a:r>
              <a:rPr lang="en-US" sz="3200" dirty="0"/>
              <a:t>Graduate students</a:t>
            </a:r>
          </a:p>
          <a:p>
            <a:r>
              <a:rPr lang="en-US" sz="3200" dirty="0"/>
              <a:t>Other trainees and research support staff</a:t>
            </a:r>
          </a:p>
          <a:p>
            <a:r>
              <a:rPr lang="en-US" sz="3200" dirty="0"/>
              <a:t>Postdoctoral investigators</a:t>
            </a:r>
          </a:p>
          <a:p>
            <a:r>
              <a:rPr lang="en-US" sz="3200" dirty="0"/>
              <a:t>K12 scholars</a:t>
            </a:r>
          </a:p>
          <a:p>
            <a:pPr lvl="1"/>
            <a:r>
              <a:rPr lang="en-US" sz="2800" dirty="0"/>
              <a:t>Current</a:t>
            </a:r>
          </a:p>
          <a:p>
            <a:pPr lvl="1"/>
            <a:r>
              <a:rPr lang="en-US" sz="2800" dirty="0"/>
              <a:t>Prior</a:t>
            </a:r>
          </a:p>
          <a:p>
            <a:r>
              <a:rPr lang="en-US" sz="3200" dirty="0"/>
              <a:t>Early-stage investigators not otherwise mentioned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20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/>
              <a:t>2023 CAIRIBU Meeting Census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6"/>
            <a:ext cx="9926781" cy="4062117"/>
          </a:xfrm>
        </p:spPr>
        <p:txBody>
          <a:bodyPr>
            <a:normAutofit/>
          </a:bodyPr>
          <a:lstStyle/>
          <a:p>
            <a:r>
              <a:rPr lang="en-US" sz="3200" dirty="0"/>
              <a:t>NIDDK Program Officers</a:t>
            </a:r>
          </a:p>
          <a:p>
            <a:pPr>
              <a:spcBef>
                <a:spcPts val="1800"/>
              </a:spcBef>
            </a:pPr>
            <a:r>
              <a:rPr lang="en-US" sz="3200" dirty="0"/>
              <a:t>Leaders and investigators affiliated with:</a:t>
            </a:r>
          </a:p>
          <a:p>
            <a:pPr lvl="1"/>
            <a:r>
              <a:rPr lang="en-US" sz="2800" dirty="0"/>
              <a:t>Current </a:t>
            </a:r>
            <a:r>
              <a:rPr lang="en-US" sz="2800" dirty="0" err="1"/>
              <a:t>KURe</a:t>
            </a:r>
            <a:r>
              <a:rPr lang="en-US" sz="2800" dirty="0"/>
              <a:t> and </a:t>
            </a:r>
            <a:r>
              <a:rPr lang="en-US" sz="2800" dirty="0" err="1"/>
              <a:t>KUroEpi</a:t>
            </a:r>
            <a:r>
              <a:rPr lang="en-US" sz="2800" dirty="0"/>
              <a:t> K12 Programs</a:t>
            </a:r>
          </a:p>
          <a:p>
            <a:pPr lvl="1"/>
            <a:r>
              <a:rPr lang="en-US" sz="2800" dirty="0"/>
              <a:t>Current U54 Urology O’Brien Centers</a:t>
            </a:r>
          </a:p>
          <a:p>
            <a:pPr lvl="1"/>
            <a:r>
              <a:rPr lang="en-US" sz="2800" dirty="0"/>
              <a:t>Current P20 Exploratory and FORWARD Centers</a:t>
            </a:r>
          </a:p>
          <a:p>
            <a:pPr>
              <a:spcBef>
                <a:spcPts val="1800"/>
              </a:spcBef>
            </a:pPr>
            <a:r>
              <a:rPr lang="en-US" sz="3200" dirty="0"/>
              <a:t>Leaders of </a:t>
            </a:r>
            <a:r>
              <a:rPr lang="en-US" sz="3200" u="sng" dirty="0"/>
              <a:t>prior</a:t>
            </a:r>
            <a:r>
              <a:rPr lang="en-US" sz="3200" dirty="0"/>
              <a:t> CAIRIBU Centers and Programs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42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/>
              <a:t>2023 CAIRIBU Meeting Abstracts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7022217" cy="1829966"/>
          </a:xfrm>
        </p:spPr>
        <p:txBody>
          <a:bodyPr>
            <a:normAutofit/>
          </a:bodyPr>
          <a:lstStyle/>
          <a:p>
            <a:r>
              <a:rPr lang="en-US" sz="3200" dirty="0"/>
              <a:t>47 submitted </a:t>
            </a:r>
          </a:p>
          <a:p>
            <a:pPr lvl="1"/>
            <a:r>
              <a:rPr lang="en-US" sz="2800" dirty="0"/>
              <a:t>54% women</a:t>
            </a:r>
          </a:p>
          <a:p>
            <a:pPr lvl="1"/>
            <a:r>
              <a:rPr lang="en-US" sz="2800" dirty="0"/>
              <a:t>77% CAIRIBU-affiliated </a:t>
            </a:r>
            <a:r>
              <a:rPr lang="en-US" dirty="0"/>
              <a:t>(current &amp; prior)</a:t>
            </a:r>
            <a:endParaRPr lang="en-US" sz="2800" dirty="0"/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4109" y="3049712"/>
            <a:ext cx="5662548" cy="31525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0564" y="958489"/>
            <a:ext cx="2514357" cy="446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534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/>
              <a:t>2023 CAIRIBU Meeting Poster Session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9" y="1509386"/>
            <a:ext cx="5205276" cy="4062117"/>
          </a:xfrm>
        </p:spPr>
        <p:txBody>
          <a:bodyPr>
            <a:normAutofit/>
          </a:bodyPr>
          <a:lstStyle/>
          <a:p>
            <a:r>
              <a:rPr lang="en-US" sz="3200" dirty="0"/>
              <a:t>Focus on trainees and early-stage investigators</a:t>
            </a:r>
          </a:p>
          <a:p>
            <a:pPr>
              <a:spcBef>
                <a:spcPts val="1200"/>
              </a:spcBef>
            </a:pPr>
            <a:r>
              <a:rPr lang="en-US" sz="3200" dirty="0"/>
              <a:t>Typically one of the most popular aspects of the annual meeting</a:t>
            </a:r>
          </a:p>
          <a:p>
            <a:pPr>
              <a:spcBef>
                <a:spcPts val="1200"/>
              </a:spcBef>
            </a:pPr>
            <a:r>
              <a:rPr lang="en-US" sz="3200" dirty="0"/>
              <a:t>A few “best posters” will be announced tomorrow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696" y="1712216"/>
            <a:ext cx="4608204" cy="345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821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5961531" cy="1325563"/>
          </a:xfrm>
        </p:spPr>
        <p:txBody>
          <a:bodyPr/>
          <a:lstStyle/>
          <a:p>
            <a:r>
              <a:rPr lang="en-US" b="1" dirty="0"/>
              <a:t>Abstract Reviewers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6"/>
            <a:ext cx="5713371" cy="4824055"/>
          </a:xfrm>
        </p:spPr>
        <p:txBody>
          <a:bodyPr>
            <a:normAutofit/>
          </a:bodyPr>
          <a:lstStyle/>
          <a:p>
            <a:r>
              <a:rPr lang="en-US" sz="3200" dirty="0"/>
              <a:t>71 invited</a:t>
            </a:r>
          </a:p>
          <a:p>
            <a:pPr lvl="1"/>
            <a:r>
              <a:rPr lang="en-US" sz="2800" dirty="0"/>
              <a:t>62 responded</a:t>
            </a:r>
          </a:p>
          <a:p>
            <a:pPr lvl="1"/>
            <a:r>
              <a:rPr lang="en-US" sz="2800" b="1" dirty="0"/>
              <a:t>58 provided reviews</a:t>
            </a:r>
          </a:p>
          <a:p>
            <a:pPr lvl="1"/>
            <a:r>
              <a:rPr lang="en-US" sz="2800" dirty="0"/>
              <a:t>76% CAIRIBU-affiliated</a:t>
            </a:r>
          </a:p>
          <a:p>
            <a:pPr>
              <a:spcBef>
                <a:spcPts val="1200"/>
              </a:spcBef>
            </a:pPr>
            <a:r>
              <a:rPr lang="en-US" sz="3200" dirty="0"/>
              <a:t>196 abstract reviews assigned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3.4 ± 0.70 abstracts per reviewer</a:t>
            </a:r>
          </a:p>
          <a:p>
            <a:pPr marL="914400" lvl="2" indent="0">
              <a:spcBef>
                <a:spcPts val="0"/>
              </a:spcBef>
              <a:buNone/>
            </a:pPr>
            <a:r>
              <a:rPr lang="en-US" sz="2400" dirty="0"/>
              <a:t>(min-max, 2-5)</a:t>
            </a:r>
          </a:p>
          <a:p>
            <a:pPr>
              <a:spcBef>
                <a:spcPts val="1200"/>
              </a:spcBef>
            </a:pPr>
            <a:r>
              <a:rPr lang="en-US" sz="3200" dirty="0"/>
              <a:t>Each trainee will receive anonymized comments of their abstracts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0389" y="213640"/>
            <a:ext cx="4168588" cy="542591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457601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5961531" cy="1325563"/>
          </a:xfrm>
        </p:spPr>
        <p:txBody>
          <a:bodyPr/>
          <a:lstStyle/>
          <a:p>
            <a:r>
              <a:rPr lang="en-US" b="1" dirty="0"/>
              <a:t>Best Abstracts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6353220" cy="4470072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/>
              <a:t>ESIs, K12 Scholars, postdoctoral investigators</a:t>
            </a:r>
          </a:p>
          <a:p>
            <a:pPr lvl="1"/>
            <a:r>
              <a:rPr lang="en-US" sz="2600" b="1" dirty="0">
                <a:solidFill>
                  <a:srgbClr val="043682"/>
                </a:solidFill>
              </a:rPr>
              <a:t>Michael Odom, PhD</a:t>
            </a:r>
            <a:r>
              <a:rPr lang="en-US" sz="2600" dirty="0"/>
              <a:t>, K12 Scholar, Duke University </a:t>
            </a:r>
            <a:r>
              <a:rPr lang="en-US" sz="2600" dirty="0" err="1"/>
              <a:t>KURe</a:t>
            </a:r>
            <a:r>
              <a:rPr lang="en-US" sz="2600" dirty="0"/>
              <a:t> Program – Abs #10</a:t>
            </a:r>
          </a:p>
          <a:p>
            <a:pPr lvl="1"/>
            <a:endParaRPr lang="en-US" sz="2000" dirty="0"/>
          </a:p>
          <a:p>
            <a:r>
              <a:rPr lang="en-US" sz="3000" dirty="0"/>
              <a:t>Graduate students</a:t>
            </a:r>
          </a:p>
          <a:p>
            <a:pPr lvl="1"/>
            <a:r>
              <a:rPr lang="en-US" sz="2600" b="1" dirty="0">
                <a:solidFill>
                  <a:srgbClr val="043682"/>
                </a:solidFill>
              </a:rPr>
              <a:t>Sara Stuedemann</a:t>
            </a:r>
            <a:r>
              <a:rPr lang="en-US" sz="2600" dirty="0"/>
              <a:t>, UW-Madison, student in Dr. LaTasha Crawford’s lab (UW-Madison </a:t>
            </a:r>
            <a:r>
              <a:rPr lang="en-US" sz="2600" dirty="0" err="1"/>
              <a:t>KURe</a:t>
            </a:r>
            <a:r>
              <a:rPr lang="en-US" sz="2600" dirty="0"/>
              <a:t> Program) – Abs #26</a:t>
            </a:r>
          </a:p>
          <a:p>
            <a:pPr lvl="1">
              <a:spcBef>
                <a:spcPts val="1200"/>
              </a:spcBef>
            </a:pPr>
            <a:r>
              <a:rPr lang="en-US" sz="2600" b="1" dirty="0" err="1">
                <a:solidFill>
                  <a:srgbClr val="043682"/>
                </a:solidFill>
              </a:rPr>
              <a:t>Ajinkya</a:t>
            </a:r>
            <a:r>
              <a:rPr lang="en-US" sz="2600" b="1" dirty="0">
                <a:solidFill>
                  <a:srgbClr val="043682"/>
                </a:solidFill>
              </a:rPr>
              <a:t> </a:t>
            </a:r>
            <a:r>
              <a:rPr lang="en-US" sz="2600" b="1" dirty="0" err="1">
                <a:solidFill>
                  <a:srgbClr val="043682"/>
                </a:solidFill>
              </a:rPr>
              <a:t>Limkar</a:t>
            </a:r>
            <a:r>
              <a:rPr lang="en-US" sz="2600" dirty="0"/>
              <a:t>, UW-Madison, student in Dr. William </a:t>
            </a:r>
            <a:r>
              <a:rPr lang="en-US" sz="2600" dirty="0" err="1"/>
              <a:t>Ricke’s</a:t>
            </a:r>
            <a:r>
              <a:rPr lang="en-US" sz="2600" dirty="0"/>
              <a:t> lab (UW-Madison Urology O’Brien Center) – Abs #14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 descr="Download Winner Ribbon Png Picture HQ PNG Image | FreePNGIm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550" y="310854"/>
            <a:ext cx="3190838" cy="561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612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5961531" cy="1325563"/>
          </a:xfrm>
        </p:spPr>
        <p:txBody>
          <a:bodyPr/>
          <a:lstStyle/>
          <a:p>
            <a:r>
              <a:rPr lang="en-US" b="1" dirty="0"/>
              <a:t>Best Posters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6353220" cy="4470072"/>
          </a:xfrm>
        </p:spPr>
        <p:txBody>
          <a:bodyPr>
            <a:normAutofit/>
          </a:bodyPr>
          <a:lstStyle/>
          <a:p>
            <a:r>
              <a:rPr lang="en-US" sz="3000" dirty="0"/>
              <a:t>6 awards will be announced tomorrow</a:t>
            </a:r>
            <a:endParaRPr lang="en-US" sz="2600" dirty="0"/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 descr="Download Winner Ribbon Png Picture HQ PNG Image | FreePNGIm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550" y="310854"/>
            <a:ext cx="3190838" cy="561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2137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/>
              <a:t>2023 CAIRIBU Meeting - Thursday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6"/>
            <a:ext cx="9751970" cy="4824055"/>
          </a:xfrm>
        </p:spPr>
        <p:txBody>
          <a:bodyPr>
            <a:normAutofit/>
          </a:bodyPr>
          <a:lstStyle/>
          <a:p>
            <a:r>
              <a:rPr lang="en-US" sz="3000" dirty="0"/>
              <a:t>Next CAIRIBU </a:t>
            </a:r>
            <a:r>
              <a:rPr lang="en-US" sz="3000" dirty="0" err="1"/>
              <a:t>Cornhole</a:t>
            </a:r>
            <a:r>
              <a:rPr lang="en-US" sz="3000" dirty="0"/>
              <a:t> tournament round…</a:t>
            </a:r>
          </a:p>
          <a:p>
            <a:pPr>
              <a:spcBef>
                <a:spcPts val="1200"/>
              </a:spcBef>
            </a:pPr>
            <a:r>
              <a:rPr lang="en-US" sz="3000" dirty="0"/>
              <a:t>Presentations and scientific sessions in Basie A</a:t>
            </a:r>
          </a:p>
          <a:p>
            <a:pPr>
              <a:spcBef>
                <a:spcPts val="1200"/>
              </a:spcBef>
            </a:pPr>
            <a:r>
              <a:rPr lang="en-US" sz="3000" dirty="0"/>
              <a:t>Refreshments during break</a:t>
            </a:r>
          </a:p>
          <a:p>
            <a:pPr>
              <a:spcBef>
                <a:spcPts val="1200"/>
              </a:spcBef>
            </a:pPr>
            <a:r>
              <a:rPr lang="en-US" sz="3000" dirty="0"/>
              <a:t>Lunch and presentation in Basie B (12:30 PM)</a:t>
            </a:r>
          </a:p>
          <a:p>
            <a:pPr>
              <a:spcBef>
                <a:spcPts val="1200"/>
              </a:spcBef>
            </a:pPr>
            <a:r>
              <a:rPr lang="en-US" sz="3000" dirty="0"/>
              <a:t>Networking and interactions sessions in Lester Young and Jay </a:t>
            </a:r>
            <a:r>
              <a:rPr lang="en-US" sz="3000" dirty="0" err="1"/>
              <a:t>McShann</a:t>
            </a:r>
            <a:r>
              <a:rPr lang="en-US" sz="3000" dirty="0"/>
              <a:t> rooms</a:t>
            </a:r>
          </a:p>
          <a:p>
            <a:pPr lvl="1">
              <a:spcBef>
                <a:spcPts val="600"/>
              </a:spcBef>
            </a:pPr>
            <a:r>
              <a:rPr lang="en-US" sz="2600" dirty="0"/>
              <a:t>Round 1: Important discussions</a:t>
            </a:r>
          </a:p>
          <a:p>
            <a:pPr lvl="1">
              <a:spcBef>
                <a:spcPts val="600"/>
              </a:spcBef>
            </a:pPr>
            <a:r>
              <a:rPr lang="en-US" sz="2600" dirty="0"/>
              <a:t>Break</a:t>
            </a:r>
          </a:p>
          <a:p>
            <a:pPr lvl="1">
              <a:spcBef>
                <a:spcPts val="600"/>
              </a:spcBef>
            </a:pPr>
            <a:r>
              <a:rPr lang="en-US" sz="2600" dirty="0"/>
              <a:t>Round 2: </a:t>
            </a:r>
            <a:r>
              <a:rPr lang="en-US" sz="2600" dirty="0" err="1"/>
              <a:t>Urobiome</a:t>
            </a:r>
            <a:r>
              <a:rPr lang="en-US" sz="2600" dirty="0"/>
              <a:t> and other RIGs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9671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/>
              <a:t>2023 CAIRIBU Meeting - Thursday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6"/>
            <a:ext cx="9751970" cy="4824055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3000" b="1" dirty="0"/>
              <a:t>Networking reception &amp; cash bar </a:t>
            </a:r>
            <a:r>
              <a:rPr lang="en-US" sz="3000" dirty="0"/>
              <a:t>– Basie B </a:t>
            </a:r>
            <a:r>
              <a:rPr lang="en-US" sz="2400" dirty="0"/>
              <a:t>(6:30-7:30 PM)</a:t>
            </a:r>
          </a:p>
          <a:p>
            <a:pPr lvl="1">
              <a:spcBef>
                <a:spcPts val="1200"/>
              </a:spcBef>
            </a:pPr>
            <a:r>
              <a:rPr lang="en-US" sz="2600" dirty="0"/>
              <a:t>Wheel of Urology</a:t>
            </a:r>
          </a:p>
          <a:p>
            <a:pPr lvl="1">
              <a:spcBef>
                <a:spcPts val="1200"/>
              </a:spcBef>
            </a:pPr>
            <a:r>
              <a:rPr lang="en-US" sz="2600" dirty="0"/>
              <a:t>CAIRIBU </a:t>
            </a:r>
            <a:r>
              <a:rPr lang="en-US" sz="2600" dirty="0" err="1"/>
              <a:t>Cornhole</a:t>
            </a:r>
            <a:endParaRPr lang="en-US" sz="2600" dirty="0"/>
          </a:p>
          <a:p>
            <a:pPr lvl="1">
              <a:spcBef>
                <a:spcPts val="1200"/>
              </a:spcBef>
            </a:pPr>
            <a:r>
              <a:rPr lang="en-US" sz="2600" dirty="0"/>
              <a:t>Pictionary</a:t>
            </a:r>
          </a:p>
          <a:p>
            <a:pPr marL="457200" lvl="1" indent="0">
              <a:spcBef>
                <a:spcPts val="1200"/>
              </a:spcBef>
              <a:buNone/>
            </a:pPr>
            <a:endParaRPr lang="en-US" sz="2600" dirty="0"/>
          </a:p>
          <a:p>
            <a:pPr>
              <a:spcBef>
                <a:spcPts val="1200"/>
              </a:spcBef>
            </a:pPr>
            <a:r>
              <a:rPr lang="en-US" sz="3000" dirty="0"/>
              <a:t>Dinner on your own – Reservations at 8:00 at several local restaurants</a:t>
            </a:r>
          </a:p>
          <a:p>
            <a:pPr lvl="1">
              <a:spcBef>
                <a:spcPts val="600"/>
              </a:spcBef>
            </a:pPr>
            <a:r>
              <a:rPr lang="en-US" sz="2600" b="1" i="1" dirty="0">
                <a:solidFill>
                  <a:srgbClr val="043682"/>
                </a:solidFill>
              </a:rPr>
              <a:t>Sign-up by end of lunch TODAY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721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51458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/>
              <a:t>Dr. Dolores Lamb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4042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99018"/>
            <a:ext cx="9144000" cy="3089419"/>
          </a:xfrm>
        </p:spPr>
        <p:txBody>
          <a:bodyPr/>
          <a:lstStyle/>
          <a:p>
            <a:r>
              <a:rPr lang="en-US" b="1" dirty="0"/>
              <a:t>Friday, Dec.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67186"/>
            <a:ext cx="9144000" cy="621145"/>
          </a:xfrm>
        </p:spPr>
        <p:txBody>
          <a:bodyPr>
            <a:normAutofit/>
          </a:bodyPr>
          <a:lstStyle/>
          <a:p>
            <a:r>
              <a:rPr lang="en-US" sz="3600" dirty="0"/>
              <a:t>CAIRIBU MEETING 2023</a:t>
            </a:r>
          </a:p>
        </p:txBody>
      </p:sp>
      <p:sp>
        <p:nvSpPr>
          <p:cNvPr id="5" name="Diagonal Stripe 4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048" y="1177767"/>
            <a:ext cx="4323767" cy="146682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0777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4618" y="73884"/>
            <a:ext cx="10079182" cy="1325563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</a:pPr>
            <a:r>
              <a:rPr lang="en-US" sz="6600" b="1" i="1" dirty="0">
                <a:solidFill>
                  <a:srgbClr val="043682"/>
                </a:solidFill>
                <a:latin typeface="Candara" panose="020E0502030303020204" pitchFamily="34" charset="0"/>
              </a:rPr>
              <a:t>Thank You CAIRIBU Leaders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74761"/>
            <a:ext cx="12192000" cy="27432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719754"/>
            <a:ext cx="12192000" cy="13716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399494" y="1657302"/>
            <a:ext cx="4093278" cy="17982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2400" b="1" dirty="0">
                <a:latin typeface="Candara" panose="020E0502030303020204" pitchFamily="34" charset="0"/>
              </a:rPr>
              <a:t>Kristina Penniston, PhD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1600" dirty="0">
                <a:latin typeface="Candara" panose="020E0502030303020204" pitchFamily="34" charset="0"/>
              </a:rPr>
              <a:t>PI and Director, U24 Interactions Core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1600" dirty="0">
                <a:latin typeface="Candara" panose="020E0502030303020204" pitchFamily="34" charset="0"/>
              </a:rPr>
              <a:t>(U24-DK-127726)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endParaRPr lang="en-US" sz="900" b="1" dirty="0">
              <a:latin typeface="Candara" panose="020E0502030303020204" pitchFamily="34" charset="0"/>
            </a:endParaRP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1500" dirty="0">
                <a:latin typeface="Candara" panose="020E0502030303020204" pitchFamily="34" charset="0"/>
              </a:rPr>
              <a:t>Senior Scientist, Department of Urology</a:t>
            </a:r>
            <a:br>
              <a:rPr lang="en-US" sz="1500" dirty="0">
                <a:latin typeface="Candara" panose="020E0502030303020204" pitchFamily="34" charset="0"/>
              </a:rPr>
            </a:br>
            <a:r>
              <a:rPr lang="en-US" sz="1500" dirty="0">
                <a:latin typeface="Candara" panose="020E0502030303020204" pitchFamily="34" charset="0"/>
              </a:rPr>
              <a:t>UW-Madison School of Medicine &amp; Public Health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1500" dirty="0">
                <a:latin typeface="Candara" panose="020E0502030303020204" pitchFamily="34" charset="0"/>
              </a:rPr>
              <a:t>Email: </a:t>
            </a:r>
            <a:r>
              <a:rPr lang="en-US" sz="1500" dirty="0">
                <a:latin typeface="Candara" panose="020E0502030303020204" pitchFamily="34" charset="0"/>
                <a:hlinkClick r:id="rId3"/>
              </a:rPr>
              <a:t>penn@urology.wisc.edu</a:t>
            </a:r>
            <a:endParaRPr lang="en-US" sz="1500" dirty="0">
              <a:latin typeface="Candara" panose="020E0502030303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35259" y="3518737"/>
            <a:ext cx="4041240" cy="10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2400" b="1" dirty="0">
                <a:latin typeface="Candara" panose="020E0502030303020204" pitchFamily="34" charset="0"/>
              </a:rPr>
              <a:t>CAIRIBU Interactions Core</a:t>
            </a:r>
          </a:p>
          <a:p>
            <a:pPr>
              <a:lnSpc>
                <a:spcPct val="85000"/>
              </a:lnSpc>
            </a:pPr>
            <a:r>
              <a:rPr lang="en-US" sz="1500" dirty="0">
                <a:latin typeface="Candara" panose="020E0502030303020204" pitchFamily="34" charset="0"/>
              </a:rPr>
              <a:t>Web: </a:t>
            </a:r>
            <a:r>
              <a:rPr lang="en-US" sz="1500" dirty="0">
                <a:latin typeface="Candara" panose="020E0502030303020204" pitchFamily="34" charset="0"/>
                <a:hlinkClick r:id="rId4"/>
              </a:rPr>
              <a:t>https://www.cairibu.urology.wisc.edu</a:t>
            </a:r>
            <a:endParaRPr lang="en-US" sz="1500" dirty="0">
              <a:latin typeface="Candara" panose="020E0502030303020204" pitchFamily="34" charset="0"/>
            </a:endParaRPr>
          </a:p>
          <a:p>
            <a:pPr>
              <a:lnSpc>
                <a:spcPct val="85000"/>
              </a:lnSpc>
              <a:spcBef>
                <a:spcPts val="400"/>
              </a:spcBef>
            </a:pPr>
            <a:r>
              <a:rPr lang="en-US" sz="1500" dirty="0">
                <a:latin typeface="Candara" panose="020E0502030303020204" pitchFamily="34" charset="0"/>
              </a:rPr>
              <a:t>Email: </a:t>
            </a:r>
            <a:r>
              <a:rPr lang="en-US" sz="1500" dirty="0">
                <a:latin typeface="Candara" panose="020E0502030303020204" pitchFamily="34" charset="0"/>
                <a:hlinkClick r:id="rId5"/>
              </a:rPr>
              <a:t>CAIRIBU@urology.wisc.edu</a:t>
            </a:r>
            <a:endParaRPr lang="en-US" sz="1500" dirty="0">
              <a:latin typeface="Candara" panose="020E0502030303020204" pitchFamily="34" charset="0"/>
            </a:endParaRPr>
          </a:p>
          <a:p>
            <a:pPr>
              <a:lnSpc>
                <a:spcPct val="85000"/>
              </a:lnSpc>
              <a:spcBef>
                <a:spcPts val="400"/>
              </a:spcBef>
            </a:pPr>
            <a:r>
              <a:rPr lang="en-US" sz="1500" dirty="0">
                <a:latin typeface="Candara" panose="020E0502030303020204" pitchFamily="34" charset="0"/>
              </a:rPr>
              <a:t>Twitter: @CAIRIBU1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376173" y="3305292"/>
            <a:ext cx="3959412" cy="45719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6201611"/>
            <a:ext cx="88256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43682"/>
                </a:solidFill>
                <a:latin typeface="Candara" panose="020E0502030303020204" pitchFamily="34" charset="0"/>
              </a:rPr>
              <a:t>Collaborating for the Advancement of Interdisciplinary Research in Benign Urology</a:t>
            </a:r>
            <a:endParaRPr lang="en-US" sz="2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6176" tIns="6348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335257" y="4845873"/>
            <a:ext cx="413992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111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111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111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111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111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111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111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111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111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1150" algn="l"/>
              </a:tabLs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43682"/>
                </a:solidFill>
                <a:effectLst/>
                <a:latin typeface="Candara" panose="020E0502030303020204" pitchFamily="34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NIH/NIDDK Program Officers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1150" algn="l"/>
              </a:tabLst>
            </a:pPr>
            <a:r>
              <a:rPr kumimoji="0" lang="en-US" altLang="en-US" sz="1600" i="0" u="none" strike="noStrike" cap="none" normalizeH="0" baseline="0" dirty="0">
                <a:ln>
                  <a:noFill/>
                </a:ln>
                <a:solidFill>
                  <a:srgbClr val="043682"/>
                </a:solidFill>
                <a:effectLst/>
                <a:latin typeface="Candara" panose="020E0502030303020204" pitchFamily="34" charset="0"/>
                <a:ea typeface="Bookman Old Style" panose="02050604050505020204" pitchFamily="18" charset="0"/>
                <a:cs typeface="Bookman Old Style" panose="02050604050505020204" pitchFamily="18" charset="0"/>
              </a:rPr>
              <a:t>Chris Mullins, PhD, Project Scientist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1150" algn="l"/>
              </a:tabLst>
            </a:pPr>
            <a:r>
              <a:rPr kumimoji="0" lang="en-US" altLang="en-US" sz="1600" i="0" u="none" strike="noStrike" cap="none" normalizeH="0" baseline="0" dirty="0">
                <a:ln>
                  <a:noFill/>
                </a:ln>
                <a:solidFill>
                  <a:srgbClr val="043682"/>
                </a:solidFill>
                <a:effectLst/>
                <a:latin typeface="Candara" panose="020E0502030303020204" pitchFamily="34" charset="0"/>
              </a:rPr>
              <a:t>Deepak Nihalani, PhD, Program Official</a:t>
            </a:r>
          </a:p>
        </p:txBody>
      </p:sp>
      <p:sp>
        <p:nvSpPr>
          <p:cNvPr id="19" name="Rectangle 18"/>
          <p:cNvSpPr/>
          <p:nvPr/>
        </p:nvSpPr>
        <p:spPr>
          <a:xfrm flipV="1">
            <a:off x="1399493" y="4737953"/>
            <a:ext cx="3977006" cy="49978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agonal Stripe 6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875" y="5853432"/>
            <a:ext cx="2091925" cy="7096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5950" y="1387795"/>
            <a:ext cx="4718713" cy="467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282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4618" y="73884"/>
            <a:ext cx="10079182" cy="1325563"/>
          </a:xfrm>
        </p:spPr>
        <p:txBody>
          <a:bodyPr>
            <a:normAutofit/>
          </a:bodyPr>
          <a:lstStyle/>
          <a:p>
            <a:pPr>
              <a:lnSpc>
                <a:spcPct val="85000"/>
              </a:lnSpc>
            </a:pPr>
            <a:r>
              <a:rPr lang="en-US" sz="6600" b="1" i="1" dirty="0">
                <a:solidFill>
                  <a:srgbClr val="043682"/>
                </a:solidFill>
                <a:latin typeface="Candara" panose="020E0502030303020204" pitchFamily="34" charset="0"/>
              </a:rPr>
              <a:t>Thank You IC Staff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74761"/>
            <a:ext cx="12192000" cy="27432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719754"/>
            <a:ext cx="12192000" cy="13716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399493" y="1657301"/>
            <a:ext cx="4226749" cy="45559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en-US" sz="2400" b="1" dirty="0">
                <a:latin typeface="Candara" panose="020E0502030303020204" pitchFamily="34" charset="0"/>
              </a:rPr>
              <a:t>Jennifer </a:t>
            </a:r>
            <a:r>
              <a:rPr lang="en-US" sz="2400" b="1" dirty="0" err="1">
                <a:latin typeface="Candara" panose="020E0502030303020204" pitchFamily="34" charset="0"/>
              </a:rPr>
              <a:t>Allmaras</a:t>
            </a:r>
            <a:r>
              <a:rPr lang="en-US" sz="2400" b="1" dirty="0">
                <a:latin typeface="Candara" panose="020E0502030303020204" pitchFamily="34" charset="0"/>
              </a:rPr>
              <a:t>, MPH  </a:t>
            </a:r>
            <a:r>
              <a:rPr lang="en-US" sz="2200" dirty="0">
                <a:latin typeface="Candara" panose="020E0502030303020204" pitchFamily="34" charset="0"/>
              </a:rPr>
              <a:t>Hired December 2020              Promoted June 2022 to Research Program Coordinator</a:t>
            </a:r>
          </a:p>
          <a:p>
            <a:pPr>
              <a:lnSpc>
                <a:spcPct val="85000"/>
              </a:lnSpc>
              <a:spcBef>
                <a:spcPts val="0"/>
              </a:spcBef>
            </a:pPr>
            <a:endParaRPr lang="en-US" sz="2400" dirty="0">
              <a:latin typeface="Candara" panose="020E0502030303020204" pitchFamily="34" charset="0"/>
            </a:endParaRPr>
          </a:p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en-US" sz="2400" b="1" dirty="0">
                <a:latin typeface="Candara" panose="020E0502030303020204" pitchFamily="34" charset="0"/>
              </a:rPr>
              <a:t>Mariana Coughlin, MS     </a:t>
            </a:r>
            <a:r>
              <a:rPr lang="en-US" sz="2200" dirty="0">
                <a:latin typeface="Candara" panose="020E0502030303020204" pitchFamily="34" charset="0"/>
              </a:rPr>
              <a:t>Hired June 2022             Promoted  August 2023</a:t>
            </a:r>
          </a:p>
          <a:p>
            <a:pPr>
              <a:lnSpc>
                <a:spcPct val="85000"/>
              </a:lnSpc>
              <a:spcBef>
                <a:spcPts val="0"/>
              </a:spcBef>
            </a:pPr>
            <a:endParaRPr lang="en-US" sz="2400" dirty="0">
              <a:latin typeface="Candara" panose="020E0502030303020204" pitchFamily="34" charset="0"/>
            </a:endParaRPr>
          </a:p>
          <a:p>
            <a:pPr>
              <a:lnSpc>
                <a:spcPct val="85000"/>
              </a:lnSpc>
              <a:spcBef>
                <a:spcPts val="0"/>
              </a:spcBef>
            </a:pPr>
            <a:r>
              <a:rPr lang="en-US" sz="2400" b="1" dirty="0">
                <a:latin typeface="Candara" panose="020E0502030303020204" pitchFamily="34" charset="0"/>
              </a:rPr>
              <a:t>Anna Barrett, student      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andara" panose="020E0502030303020204" pitchFamily="34" charset="0"/>
              </a:rPr>
              <a:t>      </a:t>
            </a:r>
            <a:r>
              <a:rPr lang="en-US" sz="1800" dirty="0">
                <a:latin typeface="Candara" panose="020E0502030303020204" pitchFamily="34" charset="0"/>
              </a:rPr>
              <a:t>(currently a junior)               </a:t>
            </a:r>
          </a:p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2200" dirty="0">
                <a:latin typeface="Candara" panose="020E0502030303020204" pitchFamily="34" charset="0"/>
              </a:rPr>
              <a:t>    Hired April 2023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6201611"/>
            <a:ext cx="88256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43682"/>
                </a:solidFill>
                <a:latin typeface="Candara" panose="020E0502030303020204" pitchFamily="34" charset="0"/>
              </a:rPr>
              <a:t>Collaborating for the Advancement of Interdisciplinary Research in Benign Urology</a:t>
            </a:r>
            <a:endParaRPr lang="en-US" sz="2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6176" tIns="6348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Diagonal Stripe 6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875" y="5853432"/>
            <a:ext cx="2091925" cy="7096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6242" y="1688329"/>
            <a:ext cx="876300" cy="8763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5480" y="3138875"/>
            <a:ext cx="877824" cy="87782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/>
          <a:srcRect l="11212" t="10899" r="14383" b="9285"/>
          <a:stretch/>
        </p:blipFill>
        <p:spPr>
          <a:xfrm>
            <a:off x="5605369" y="4389849"/>
            <a:ext cx="918046" cy="98481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7070945" y="2564628"/>
            <a:ext cx="4569427" cy="2810031"/>
            <a:chOff x="7070945" y="2564628"/>
            <a:chExt cx="4569427" cy="2810031"/>
          </a:xfrm>
        </p:grpSpPr>
        <p:grpSp>
          <p:nvGrpSpPr>
            <p:cNvPr id="16" name="Group 15"/>
            <p:cNvGrpSpPr/>
            <p:nvPr/>
          </p:nvGrpSpPr>
          <p:grpSpPr>
            <a:xfrm>
              <a:off x="7070945" y="2564628"/>
              <a:ext cx="4569427" cy="2810031"/>
              <a:chOff x="7070945" y="2564628"/>
              <a:chExt cx="4569427" cy="2810031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70945" y="2564628"/>
                <a:ext cx="4569427" cy="2810031"/>
              </a:xfrm>
              <a:prstGeom prst="rect">
                <a:avLst/>
              </a:prstGeom>
            </p:spPr>
          </p:pic>
          <p:sp>
            <p:nvSpPr>
              <p:cNvPr id="15" name="Rectangle 14"/>
              <p:cNvSpPr/>
              <p:nvPr/>
            </p:nvSpPr>
            <p:spPr>
              <a:xfrm>
                <a:off x="7070945" y="3503220"/>
                <a:ext cx="4353118" cy="190005"/>
              </a:xfrm>
              <a:prstGeom prst="rect">
                <a:avLst/>
              </a:prstGeom>
              <a:solidFill>
                <a:srgbClr val="FFFF00">
                  <a:alpha val="1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Rectangle 22"/>
            <p:cNvSpPr/>
            <p:nvPr/>
          </p:nvSpPr>
          <p:spPr>
            <a:xfrm>
              <a:off x="7070945" y="2676268"/>
              <a:ext cx="1942426" cy="161935"/>
            </a:xfrm>
            <a:prstGeom prst="rect">
              <a:avLst/>
            </a:prstGeom>
            <a:solidFill>
              <a:srgbClr val="FFFF00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05581" y="293492"/>
            <a:ext cx="2404788" cy="193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71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/>
              <a:t>2023 CAIRIBU Meeting - Friday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9751970" cy="4671778"/>
          </a:xfrm>
        </p:spPr>
        <p:txBody>
          <a:bodyPr>
            <a:normAutofit/>
          </a:bodyPr>
          <a:lstStyle/>
          <a:p>
            <a:r>
              <a:rPr lang="en-US" sz="3200" dirty="0"/>
              <a:t>Breakfast in Basie B</a:t>
            </a:r>
          </a:p>
          <a:p>
            <a:pPr>
              <a:spcBef>
                <a:spcPts val="1200"/>
              </a:spcBef>
            </a:pPr>
            <a:r>
              <a:rPr lang="en-US" sz="3200" dirty="0"/>
              <a:t>Presentations and scientific sessions in Basie A</a:t>
            </a:r>
          </a:p>
          <a:p>
            <a:pPr>
              <a:spcBef>
                <a:spcPts val="1200"/>
              </a:spcBef>
            </a:pPr>
            <a:r>
              <a:rPr lang="en-US" sz="3200" dirty="0"/>
              <a:t>Poster awards</a:t>
            </a:r>
          </a:p>
          <a:p>
            <a:pPr>
              <a:spcBef>
                <a:spcPts val="1200"/>
              </a:spcBef>
            </a:pPr>
            <a:r>
              <a:rPr lang="en-US" sz="3200" dirty="0"/>
              <a:t>Refreshments during break</a:t>
            </a:r>
          </a:p>
          <a:p>
            <a:pPr>
              <a:spcBef>
                <a:spcPts val="1200"/>
              </a:spcBef>
            </a:pPr>
            <a:r>
              <a:rPr lang="en-US" sz="3200" dirty="0"/>
              <a:t>Take-home messages, 12:00 noon</a:t>
            </a:r>
          </a:p>
          <a:p>
            <a:pPr>
              <a:spcBef>
                <a:spcPts val="1200"/>
              </a:spcBef>
            </a:pPr>
            <a:r>
              <a:rPr lang="en-US" sz="3200" dirty="0"/>
              <a:t>Adjourn, 1:00 PM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8608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/>
              <a:t>2023 CAIRIBU Meeting Abstracts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7022217" cy="1829966"/>
          </a:xfrm>
        </p:spPr>
        <p:txBody>
          <a:bodyPr>
            <a:normAutofit/>
          </a:bodyPr>
          <a:lstStyle/>
          <a:p>
            <a:r>
              <a:rPr lang="en-US" sz="3200" dirty="0"/>
              <a:t>47 submitted </a:t>
            </a:r>
          </a:p>
          <a:p>
            <a:pPr lvl="1"/>
            <a:r>
              <a:rPr lang="en-US" sz="2800" dirty="0"/>
              <a:t>54% women</a:t>
            </a:r>
          </a:p>
          <a:p>
            <a:pPr lvl="1"/>
            <a:r>
              <a:rPr lang="en-US" sz="2800" dirty="0"/>
              <a:t>77% CAIRIBU-affiliated </a:t>
            </a:r>
            <a:r>
              <a:rPr lang="en-US" dirty="0"/>
              <a:t>(current &amp; prior)</a:t>
            </a:r>
            <a:endParaRPr lang="en-US" sz="2800" dirty="0"/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9235" y="1428705"/>
            <a:ext cx="2275242" cy="40372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7439" y="3075838"/>
            <a:ext cx="5030526" cy="280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5173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5961531" cy="1325563"/>
          </a:xfrm>
        </p:spPr>
        <p:txBody>
          <a:bodyPr/>
          <a:lstStyle/>
          <a:p>
            <a:r>
              <a:rPr lang="en-US" b="1" dirty="0"/>
              <a:t>Abstract Reviewers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6609841" cy="4470072"/>
          </a:xfrm>
        </p:spPr>
        <p:txBody>
          <a:bodyPr>
            <a:normAutofit/>
          </a:bodyPr>
          <a:lstStyle/>
          <a:p>
            <a:r>
              <a:rPr lang="en-US" sz="3200" dirty="0"/>
              <a:t>71 invited</a:t>
            </a:r>
          </a:p>
          <a:p>
            <a:pPr lvl="1"/>
            <a:r>
              <a:rPr lang="en-US" sz="2800" dirty="0"/>
              <a:t>62 responded</a:t>
            </a:r>
          </a:p>
          <a:p>
            <a:pPr lvl="1"/>
            <a:r>
              <a:rPr lang="en-US" sz="2800" dirty="0"/>
              <a:t>56 provided reviews</a:t>
            </a:r>
          </a:p>
          <a:p>
            <a:pPr lvl="1"/>
            <a:r>
              <a:rPr lang="en-US" sz="2800" dirty="0"/>
              <a:t>76% CAIRIBU-affiliated</a:t>
            </a:r>
          </a:p>
          <a:p>
            <a:pPr>
              <a:spcBef>
                <a:spcPts val="1800"/>
              </a:spcBef>
            </a:pPr>
            <a:r>
              <a:rPr lang="en-US" sz="3200" dirty="0"/>
              <a:t>196 abstract reviews assigned</a:t>
            </a:r>
          </a:p>
          <a:p>
            <a:pPr lvl="1">
              <a:spcBef>
                <a:spcPts val="600"/>
              </a:spcBef>
            </a:pPr>
            <a:r>
              <a:rPr lang="en-US" sz="2800" dirty="0"/>
              <a:t>3.4 ± 0.70 reviews per reviewer</a:t>
            </a:r>
          </a:p>
          <a:p>
            <a:pPr marL="914400" lvl="2" indent="0">
              <a:spcBef>
                <a:spcPts val="0"/>
              </a:spcBef>
              <a:buNone/>
            </a:pPr>
            <a:r>
              <a:rPr lang="en-US" sz="2400" dirty="0"/>
              <a:t>(min-max, 2-5)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0389" y="213640"/>
            <a:ext cx="4168588" cy="542591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791180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/>
              <a:t>CAIRIBU Meeting 2023 – Best Abstracts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975197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Early-stage investigators, K12 Scholars, postdoctoral researchers</a:t>
            </a:r>
            <a:endParaRPr lang="en-US" b="1" dirty="0">
              <a:solidFill>
                <a:srgbClr val="043682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800" b="1" dirty="0">
                <a:solidFill>
                  <a:srgbClr val="043682"/>
                </a:solidFill>
              </a:rPr>
              <a:t>Michael Odom, PhD</a:t>
            </a:r>
            <a:r>
              <a:rPr lang="en-US" sz="2800" dirty="0">
                <a:solidFill>
                  <a:srgbClr val="043682"/>
                </a:solidFill>
              </a:rPr>
              <a:t>,</a:t>
            </a:r>
            <a:r>
              <a:rPr lang="en-US" sz="2800" b="1" dirty="0">
                <a:solidFill>
                  <a:srgbClr val="043682"/>
                </a:solidFill>
              </a:rPr>
              <a:t> </a:t>
            </a:r>
            <a:r>
              <a:rPr lang="en-US" sz="2800" dirty="0">
                <a:solidFill>
                  <a:srgbClr val="043682"/>
                </a:solidFill>
              </a:rPr>
              <a:t>Duke University K12 </a:t>
            </a:r>
            <a:r>
              <a:rPr lang="en-US" sz="2800" dirty="0" err="1">
                <a:solidFill>
                  <a:srgbClr val="043682"/>
                </a:solidFill>
              </a:rPr>
              <a:t>KURe</a:t>
            </a:r>
            <a:r>
              <a:rPr lang="en-US" sz="2800" dirty="0">
                <a:solidFill>
                  <a:srgbClr val="043682"/>
                </a:solidFill>
              </a:rPr>
              <a:t> Program</a:t>
            </a:r>
          </a:p>
          <a:p>
            <a:pPr marL="457200" lvl="1" indent="0">
              <a:buNone/>
            </a:pPr>
            <a:endParaRPr lang="en-US" sz="1800" dirty="0">
              <a:solidFill>
                <a:srgbClr val="043682"/>
              </a:solidFill>
            </a:endParaRPr>
          </a:p>
          <a:p>
            <a:r>
              <a:rPr lang="en-US" sz="3200" dirty="0"/>
              <a:t>Graduate students, research associates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b="1" dirty="0">
                <a:solidFill>
                  <a:srgbClr val="043682"/>
                </a:solidFill>
              </a:rPr>
              <a:t>Sara Stuedemann</a:t>
            </a:r>
            <a:r>
              <a:rPr lang="en-US" sz="2800" dirty="0">
                <a:solidFill>
                  <a:srgbClr val="043682"/>
                </a:solidFill>
              </a:rPr>
              <a:t>, UW-Madison (mentor, K12 Scholar LaTasha Crawford, PhD, VMD)</a:t>
            </a:r>
            <a:endParaRPr lang="en-US" sz="2800" b="1" dirty="0">
              <a:solidFill>
                <a:srgbClr val="043682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800" b="1" dirty="0" err="1">
                <a:solidFill>
                  <a:srgbClr val="043682"/>
                </a:solidFill>
              </a:rPr>
              <a:t>Ajinkya</a:t>
            </a:r>
            <a:r>
              <a:rPr lang="en-US" sz="2800" b="1" dirty="0">
                <a:solidFill>
                  <a:srgbClr val="043682"/>
                </a:solidFill>
              </a:rPr>
              <a:t> </a:t>
            </a:r>
            <a:r>
              <a:rPr lang="en-US" sz="2800" b="1" dirty="0" err="1">
                <a:solidFill>
                  <a:srgbClr val="043682"/>
                </a:solidFill>
              </a:rPr>
              <a:t>Limkar</a:t>
            </a:r>
            <a:r>
              <a:rPr lang="en-US" sz="2800" dirty="0">
                <a:solidFill>
                  <a:srgbClr val="043682"/>
                </a:solidFill>
              </a:rPr>
              <a:t>, UW-Madison (mentor, William Ricke, PhD)</a:t>
            </a:r>
            <a:endParaRPr lang="en-US" sz="2800" b="1" dirty="0">
              <a:solidFill>
                <a:srgbClr val="043682"/>
              </a:solidFill>
            </a:endParaRP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9895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/>
              <a:t>CAIRIBU Meeting 2023 – Best Posters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975197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Genetics						Lily </a:t>
            </a:r>
            <a:r>
              <a:rPr lang="en-US" sz="3200" dirty="0" err="1"/>
              <a:t>Hiltebeitel</a:t>
            </a:r>
            <a:endParaRPr lang="en-US" sz="3200" dirty="0"/>
          </a:p>
          <a:p>
            <a:r>
              <a:rPr lang="en-US" sz="3200" dirty="0"/>
              <a:t>Hormones &amp; fibrosis				Ren Katz</a:t>
            </a:r>
          </a:p>
          <a:p>
            <a:r>
              <a:rPr lang="en-US" sz="3200" dirty="0"/>
              <a:t>Lower urinary tract dysfunction		Monica </a:t>
            </a:r>
            <a:r>
              <a:rPr lang="en-US" sz="3200" dirty="0" err="1"/>
              <a:t>Ridlon</a:t>
            </a:r>
            <a:endParaRPr lang="en-US" sz="3200" dirty="0"/>
          </a:p>
          <a:p>
            <a:r>
              <a:rPr lang="en-US" sz="3200" dirty="0"/>
              <a:t>Structural &amp; functional			</a:t>
            </a:r>
            <a:r>
              <a:rPr lang="en-US" sz="3200" dirty="0" err="1"/>
              <a:t>Qingsong</a:t>
            </a:r>
            <a:r>
              <a:rPr lang="en-US" sz="3200" dirty="0"/>
              <a:t> Fan</a:t>
            </a:r>
          </a:p>
          <a:p>
            <a:r>
              <a:rPr lang="en-US" sz="3200" dirty="0"/>
              <a:t>Techniques &amp; measurement		Alex </a:t>
            </a:r>
            <a:r>
              <a:rPr lang="en-US" sz="3200" dirty="0" err="1"/>
              <a:t>Polasko</a:t>
            </a:r>
            <a:endParaRPr lang="en-US" sz="3200" dirty="0"/>
          </a:p>
          <a:p>
            <a:r>
              <a:rPr lang="en-US" sz="3200" dirty="0" err="1"/>
              <a:t>Urobiome</a:t>
            </a:r>
            <a:r>
              <a:rPr lang="en-US" sz="3200" dirty="0"/>
              <a:t> &amp; infection			Kelly Weldon</a:t>
            </a:r>
            <a:endParaRPr lang="en-US" dirty="0"/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4027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/>
              <a:t>Future CAIRIBU Meetings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975197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3-year rotation</a:t>
            </a:r>
            <a:endParaRPr lang="en-US" dirty="0"/>
          </a:p>
          <a:p>
            <a:pPr lvl="1"/>
            <a:r>
              <a:rPr lang="en-US" sz="2800" dirty="0"/>
              <a:t>2 years in mid-central US</a:t>
            </a:r>
          </a:p>
          <a:p>
            <a:pPr lvl="1"/>
            <a:r>
              <a:rPr lang="en-US" sz="2800" dirty="0"/>
              <a:t>1 year in DC area</a:t>
            </a:r>
          </a:p>
          <a:p>
            <a:pPr>
              <a:spcBef>
                <a:spcPts val="1800"/>
              </a:spcBef>
            </a:pPr>
            <a:r>
              <a:rPr lang="en-US" sz="3200" dirty="0"/>
              <a:t>2023 – Kansas City</a:t>
            </a:r>
          </a:p>
          <a:p>
            <a:r>
              <a:rPr lang="en-US" sz="3200" b="1" dirty="0"/>
              <a:t>2024 – Chicago? St. Louis? Detroit? Milwaukee?</a:t>
            </a:r>
          </a:p>
          <a:p>
            <a:r>
              <a:rPr lang="en-US" sz="3200" dirty="0"/>
              <a:t>2025 – DC area</a:t>
            </a:r>
          </a:p>
          <a:p>
            <a:pPr>
              <a:spcBef>
                <a:spcPts val="1800"/>
              </a:spcBef>
            </a:pPr>
            <a:r>
              <a:rPr lang="en-US" sz="3200" dirty="0"/>
              <a:t>Wednesday morning meeting – trainees, ESIs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7556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740" y="423491"/>
            <a:ext cx="10018059" cy="1325563"/>
          </a:xfrm>
        </p:spPr>
        <p:txBody>
          <a:bodyPr/>
          <a:lstStyle/>
          <a:p>
            <a:r>
              <a:rPr lang="en-US" b="1" dirty="0"/>
              <a:t>CAIRIBU Meeting Evaluation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27261"/>
            <a:ext cx="12192000" cy="33074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1489"/>
            <a:ext cx="12192000" cy="125772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66" y="5639551"/>
            <a:ext cx="2045394" cy="69389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018" y="1509387"/>
            <a:ext cx="975197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Online</a:t>
            </a:r>
          </a:p>
          <a:p>
            <a:r>
              <a:rPr lang="en-US" sz="3200" dirty="0"/>
              <a:t>On paper</a:t>
            </a:r>
          </a:p>
        </p:txBody>
      </p:sp>
      <p:sp>
        <p:nvSpPr>
          <p:cNvPr id="8" name="Diagonal Stripe 7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442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c09ec64-f2bf-4a36-9bd3-0d9a6bbb898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95BA957BBE444AA58D63C6699A8042" ma:contentTypeVersion="17" ma:contentTypeDescription="Create a new document." ma:contentTypeScope="" ma:versionID="aa2abaff18471f974871f6d4381225b1">
  <xsd:schema xmlns:xsd="http://www.w3.org/2001/XMLSchema" xmlns:xs="http://www.w3.org/2001/XMLSchema" xmlns:p="http://schemas.microsoft.com/office/2006/metadata/properties" xmlns:ns3="bc09ec64-f2bf-4a36-9bd3-0d9a6bbb8988" xmlns:ns4="1c167ffb-fc3e-4a92-bab1-6b3d51e2aa24" targetNamespace="http://schemas.microsoft.com/office/2006/metadata/properties" ma:root="true" ma:fieldsID="4938c547f4cd37bb1c31a6a944579392" ns3:_="" ns4:_="">
    <xsd:import namespace="bc09ec64-f2bf-4a36-9bd3-0d9a6bbb8988"/>
    <xsd:import namespace="1c167ffb-fc3e-4a92-bab1-6b3d51e2aa2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_activity" minOccurs="0"/>
                <xsd:element ref="ns3:MediaLengthInSeconds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09ec64-f2bf-4a36-9bd3-0d9a6bbb89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167ffb-fc3e-4a92-bab1-6b3d51e2aa2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97E727-FC62-4816-A3F3-5489D2517C13}">
  <ds:schemaRefs>
    <ds:schemaRef ds:uri="bc09ec64-f2bf-4a36-9bd3-0d9a6bbb8988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1c167ffb-fc3e-4a92-bab1-6b3d51e2aa24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32A398E-5999-4B0B-B16E-B75BED3C08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09ec64-f2bf-4a36-9bd3-0d9a6bbb8988"/>
    <ds:schemaRef ds:uri="1c167ffb-fc3e-4a92-bab1-6b3d51e2aa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F03744C-5B3A-4EEF-865D-EE452CC342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6261</TotalTime>
  <Words>2298</Words>
  <Application>Microsoft Office PowerPoint</Application>
  <PresentationFormat>Widescreen</PresentationFormat>
  <Paragraphs>451</Paragraphs>
  <Slides>57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4" baseType="lpstr">
      <vt:lpstr>Arial</vt:lpstr>
      <vt:lpstr>Arial Black</vt:lpstr>
      <vt:lpstr>Avenir Book</vt:lpstr>
      <vt:lpstr>Calibri</vt:lpstr>
      <vt:lpstr>Calibri Light</vt:lpstr>
      <vt:lpstr>Candara</vt:lpstr>
      <vt:lpstr>Office Theme</vt:lpstr>
      <vt:lpstr>Wednesday, Nov. 29</vt:lpstr>
      <vt:lpstr>Welcome</vt:lpstr>
      <vt:lpstr>Introductions</vt:lpstr>
      <vt:lpstr>Housekeeping</vt:lpstr>
      <vt:lpstr>Housekeeping</vt:lpstr>
      <vt:lpstr>ENGAGEMENT – Wheel of Urology</vt:lpstr>
      <vt:lpstr>ENGAGEMENT – Polls</vt:lpstr>
      <vt:lpstr>Non-Cancerous GU Conditions</vt:lpstr>
      <vt:lpstr>Complex Problems</vt:lpstr>
      <vt:lpstr>PowerPoint Presentation</vt:lpstr>
      <vt:lpstr>Impact of Fewer Provider on LUTS</vt:lpstr>
      <vt:lpstr>PowerPoint Presentation</vt:lpstr>
      <vt:lpstr>PowerPoint Presentation</vt:lpstr>
      <vt:lpstr>PowerPoint Presentation</vt:lpstr>
      <vt:lpstr>CAIRIBU Community</vt:lpstr>
      <vt:lpstr>CAIRIBU Meeting Brings Together…</vt:lpstr>
      <vt:lpstr>2023 CAIRIBU Meeting Planning</vt:lpstr>
      <vt:lpstr>2023 CAIRIBU Meeting Demographics</vt:lpstr>
      <vt:lpstr>2023 CAIRIBU Meeting Demographics</vt:lpstr>
      <vt:lpstr>2023 CAIRIBU Meeting - Wednesday</vt:lpstr>
      <vt:lpstr>QUICK QUESTIONS FOR TRAINEES</vt:lpstr>
      <vt:lpstr>2023 CAIRIBU Meeting - Thursday</vt:lpstr>
      <vt:lpstr>2023 CAIRIBU Meeting - Friday</vt:lpstr>
      <vt:lpstr>2023 CAIRIBU Meeting Materials</vt:lpstr>
      <vt:lpstr>2023 CAIRIBU Meeting Abstracts</vt:lpstr>
      <vt:lpstr>Dr. Gerald Herrera</vt:lpstr>
      <vt:lpstr>Thursday, Nov. 30</vt:lpstr>
      <vt:lpstr>2023 CAIRIBU Meeting Day 1</vt:lpstr>
      <vt:lpstr>CAIRIBU Research Community</vt:lpstr>
      <vt:lpstr>CAIRIBU Research Community</vt:lpstr>
      <vt:lpstr>CAIRIBU Interactions Core Metrics</vt:lpstr>
      <vt:lpstr>CAIRIBU Engagement at Other Meetings</vt:lpstr>
      <vt:lpstr>CAIRIBU Interactions Core Initiatives</vt:lpstr>
      <vt:lpstr>PowerPoint Presentation</vt:lpstr>
      <vt:lpstr>CAIRIBU Interactions Core Events</vt:lpstr>
      <vt:lpstr>CAIRIBU Interactions Core Resources</vt:lpstr>
      <vt:lpstr>2023 CAIRIBU Meeting</vt:lpstr>
      <vt:lpstr>2023 CAIRIBU Meeting Census</vt:lpstr>
      <vt:lpstr>2023 CAIRIBU Meeting Census</vt:lpstr>
      <vt:lpstr>2023 CAIRIBU Meeting Abstracts</vt:lpstr>
      <vt:lpstr>2023 CAIRIBU Meeting Poster Session</vt:lpstr>
      <vt:lpstr>Abstract Reviewers</vt:lpstr>
      <vt:lpstr>Best Abstracts</vt:lpstr>
      <vt:lpstr>Best Posters</vt:lpstr>
      <vt:lpstr>2023 CAIRIBU Meeting - Thursday</vt:lpstr>
      <vt:lpstr>2023 CAIRIBU Meeting - Thursday</vt:lpstr>
      <vt:lpstr>Dr. Dolores Lamb</vt:lpstr>
      <vt:lpstr>Friday, Dec. 1</vt:lpstr>
      <vt:lpstr>Thank You CAIRIBU Leaders</vt:lpstr>
      <vt:lpstr>Thank You IC Staff</vt:lpstr>
      <vt:lpstr>2023 CAIRIBU Meeting - Friday</vt:lpstr>
      <vt:lpstr>2023 CAIRIBU Meeting Abstracts</vt:lpstr>
      <vt:lpstr>Abstract Reviewers</vt:lpstr>
      <vt:lpstr>CAIRIBU Meeting 2023 – Best Abstracts</vt:lpstr>
      <vt:lpstr>CAIRIBU Meeting 2023 – Best Posters</vt:lpstr>
      <vt:lpstr>Future CAIRIBU Meetings</vt:lpstr>
      <vt:lpstr>CAIRIBU Meeting Evaluation</vt:lpstr>
    </vt:vector>
  </TitlesOfParts>
  <Company>UW Department of Orthopedics and Rehabilitation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Evaluation of CAIRIBU</dc:title>
  <dc:creator>Allmaras, Jennifer M.</dc:creator>
  <cp:lastModifiedBy>MARIANA MERCEDES COUGHLIN</cp:lastModifiedBy>
  <cp:revision>95</cp:revision>
  <dcterms:created xsi:type="dcterms:W3CDTF">2022-09-08T14:36:15Z</dcterms:created>
  <dcterms:modified xsi:type="dcterms:W3CDTF">2023-12-08T19:36:01Z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0x0101005A95BA957BBE444AA58D63C6699A8042</vt:lpwstr>
  </property>
</Properties>
</file>