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12" r:id="rId2"/>
  </p:sldMasterIdLst>
  <p:notesMasterIdLst>
    <p:notesMasterId r:id="rId19"/>
  </p:notesMasterIdLst>
  <p:handoutMasterIdLst>
    <p:handoutMasterId r:id="rId20"/>
  </p:handoutMasterIdLst>
  <p:sldIdLst>
    <p:sldId id="258" r:id="rId3"/>
    <p:sldId id="300" r:id="rId4"/>
    <p:sldId id="262" r:id="rId5"/>
    <p:sldId id="289" r:id="rId6"/>
    <p:sldId id="299" r:id="rId7"/>
    <p:sldId id="270" r:id="rId8"/>
    <p:sldId id="272" r:id="rId9"/>
    <p:sldId id="274" r:id="rId10"/>
    <p:sldId id="275" r:id="rId11"/>
    <p:sldId id="301" r:id="rId12"/>
    <p:sldId id="279" r:id="rId13"/>
    <p:sldId id="298" r:id="rId14"/>
    <p:sldId id="295" r:id="rId15"/>
    <p:sldId id="296" r:id="rId16"/>
    <p:sldId id="297" r:id="rId17"/>
    <p:sldId id="294" r:id="rId18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4E4C9"/>
    <a:srgbClr val="B3B393"/>
    <a:srgbClr val="2D2D2D"/>
    <a:srgbClr val="990000"/>
    <a:srgbClr val="616150"/>
    <a:srgbClr val="1C4B70"/>
    <a:srgbClr val="40362F"/>
    <a:srgbClr val="FF49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42" autoAdjust="0"/>
    <p:restoredTop sz="96327" autoAdjust="0"/>
  </p:normalViewPr>
  <p:slideViewPr>
    <p:cSldViewPr snapToGrid="0" snapToObjects="1">
      <p:cViewPr varScale="1">
        <p:scale>
          <a:sx n="144" d="100"/>
          <a:sy n="144" d="100"/>
        </p:scale>
        <p:origin x="1160" y="19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C72DD-A7AD-F443-9713-EF33725FA854}" type="datetime1">
              <a:rPr lang="en-US" smtClean="0"/>
              <a:pPr/>
              <a:t>11/17/23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0CE7B-735C-5241-AAC2-CDCF4260DB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583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E6E75-3579-1E47-A92E-C172A816F81C}" type="datetime1">
              <a:rPr lang="en-US" smtClean="0"/>
              <a:pPr/>
              <a:t>11/17/23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14EFE-BDEB-9845-8686-42784503E5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82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le Slide A"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7993" y="1098016"/>
            <a:ext cx="7772400" cy="1833562"/>
          </a:xfrm>
        </p:spPr>
        <p:txBody>
          <a:bodyPr anchor="b">
            <a:normAutofit/>
          </a:bodyPr>
          <a:lstStyle>
            <a:lvl1pPr algn="l">
              <a:defRPr sz="3600" b="0" cap="all" spc="3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3" y="2985236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2912E7E5-169B-D941-8689-FC8E56D064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5" y="5194088"/>
            <a:ext cx="2557849" cy="490254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B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47993" y="1083386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3" y="2970606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A3E07942-4521-7C44-935A-DFABBA61D6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4" y="5194089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45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>
            <a:lum bright="-52000" contrast="-66000"/>
          </a:blip>
          <a:srcRect t="554" b="55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47993" y="1083386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3" y="2970606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A8B2C5D4-1E67-A14C-9484-D956913D97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694" y="5190553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45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47993" y="1027857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/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3" y="2915077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77081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D">
    <p:bg>
      <p:bgPr>
        <a:solidFill>
          <a:srgbClr val="B3B3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47993" y="1134591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3" y="3021811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1DEB290E-7949-314B-B09D-5B95B3189F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4" y="5185850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005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5715000"/>
          </a:xfrm>
          <a:noFill/>
          <a:ln w="76200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47993" y="1068756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/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47993" y="2955976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0343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1427521"/>
            <a:ext cx="866404" cy="599441"/>
          </a:xfrm>
          <a:prstGeom prst="rect">
            <a:avLst/>
          </a:prstGeom>
          <a:solidFill>
            <a:srgbClr val="40362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-1" y="2026962"/>
            <a:ext cx="866404" cy="629919"/>
          </a:xfrm>
          <a:prstGeom prst="rect">
            <a:avLst/>
          </a:prstGeom>
          <a:solidFill>
            <a:srgbClr val="61615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-1" y="2656881"/>
            <a:ext cx="866404" cy="589281"/>
          </a:xfrm>
          <a:prstGeom prst="rect">
            <a:avLst/>
          </a:prstGeom>
          <a:solidFill>
            <a:srgbClr val="99000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-1" y="3246160"/>
            <a:ext cx="866404" cy="591326"/>
          </a:xfrm>
          <a:prstGeom prst="rect">
            <a:avLst/>
          </a:prstGeom>
          <a:solidFill>
            <a:srgbClr val="2D2D2D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-1" y="3837486"/>
            <a:ext cx="866404" cy="591326"/>
          </a:xfrm>
          <a:prstGeom prst="rect">
            <a:avLst/>
          </a:prstGeom>
          <a:solidFill>
            <a:srgbClr val="E4E4C9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7029"/>
            <a:ext cx="8229600" cy="825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2" y="1377631"/>
            <a:ext cx="7497763" cy="3486150"/>
          </a:xfrm>
        </p:spPr>
        <p:txBody>
          <a:bodyPr>
            <a:normAutofit/>
          </a:bodyPr>
          <a:lstStyle>
            <a:lvl1pPr marL="457200" indent="-457200">
              <a:lnSpc>
                <a:spcPct val="140000"/>
              </a:lnSpc>
              <a:buClrTx/>
              <a:buFont typeface="Wingdings" charset="2"/>
              <a:buAutoNum type="arabicPlain"/>
              <a:defRPr sz="2400" baseline="0">
                <a:solidFill>
                  <a:schemeClr val="tx1"/>
                </a:solidFill>
              </a:defRPr>
            </a:lvl1pPr>
            <a:lvl2pPr marL="731520" indent="-457200">
              <a:buFont typeface="Wingdings" charset="2"/>
              <a:buAutoNum type="arabicPlain"/>
              <a:defRPr/>
            </a:lvl2pPr>
            <a:lvl3pPr marL="891540" indent="-342900">
              <a:buFont typeface="Wingdings" charset="2"/>
              <a:buAutoNum type="arabicPlain"/>
              <a:defRPr/>
            </a:lvl3pPr>
            <a:lvl4pPr marL="1165860" indent="-342900">
              <a:buFont typeface="Wingdings" charset="2"/>
              <a:buAutoNum type="arabicPlain"/>
              <a:defRPr/>
            </a:lvl4pPr>
            <a:lvl5pPr marL="1394460" indent="-342900">
              <a:buFont typeface="Wingdings" charset="2"/>
              <a:buAutoNum type="arabicPlain"/>
              <a:defRPr/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B">
    <p:bg>
      <p:bgPr>
        <a:solidFill>
          <a:srgbClr val="B3B3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1" y="1427521"/>
            <a:ext cx="866404" cy="599441"/>
          </a:xfrm>
          <a:prstGeom prst="rect">
            <a:avLst/>
          </a:prstGeom>
          <a:solidFill>
            <a:srgbClr val="4036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Rectangle 17"/>
          <p:cNvSpPr/>
          <p:nvPr userDrawn="1"/>
        </p:nvSpPr>
        <p:spPr>
          <a:xfrm>
            <a:off x="-1" y="2026962"/>
            <a:ext cx="866404" cy="629919"/>
          </a:xfrm>
          <a:prstGeom prst="rect">
            <a:avLst/>
          </a:prstGeom>
          <a:solidFill>
            <a:srgbClr val="6161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-1" y="2656881"/>
            <a:ext cx="866404" cy="589281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-1" y="3246160"/>
            <a:ext cx="866404" cy="591326"/>
          </a:xfrm>
          <a:prstGeom prst="rect">
            <a:avLst/>
          </a:prstGeom>
          <a:solidFill>
            <a:srgbClr val="2D2D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-1" y="3837486"/>
            <a:ext cx="866404" cy="591326"/>
          </a:xfrm>
          <a:prstGeom prst="rect">
            <a:avLst/>
          </a:prstGeom>
          <a:solidFill>
            <a:srgbClr val="E4E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7029"/>
            <a:ext cx="8229600" cy="825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2" y="1377631"/>
            <a:ext cx="7497763" cy="3486150"/>
          </a:xfrm>
        </p:spPr>
        <p:txBody>
          <a:bodyPr>
            <a:normAutofit/>
          </a:bodyPr>
          <a:lstStyle>
            <a:lvl1pPr marL="457200" indent="-457200">
              <a:lnSpc>
                <a:spcPct val="140000"/>
              </a:lnSpc>
              <a:buClrTx/>
              <a:buFont typeface="Wingdings" charset="2"/>
              <a:buAutoNum type="arabicPlain"/>
              <a:defRPr sz="2400" baseline="0">
                <a:solidFill>
                  <a:srgbClr val="FFFFFF"/>
                </a:solidFill>
              </a:defRPr>
            </a:lvl1pPr>
            <a:lvl2pPr marL="731520" indent="-457200">
              <a:buFont typeface="Wingdings" charset="2"/>
              <a:buAutoNum type="arabicPlain"/>
              <a:defRPr/>
            </a:lvl2pPr>
            <a:lvl3pPr marL="891540" indent="-342900">
              <a:buFont typeface="Wingdings" charset="2"/>
              <a:buAutoNum type="arabicPlain"/>
              <a:defRPr/>
            </a:lvl3pPr>
            <a:lvl4pPr marL="1165860" indent="-342900">
              <a:buFont typeface="Wingdings" charset="2"/>
              <a:buAutoNum type="arabicPlain"/>
              <a:defRPr/>
            </a:lvl4pPr>
            <a:lvl5pPr marL="1394460" indent="-342900">
              <a:buFont typeface="Wingdings" charset="2"/>
              <a:buAutoNum type="arabicPlain"/>
              <a:defRPr/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</p:txBody>
      </p:sp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5E6E9250-669A-9D46-A829-D6055F7727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4" y="5187629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38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68346"/>
            <a:ext cx="8229600" cy="825500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Section name</a:t>
            </a:r>
          </a:p>
        </p:txBody>
      </p:sp>
    </p:spTree>
    <p:extLst>
      <p:ext uri="{BB962C8B-B14F-4D97-AF65-F5344CB8AC3E}">
        <p14:creationId xmlns:p14="http://schemas.microsoft.com/office/powerpoint/2010/main" val="213440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 B"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68346"/>
            <a:ext cx="8229600" cy="82550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name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CBE68144-4959-7449-8B78-E061F73337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4" y="5185853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990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68346"/>
            <a:ext cx="8229600" cy="82550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name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D18C6322-498D-5144-B407-6D3A2E811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4" y="5186431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26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 F">
    <p:bg>
      <p:bgPr>
        <a:solidFill>
          <a:srgbClr val="B3B3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68346"/>
            <a:ext cx="8229600" cy="82550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name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F69CE384-6E86-C449-BDB9-C0D894AD9D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5" y="5185850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9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548640"/>
            <a:ext cx="8229600" cy="4521836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Large statement </a:t>
            </a:r>
          </a:p>
        </p:txBody>
      </p:sp>
    </p:spTree>
    <p:extLst>
      <p:ext uri="{BB962C8B-B14F-4D97-AF65-F5344CB8AC3E}">
        <p14:creationId xmlns:p14="http://schemas.microsoft.com/office/powerpoint/2010/main" val="3065752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statement B"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548640"/>
            <a:ext cx="8229600" cy="4521836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Large statement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6F71BB28-C62A-A742-8092-5F03C27913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5" y="5185851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65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statement C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548640"/>
            <a:ext cx="8229600" cy="4521836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Large statement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6B588482-E625-E744-808A-9B8F6DE038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5" y="5185850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953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statement D">
    <p:bg>
      <p:bgPr>
        <a:solidFill>
          <a:srgbClr val="B3B3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548640"/>
            <a:ext cx="8229600" cy="4521836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Large statement</a:t>
            </a:r>
          </a:p>
        </p:txBody>
      </p:sp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1D06ADF6-D6C0-9249-895B-ABF14F115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5" y="5185850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46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title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990000"/>
                </a:solidFill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latin typeface="Century Gothic"/>
                <a:cs typeface="Century Gothic"/>
              </a:defRPr>
            </a:lvl2pPr>
            <a:lvl3pPr>
              <a:defRPr>
                <a:latin typeface="Century Gothic"/>
                <a:cs typeface="Century Gothic"/>
              </a:defRPr>
            </a:lvl3pPr>
            <a:lvl4pPr>
              <a:defRPr>
                <a:latin typeface="Century Gothic"/>
                <a:cs typeface="Century Gothic"/>
              </a:defRPr>
            </a:lvl4pPr>
            <a:lvl5pPr>
              <a:defRPr>
                <a:latin typeface="Century Gothic"/>
                <a:cs typeface="Century Gothic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2001520"/>
          </a:xfrm>
          <a:prstGeom prst="rect">
            <a:avLst/>
          </a:prstGeom>
          <a:solidFill>
            <a:srgbClr val="9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Headline 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0" y="2001520"/>
            <a:ext cx="9144000" cy="3423920"/>
          </a:xfrm>
          <a:noFill/>
          <a:ln w="76200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250286"/>
            <a:ext cx="8229600" cy="44291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Century Gothic"/>
                <a:cs typeface="Century Gothic"/>
              </a:defRPr>
            </a:lvl1pPr>
            <a:lvl2pPr marL="274320" indent="0">
              <a:buFontTx/>
              <a:buNone/>
              <a:defRPr sz="1800" b="0" i="0">
                <a:latin typeface="Calibri Light"/>
                <a:cs typeface="Calibri Light"/>
              </a:defRPr>
            </a:lvl2pPr>
            <a:lvl3pPr marL="548640" indent="0">
              <a:buFontTx/>
              <a:buNone/>
              <a:defRPr sz="1800" b="0" i="0">
                <a:latin typeface="Calibri Light"/>
                <a:cs typeface="Calibri Light"/>
              </a:defRPr>
            </a:lvl3pPr>
            <a:lvl4pPr marL="822960" indent="0">
              <a:buFontTx/>
              <a:buNone/>
              <a:defRPr sz="1800" b="0" i="0">
                <a:latin typeface="Calibri Light"/>
                <a:cs typeface="Calibri Light"/>
              </a:defRPr>
            </a:lvl4pPr>
            <a:lvl5pPr marL="1051560" indent="0">
              <a:buFontTx/>
              <a:buNone/>
              <a:defRPr sz="18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/>
              <a:t>Detail</a:t>
            </a:r>
          </a:p>
        </p:txBody>
      </p:sp>
    </p:spTree>
    <p:extLst>
      <p:ext uri="{BB962C8B-B14F-4D97-AF65-F5344CB8AC3E}">
        <p14:creationId xmlns:p14="http://schemas.microsoft.com/office/powerpoint/2010/main" val="791762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of page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7000"/>
            <a:ext cx="3931920" cy="533136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32000"/>
            <a:ext cx="3931920" cy="3292740"/>
          </a:xfrm>
        </p:spPr>
        <p:txBody>
          <a:bodyPr/>
          <a:lstStyle>
            <a:lvl1pPr>
              <a:defRPr sz="2400"/>
            </a:lvl1pPr>
            <a:lvl2pPr>
              <a:defRPr sz="2000">
                <a:latin typeface="Century Gothic"/>
                <a:cs typeface="Century Gothic"/>
              </a:defRPr>
            </a:lvl2pPr>
            <a:lvl3pPr>
              <a:defRPr sz="1800">
                <a:latin typeface="Century Gothic"/>
                <a:cs typeface="Century Gothic"/>
              </a:defRPr>
            </a:lvl3pPr>
            <a:lvl4pPr>
              <a:defRPr sz="1600">
                <a:latin typeface="Century Gothic"/>
                <a:cs typeface="Century Gothic"/>
              </a:defRPr>
            </a:lvl4pPr>
            <a:lvl5pPr>
              <a:defRPr sz="1600">
                <a:latin typeface="Century Gothic"/>
                <a:cs typeface="Century Gothic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397000"/>
            <a:ext cx="3931920" cy="533136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l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032000"/>
            <a:ext cx="3931920" cy="3292740"/>
          </a:xfrm>
        </p:spPr>
        <p:txBody>
          <a:bodyPr/>
          <a:lstStyle>
            <a:lvl1pPr>
              <a:defRPr sz="2400"/>
            </a:lvl1pPr>
            <a:lvl2pPr>
              <a:defRPr sz="2000">
                <a:latin typeface="Century Gothic"/>
                <a:cs typeface="Century Gothic"/>
              </a:defRPr>
            </a:lvl2pPr>
            <a:lvl3pPr>
              <a:defRPr sz="1800">
                <a:latin typeface="Century Gothic"/>
                <a:cs typeface="Century Gothic"/>
              </a:defRPr>
            </a:lvl3pPr>
            <a:lvl4pPr>
              <a:defRPr sz="1600">
                <a:latin typeface="Century Gothic"/>
                <a:cs typeface="Century Gothic"/>
              </a:defRPr>
            </a:lvl4pPr>
            <a:lvl5pPr>
              <a:defRPr sz="1600">
                <a:latin typeface="Century Gothic"/>
                <a:cs typeface="Century Gothic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of page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691080" y="1304443"/>
            <a:ext cx="3995720" cy="393307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1357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1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mage LK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 userDrawn="1"/>
        </p:nvPicPr>
        <p:blipFill>
          <a:blip r:embed="rId2"/>
          <a:srcRect t="554" b="55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911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>
            <a:lum bright="-52000" contrast="-66000"/>
          </a:blip>
          <a:srcRect t="554" b="554"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736270" y="1128156"/>
            <a:ext cx="6282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0" dirty="0"/>
              <a:t>Thank you</a:t>
            </a: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F39EE52D-23BC-0E43-9ABB-C5EAB8D8C3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695" y="5185851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45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rgbClr val="99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457200" y="2504872"/>
            <a:ext cx="82296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4000" b="0" i="0" kern="1200" dirty="0">
                <a:solidFill>
                  <a:schemeClr val="tx1"/>
                </a:solidFill>
                <a:latin typeface="Century Gothic"/>
                <a:ea typeface="+mn-ea"/>
                <a:cs typeface="Century Gothic"/>
              </a:rPr>
              <a:t>Thank you</a:t>
            </a:r>
            <a:endParaRPr lang="en-US" sz="4000" b="0" i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785676B7-17C5-1948-BF68-F932845D7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695" y="5185851"/>
            <a:ext cx="2557849" cy="49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55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47993" y="1027857"/>
            <a:ext cx="7772400" cy="18335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b="0" cap="all" spc="300" dirty="0"/>
            </a:lvl1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7993" y="2915077"/>
            <a:ext cx="7772400" cy="554822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rgbClr val="77081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-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" y="1427521"/>
            <a:ext cx="866404" cy="599441"/>
          </a:xfrm>
          <a:prstGeom prst="rect">
            <a:avLst/>
          </a:prstGeom>
          <a:solidFill>
            <a:srgbClr val="40362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-1" y="2026962"/>
            <a:ext cx="866404" cy="629919"/>
          </a:xfrm>
          <a:prstGeom prst="rect">
            <a:avLst/>
          </a:prstGeom>
          <a:solidFill>
            <a:srgbClr val="61615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-1" y="2656881"/>
            <a:ext cx="866404" cy="589281"/>
          </a:xfrm>
          <a:prstGeom prst="rect">
            <a:avLst/>
          </a:prstGeom>
          <a:solidFill>
            <a:srgbClr val="99000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-1" y="3246160"/>
            <a:ext cx="866404" cy="591326"/>
          </a:xfrm>
          <a:prstGeom prst="rect">
            <a:avLst/>
          </a:prstGeom>
          <a:solidFill>
            <a:srgbClr val="2D2D2D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1" y="3837486"/>
            <a:ext cx="866404" cy="591326"/>
          </a:xfrm>
          <a:prstGeom prst="rect">
            <a:avLst/>
          </a:prstGeom>
          <a:solidFill>
            <a:srgbClr val="E4E4C9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7029"/>
            <a:ext cx="8229600" cy="825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2" y="1377631"/>
            <a:ext cx="7497763" cy="3486150"/>
          </a:xfrm>
        </p:spPr>
        <p:txBody>
          <a:bodyPr>
            <a:normAutofit/>
          </a:bodyPr>
          <a:lstStyle>
            <a:lvl1pPr marL="457200" indent="-457200">
              <a:lnSpc>
                <a:spcPct val="140000"/>
              </a:lnSpc>
              <a:buClrTx/>
              <a:buFont typeface="Wingdings" charset="2"/>
              <a:buAutoNum type="arabicPlain"/>
              <a:defRPr sz="2400" baseline="0">
                <a:solidFill>
                  <a:schemeClr val="tx1"/>
                </a:solidFill>
              </a:defRPr>
            </a:lvl1pPr>
            <a:lvl2pPr marL="731520" indent="-457200">
              <a:buFont typeface="Wingdings" charset="2"/>
              <a:buAutoNum type="arabicPlain"/>
              <a:defRPr/>
            </a:lvl2pPr>
            <a:lvl3pPr marL="891540" indent="-342900">
              <a:buFont typeface="Wingdings" charset="2"/>
              <a:buAutoNum type="arabicPlain"/>
              <a:defRPr/>
            </a:lvl3pPr>
            <a:lvl4pPr marL="1165860" indent="-342900">
              <a:buFont typeface="Wingdings" charset="2"/>
              <a:buAutoNum type="arabicPlain"/>
              <a:defRPr/>
            </a:lvl4pPr>
            <a:lvl5pPr marL="1394460" indent="-342900">
              <a:buFont typeface="Wingdings" charset="2"/>
              <a:buAutoNum type="arabicPlain"/>
              <a:defRPr/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Section Name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7029"/>
            <a:ext cx="8229600" cy="8255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Page title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Name -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68346"/>
            <a:ext cx="8229600" cy="825500"/>
          </a:xfr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Section name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-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548640"/>
            <a:ext cx="8229600" cy="4521836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Large statement 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-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57200" y="2504872"/>
            <a:ext cx="82296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US" sz="4000" b="0" i="0" kern="1200" dirty="0">
                <a:solidFill>
                  <a:schemeClr val="tx1"/>
                </a:solidFill>
                <a:latin typeface="Century Gothic"/>
                <a:ea typeface="+mn-ea"/>
                <a:cs typeface="Century Gothic"/>
              </a:rPr>
              <a:t>Thank you</a:t>
            </a:r>
            <a:endParaRPr lang="en-US" sz="4000" b="0" i="0" dirty="0">
              <a:solidFill>
                <a:schemeClr val="tx1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77029"/>
            <a:ext cx="8229600" cy="825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66029"/>
            <a:ext cx="8229600" cy="3776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-1" y="5410199"/>
            <a:ext cx="1367943" cy="304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53235" y="5410200"/>
            <a:ext cx="7490763" cy="3048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Century Gothic"/>
              <a:cs typeface="Century Gothic"/>
            </a:endParaRPr>
          </a:p>
        </p:txBody>
      </p:sp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5709C85B-F29F-2E46-AD52-47D24403F9AD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67451" y="5381219"/>
            <a:ext cx="1585784" cy="3012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4" r:id="rId2"/>
    <p:sldLayoutId id="2147483707" r:id="rId3"/>
    <p:sldLayoutId id="2147483673" r:id="rId4"/>
    <p:sldLayoutId id="2147483704" r:id="rId5"/>
    <p:sldLayoutId id="2147483686" r:id="rId6"/>
    <p:sldLayoutId id="2147483710" r:id="rId7"/>
    <p:sldLayoutId id="2147483711" r:id="rId8"/>
    <p:sldLayoutId id="2147483687" r:id="rId9"/>
    <p:sldLayoutId id="2147483688" r:id="rId10"/>
    <p:sldLayoutId id="2147483689" r:id="rId11"/>
    <p:sldLayoutId id="2147483705" r:id="rId12"/>
    <p:sldLayoutId id="2147483694" r:id="rId13"/>
    <p:sldLayoutId id="2147483695" r:id="rId14"/>
    <p:sldLayoutId id="2147483696" r:id="rId15"/>
    <p:sldLayoutId id="2147483706" r:id="rId16"/>
    <p:sldLayoutId id="2147483678" r:id="rId17"/>
    <p:sldLayoutId id="2147483674" r:id="rId18"/>
    <p:sldLayoutId id="2147483700" r:id="rId19"/>
    <p:sldLayoutId id="2147483677" r:id="rId20"/>
    <p:sldLayoutId id="2147483703" r:id="rId21"/>
    <p:sldLayoutId id="2147483679" r:id="rId22"/>
    <p:sldLayoutId id="2147483699" r:id="rId23"/>
    <p:sldLayoutId id="2147483708" r:id="rId24"/>
    <p:sldLayoutId id="2147483709" r:id="rId25"/>
    <p:sldLayoutId id="2147483701" r:id="rId2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b="0" i="0" kern="1200" spc="0" baseline="0">
          <a:solidFill>
            <a:srgbClr val="990000"/>
          </a:solidFill>
          <a:latin typeface="Century Gothic"/>
          <a:ea typeface="+mj-ea"/>
          <a:cs typeface="Century Gothic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Tx/>
        <a:buNone/>
        <a:defRPr sz="2000" b="0" i="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274320" indent="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Tx/>
        <a:buNone/>
        <a:defRPr sz="2000" b="0" i="0" kern="1200">
          <a:solidFill>
            <a:schemeClr val="tx1"/>
          </a:solidFill>
          <a:latin typeface="Calibri Light"/>
          <a:ea typeface="+mn-ea"/>
          <a:cs typeface="Calibri Light"/>
        </a:defRPr>
      </a:lvl2pPr>
      <a:lvl3pPr marL="548640" indent="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Tx/>
        <a:buNone/>
        <a:defRPr sz="1800" b="0" i="0" kern="1200">
          <a:solidFill>
            <a:schemeClr val="tx1"/>
          </a:solidFill>
          <a:latin typeface="Calibri Light"/>
          <a:ea typeface="+mn-ea"/>
          <a:cs typeface="Calibri Light"/>
        </a:defRPr>
      </a:lvl3pPr>
      <a:lvl4pPr marL="822960" indent="0" algn="l" defTabSz="914400" rtl="0" eaLnBrk="1" latinLnBrk="0" hangingPunct="1">
        <a:spcBef>
          <a:spcPct val="20000"/>
        </a:spcBef>
        <a:buClr>
          <a:schemeClr val="accent1"/>
        </a:buClr>
        <a:buFontTx/>
        <a:buNone/>
        <a:defRPr sz="1600" b="0" i="0" kern="1200">
          <a:solidFill>
            <a:schemeClr val="tx1"/>
          </a:solidFill>
          <a:latin typeface="Calibri Light"/>
          <a:ea typeface="+mn-ea"/>
          <a:cs typeface="Calibri Light"/>
        </a:defRPr>
      </a:lvl4pPr>
      <a:lvl5pPr marL="1051560" indent="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Tx/>
        <a:buNone/>
        <a:defRPr sz="1400" b="0" i="0" kern="1200" baseline="0">
          <a:solidFill>
            <a:schemeClr val="tx1"/>
          </a:solidFill>
          <a:latin typeface="Calibri Light"/>
          <a:ea typeface="+mn-ea"/>
          <a:cs typeface="Calibri Light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5410200"/>
            <a:ext cx="9143998" cy="3048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Century Gothic"/>
              <a:cs typeface="Century Gothic"/>
            </a:endParaRPr>
          </a:p>
        </p:txBody>
      </p:sp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BA92BC4B-B205-5D40-92CA-1223BC0B732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9067" y="5409620"/>
            <a:ext cx="1561070" cy="2992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8" r:id="rId2"/>
    <p:sldLayoutId id="2147483714" r:id="rId3"/>
    <p:sldLayoutId id="2147483717" r:id="rId4"/>
    <p:sldLayoutId id="2147483715" r:id="rId5"/>
    <p:sldLayoutId id="2147483713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your mark in urology research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93" y="2915076"/>
            <a:ext cx="7772400" cy="138695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James D. Brooks, MD</a:t>
            </a:r>
          </a:p>
          <a:p>
            <a:r>
              <a:rPr lang="en-US" dirty="0"/>
              <a:t>Keith and Jan Hurlbut Professor</a:t>
            </a:r>
          </a:p>
          <a:p>
            <a:r>
              <a:rPr lang="en-US" dirty="0"/>
              <a:t>Vice Chair, Department of Urology</a:t>
            </a:r>
          </a:p>
          <a:p>
            <a:r>
              <a:rPr lang="en-US" dirty="0"/>
              <a:t>Director, Stanford U54 O’Brien Urology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137984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CFE99D-DD18-286B-A436-AAD3F208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3A1DF3-11AF-2222-EE40-96481F4B8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Define your question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Know thyself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Mentoring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 Hard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Collaborate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Keep your perspective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Have Fun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8D637E-E0C9-E6CE-4C59-CD484CC749E1}"/>
              </a:ext>
            </a:extLst>
          </p:cNvPr>
          <p:cNvSpPr txBox="1"/>
          <p:nvPr/>
        </p:nvSpPr>
        <p:spPr>
          <a:xfrm>
            <a:off x="852256" y="4669654"/>
            <a:ext cx="480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Li, B &amp; Brooks, JD, Trans </a:t>
            </a:r>
            <a:r>
              <a:rPr lang="en-US" dirty="0" err="1"/>
              <a:t>Urol</a:t>
            </a:r>
            <a:r>
              <a:rPr lang="en-US" dirty="0"/>
              <a:t> </a:t>
            </a:r>
            <a:r>
              <a:rPr lang="en-US" dirty="0" err="1"/>
              <a:t>Androl</a:t>
            </a:r>
            <a:r>
              <a:rPr lang="en-US" dirty="0"/>
              <a:t> </a:t>
            </a:r>
            <a:r>
              <a:rPr lang="en-US" b="1" dirty="0"/>
              <a:t>7: </a:t>
            </a:r>
            <a:r>
              <a:rPr lang="en-US" dirty="0"/>
              <a:t>903, 2018</a:t>
            </a:r>
          </a:p>
        </p:txBody>
      </p:sp>
    </p:spTree>
    <p:extLst>
      <p:ext uri="{BB962C8B-B14F-4D97-AF65-F5344CB8AC3E}">
        <p14:creationId xmlns:p14="http://schemas.microsoft.com/office/powerpoint/2010/main" val="1271711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A140E5-2CE5-2392-072A-B98C8606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your Question and 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1F997-4624-ACA9-A13C-200695AD9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Pick and important question: Broad, but not too broad.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Be strategic: The question needs to be one that you can answer with existing technologies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make your mark, your research and lab must be your top priority. 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Clinician/scientists take note: Difficult to do single port surgery and single cell sequencing at the same time</a:t>
            </a:r>
          </a:p>
        </p:txBody>
      </p:sp>
    </p:spTree>
    <p:extLst>
      <p:ext uri="{BB962C8B-B14F-4D97-AF65-F5344CB8AC3E}">
        <p14:creationId xmlns:p14="http://schemas.microsoft.com/office/powerpoint/2010/main" val="1429336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F1260F-3CC1-A8B1-283D-759DCA56F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need some tachycardia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9FD63E-3762-14FB-4D66-CDA52BE5EB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59637" y="1304443"/>
            <a:ext cx="5439266" cy="393307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Charles Huggins, MD: 2</a:t>
            </a:r>
            <a:r>
              <a:rPr lang="en-US" sz="2400" baseline="30000" dirty="0"/>
              <a:t>nd</a:t>
            </a:r>
            <a:r>
              <a:rPr lang="en-US" sz="2400" dirty="0"/>
              <a:t> Urologist to win the Nobel prize for his work in steroid hormones in breast and prostate cancer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Recorded seminar at UCLA: “Choose a research topic that interests you deeply. It has to give you tachycardia”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Your topic should make you eager to go to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89AA2F-B12C-9FD0-1ACA-EF54853AD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04443"/>
            <a:ext cx="2327111" cy="34906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CAEF44-BC6B-0619-6A1B-47AA6F072B1C}"/>
              </a:ext>
            </a:extLst>
          </p:cNvPr>
          <p:cNvSpPr txBox="1"/>
          <p:nvPr/>
        </p:nvSpPr>
        <p:spPr>
          <a:xfrm>
            <a:off x="958554" y="4868187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Nobel, 1966</a:t>
            </a:r>
          </a:p>
        </p:txBody>
      </p:sp>
    </p:spTree>
    <p:extLst>
      <p:ext uri="{BB962C8B-B14F-4D97-AF65-F5344CB8AC3E}">
        <p14:creationId xmlns:p14="http://schemas.microsoft.com/office/powerpoint/2010/main" val="787044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8B418F-90CB-4C78-50F2-70D5037FA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thyself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34D099-086B-6E28-C81D-03D2FEEAE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Few, if any of us, can do everything well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Recognize your weaknesses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For basic scientists, can be a challenge to frame clinical relevance for research questions; grants now demand it!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For clinicians, limited experience with rapidly moving fields and technologies</a:t>
            </a:r>
          </a:p>
        </p:txBody>
      </p:sp>
    </p:spTree>
    <p:extLst>
      <p:ext uri="{BB962C8B-B14F-4D97-AF65-F5344CB8AC3E}">
        <p14:creationId xmlns:p14="http://schemas.microsoft.com/office/powerpoint/2010/main" val="4261870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8B418F-90CB-4C78-50F2-70D5037FA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thyself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34D099-086B-6E28-C81D-03D2FEEAE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Recognize your strengths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Basic scientists: rigor, technology, time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Clinicians: know important questions and pressure points. Have access to patients and samples and know how to collect the right samples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available, consider taking a leadership course. Many of these offer assessments of leadership styles that can give you insights into how you interact with others.</a:t>
            </a:r>
          </a:p>
        </p:txBody>
      </p:sp>
    </p:spTree>
    <p:extLst>
      <p:ext uri="{BB962C8B-B14F-4D97-AF65-F5344CB8AC3E}">
        <p14:creationId xmlns:p14="http://schemas.microsoft.com/office/powerpoint/2010/main" val="1781417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Find a mentor or mentors: 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Often senior person inside or outside of department. Must be independent of any evaluation of you. 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Peers also serve as important mentors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Be a good mentee: schedule meetings, come with prepared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Be a good mentor: You learn from all of your trainees.</a:t>
            </a:r>
          </a:p>
        </p:txBody>
      </p:sp>
    </p:spTree>
    <p:extLst>
      <p:ext uri="{BB962C8B-B14F-4D97-AF65-F5344CB8AC3E}">
        <p14:creationId xmlns:p14="http://schemas.microsoft.com/office/powerpoint/2010/main" val="2881777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4F35405-631F-376D-3EBF-83BC360F3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the work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F4241C0-97F9-AE0F-30EF-A658C2088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Deliver for your trainees and collaborators.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Make time to keep up with your learning and following he literature. Block it out in your schedule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Review grants and papers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Publish!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Don’t feel like you need to set aside big blocks of time. A 15 minute downtime is a chance to read a paper or write a sentence or two for a paper.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0437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4CA610-4D7A-4084-CC52-DEDB7AB40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EFC49C-8BD4-013E-5E4E-E6734B608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Know your local flora and fauna: 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go to talks at your institution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be present physically (not Zoom) and try to meet people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make appointments with anyone you think could be helpful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Look for individuals that do something completely different from you and your lab.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 particular, look for collaborators in completely different disciplines. It is fun to learn from each other. Often the most fruitful collaborations are at the interface of disciplines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5855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F8185-9E19-E0BE-9C06-01A0EDD1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a good collaborator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C1F54-4823-C7CA-7E31-394F0EAD1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Teach and support trainees in your collaborator’s laboratory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Be the collaborator you would like to work with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Do not ghost your collaborators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Deliver on what is expected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If you are sent a manuscript, read, edit, contribute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Personal chemistry </a:t>
            </a:r>
            <a:r>
              <a:rPr lang="en-US" sz="2400"/>
              <a:t>is important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Be nimble: if something isn’t working, try a new approach or move on. A collaboration is not a marriage.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399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1F136-660F-74E8-6E37-CBC21F20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1BC2B-8AA5-2E06-F8BC-5F69E7F12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Take care of your lab members, your family, yourself and your community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Take the long view – avoid fights over trivial issues such as authorship.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Learn to say “Yes” and “No”.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n-US" sz="2400" dirty="0">
                <a:solidFill>
                  <a:srgbClr val="92D050"/>
                </a:solidFill>
              </a:rPr>
              <a:t>Yes</a:t>
            </a:r>
            <a:r>
              <a:rPr lang="en-US" sz="2400" dirty="0"/>
              <a:t>” to collaborations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n-US" sz="2400" dirty="0">
                <a:solidFill>
                  <a:srgbClr val="92D050"/>
                </a:solidFill>
              </a:rPr>
              <a:t>Yes</a:t>
            </a:r>
            <a:r>
              <a:rPr lang="en-US" sz="2400" dirty="0"/>
              <a:t>” to talks at meetings and universities. Pay attention to the grey hairs in the first row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n-US" sz="2400" dirty="0">
                <a:solidFill>
                  <a:srgbClr val="FF0000"/>
                </a:solidFill>
              </a:rPr>
              <a:t>No</a:t>
            </a:r>
            <a:r>
              <a:rPr lang="en-US" sz="2400" dirty="0"/>
              <a:t>” to administrative tasks in the early part of your career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“</a:t>
            </a:r>
            <a:r>
              <a:rPr lang="en-US" sz="2400" dirty="0">
                <a:solidFill>
                  <a:srgbClr val="FF0000"/>
                </a:solidFill>
              </a:rPr>
              <a:t>No</a:t>
            </a:r>
            <a:r>
              <a:rPr lang="en-US" sz="2400" dirty="0"/>
              <a:t>” to most book chapters or reviews in low impact journals</a:t>
            </a:r>
          </a:p>
        </p:txBody>
      </p:sp>
    </p:spTree>
    <p:extLst>
      <p:ext uri="{BB962C8B-B14F-4D97-AF65-F5344CB8AC3E}">
        <p14:creationId xmlns:p14="http://schemas.microsoft.com/office/powerpoint/2010/main" val="3400243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15AB5-E1AA-B9CA-8A47-B07523263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to role of luck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0A2FA-CD8C-8AEB-2862-9CB268960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Sometimes research works because you are in the right place at the right time and without planning, have asked the right question that can be answered with existing technology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However, “chance favors the prepared mind”. I pay particular attention to experimental results that are the opposite of what I had predicted.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things go poorly – persevere, they will get better.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things go well – be humble. </a:t>
            </a:r>
          </a:p>
        </p:txBody>
      </p:sp>
    </p:spTree>
    <p:extLst>
      <p:ext uri="{BB962C8B-B14F-4D97-AF65-F5344CB8AC3E}">
        <p14:creationId xmlns:p14="http://schemas.microsoft.com/office/powerpoint/2010/main" val="244091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33ABD-BEAD-DDAE-5C5E-7FB80BFE6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fun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8F34D-B86B-85FB-F5F5-568E43DD6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There are so many things to love about research: Researchers are some of the very few that get to pursue their own creative ideas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You get to interact with young people and potentially change their lives, even with your off-handed comments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Finding new stuff is great. We get the bonus that it can actually help people, either immediately or decades from now.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If you have fun, your lab members have fun and there is a feed-forward</a:t>
            </a:r>
          </a:p>
        </p:txBody>
      </p:sp>
    </p:spTree>
    <p:extLst>
      <p:ext uri="{BB962C8B-B14F-4D97-AF65-F5344CB8AC3E}">
        <p14:creationId xmlns:p14="http://schemas.microsoft.com/office/powerpoint/2010/main" val="3893685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F757-CB23-45F8-D6E4-EB22EDC02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it is not fun, honestly reassess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5DEB8-FA06-9DB8-4D88-247C266894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“. . . for the past 33 years, I have looked in the mirror every morning and asked myself: “If today were the last day of my life, would I want to do what I am about to do today?” And whenever the answer has been “No” for too many days in a row, I know I need to change something.”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56EB4F-9CFB-1B97-0A76-3945EC09A763}"/>
              </a:ext>
            </a:extLst>
          </p:cNvPr>
          <p:cNvSpPr txBox="1"/>
          <p:nvPr/>
        </p:nvSpPr>
        <p:spPr>
          <a:xfrm>
            <a:off x="2361460" y="4909351"/>
            <a:ext cx="6779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news.stanford.edu</a:t>
            </a:r>
            <a:r>
              <a:rPr lang="en-US" dirty="0"/>
              <a:t>/2005/06/12/</a:t>
            </a:r>
            <a:r>
              <a:rPr lang="en-US" dirty="0" err="1"/>
              <a:t>youve</a:t>
            </a:r>
            <a:r>
              <a:rPr lang="en-US" dirty="0"/>
              <a:t>-got-find-love-jobs-says/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CFF8E5-70D2-5B15-0469-47EDBC3C0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59" y="1304443"/>
            <a:ext cx="3885065" cy="29213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06CB46-F95E-B3D5-253B-0BB5899EE118}"/>
              </a:ext>
            </a:extLst>
          </p:cNvPr>
          <p:cNvSpPr txBox="1"/>
          <p:nvPr/>
        </p:nvSpPr>
        <p:spPr>
          <a:xfrm>
            <a:off x="723159" y="4376691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42M views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479FF4-7A0D-378B-2660-227450AA2437}"/>
              </a:ext>
            </a:extLst>
          </p:cNvPr>
          <p:cNvSpPr txBox="1"/>
          <p:nvPr/>
        </p:nvSpPr>
        <p:spPr>
          <a:xfrm>
            <a:off x="2336636" y="4438105"/>
            <a:ext cx="5930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Steve Jobs, Stanford University commencement speech 2005 </a:t>
            </a:r>
          </a:p>
        </p:txBody>
      </p:sp>
    </p:spTree>
    <p:extLst>
      <p:ext uri="{BB962C8B-B14F-4D97-AF65-F5344CB8AC3E}">
        <p14:creationId xmlns:p14="http://schemas.microsoft.com/office/powerpoint/2010/main" val="375734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05A1F-7568-49AA-7B1C-7466708A2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listening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DE7EB-4A98-E3DD-AA0B-F3F475A2C4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Stanford O’Brien Urology Research Center</a:t>
            </a:r>
          </a:p>
          <a:p>
            <a:endParaRPr lang="en-US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Photo taken at University of California, Berkeley, courtesy of Al Roth (Nobel, 2012, Economics).</a:t>
            </a:r>
          </a:p>
        </p:txBody>
      </p:sp>
      <p:pic>
        <p:nvPicPr>
          <p:cNvPr id="5" name="Picture 4" descr="A urinal on a tile surface&#10;&#10;Description automatically generated">
            <a:extLst>
              <a:ext uri="{FF2B5EF4-FFF2-40B4-BE49-F238E27FC236}">
                <a16:creationId xmlns:a16="http://schemas.microsoft.com/office/drawing/2014/main" id="{2E89DFE2-59EC-7457-BAFD-3878FDF4C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3036" y="1703408"/>
            <a:ext cx="4007032" cy="300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93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9BC766-2076-A6B1-8032-E1281D7396BC}"/>
              </a:ext>
            </a:extLst>
          </p:cNvPr>
          <p:cNvSpPr txBox="1"/>
          <p:nvPr/>
        </p:nvSpPr>
        <p:spPr>
          <a:xfrm>
            <a:off x="3239589" y="1532708"/>
            <a:ext cx="5531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Good luck – make us proud!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anford Big Tommorrow">
  <a:themeElements>
    <a:clrScheme name="Stanford 2">
      <a:dk1>
        <a:srgbClr val="303030"/>
      </a:dk1>
      <a:lt1>
        <a:srgbClr val="FFFFFF"/>
      </a:lt1>
      <a:dk2>
        <a:srgbClr val="770817"/>
      </a:dk2>
      <a:lt2>
        <a:srgbClr val="CDCCBC"/>
      </a:lt2>
      <a:accent1>
        <a:srgbClr val="770817"/>
      </a:accent1>
      <a:accent2>
        <a:srgbClr val="13677C"/>
      </a:accent2>
      <a:accent3>
        <a:srgbClr val="726056"/>
      </a:accent3>
      <a:accent4>
        <a:srgbClr val="178B65"/>
      </a:accent4>
      <a:accent5>
        <a:srgbClr val="303030"/>
      </a:accent5>
      <a:accent6>
        <a:srgbClr val="BCBCBC"/>
      </a:accent6>
      <a:hlink>
        <a:srgbClr val="0670E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rology Multicolor PPT template" id="{3E676F8D-9217-A34B-A70E-0947FD490275}" vid="{800B5A8E-C3D0-164F-B5BC-534327FE3F50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rology Multicolor PPT template" id="{3E676F8D-9217-A34B-A70E-0947FD490275}" vid="{06C774E4-A9BA-9043-8072-AE858BF7691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Stanford Big Tommorrow</Template>
  <TotalTime>601</TotalTime>
  <Words>972</Words>
  <Application>Microsoft Macintosh PowerPoint</Application>
  <PresentationFormat>On-screen Show (16:10)</PresentationFormat>
  <Paragraphs>89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Wingdings</vt:lpstr>
      <vt:lpstr>Stanford Big Tommorrow</vt:lpstr>
      <vt:lpstr>Custom Design</vt:lpstr>
      <vt:lpstr>Making your mark in urology research</vt:lpstr>
      <vt:lpstr>Outline</vt:lpstr>
      <vt:lpstr>Define your Question and Goals</vt:lpstr>
      <vt:lpstr>You need some tachycardia</vt:lpstr>
      <vt:lpstr>Know thyself</vt:lpstr>
      <vt:lpstr>Know thyself</vt:lpstr>
      <vt:lpstr>Mentoring</vt:lpstr>
      <vt:lpstr>Do the work</vt:lpstr>
      <vt:lpstr>Collaborate</vt:lpstr>
      <vt:lpstr>Be a good collaborator</vt:lpstr>
      <vt:lpstr>Have perspective</vt:lpstr>
      <vt:lpstr>Remember to role of luck</vt:lpstr>
      <vt:lpstr>Have fun</vt:lpstr>
      <vt:lpstr>If it is not fun, honestly reassess</vt:lpstr>
      <vt:lpstr>Thank you for listening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Positioning yourself for a successful career in academia</dc:title>
  <dc:creator>James D Brooks</dc:creator>
  <cp:lastModifiedBy>James D Brooks</cp:lastModifiedBy>
  <cp:revision>11</cp:revision>
  <dcterms:created xsi:type="dcterms:W3CDTF">2023-07-18T20:56:08Z</dcterms:created>
  <dcterms:modified xsi:type="dcterms:W3CDTF">2023-11-17T19:06:37Z</dcterms:modified>
</cp:coreProperties>
</file>