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7594-A549-442D-957B-C1D476489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B626C1-EDFE-478B-A8FD-BDCCF3EB2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A89DA-B68D-4BC1-94DE-6411652DD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810A9-F9C2-4C0D-877F-627CD2B5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A0A40-73A0-4EA7-9CFC-94E6283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66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521B-7009-47E8-A481-2F09E9025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7830C-86D8-4C1E-9505-D2D1A94C0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4E77A-3348-4E40-8C69-0A6CD598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24C50-A170-4744-ACFC-313132AF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340DA-41D4-415C-9AA7-7E0085F4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00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BA9A-3D62-45F3-BA75-B2BF455A8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34E55-D780-44C9-9FC1-5A0E0BBCE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E7414-0753-4D86-ACEF-DFEF8A95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7354D-C02B-4768-9E1B-86EEFD3E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3E7D3-1CCD-4F55-85A1-B38BAFAB3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094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3EAF-A59A-452D-B160-0A01AEFF4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CFBD7-B8A2-4C04-8D0F-CD1949AFA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34115-8263-47DE-A421-B3BF5F0BD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EDFA75-0BB0-490F-AA95-221A118C7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9E763-F496-45F0-845F-1B627530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678BA-9DB9-423E-82E5-E2810885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7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5F70-B3B3-4538-A7C0-BC120817F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CD3BE-0E34-407B-981D-3340F1BA4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D850B-47F9-46FE-BF64-B69166F54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3C6FCC-778A-47CB-BF43-8497C8229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594BB8-0A7E-4176-88DE-48951AC1B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74A6D8-5703-4034-8520-90427E55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B9BE0E-E90A-4459-BF5B-FF29FFF88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20F2B-6033-4AB2-A109-99DC8409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928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7DD0-D994-44B1-9014-2B04FF59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8F2667-65AF-4ED0-9084-C98C1941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7694C-9684-46D6-8DF7-80ED3275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792B3-94C7-45D1-A789-444ED6D0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62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C59FD-5027-4D76-BC7E-7847689DC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D553A0-F7FE-4B0A-93CE-DA1D05C3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D263A-D3EA-406C-BB1F-A42F25001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8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BE3E-E23C-4835-8C26-90917EDD8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D1E59-3263-4ED7-8615-06EDA0BB1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E4E60-FF97-4221-A08B-DD9ABB61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2AFC6-5EF7-476A-9E99-3EBAACCA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4CFF3-9BA0-4DC9-8867-AD527DC0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419F4-BB08-4A30-B6A4-76B4FF9C0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4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5274A-0850-4973-8556-6A51A768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B4FBCF-859E-49AE-9C95-9BEEFA326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B8F6F-1213-4785-A4BF-AC58617E0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65914-5AA3-41C5-ABE7-DF97D9FB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FF72C-AD59-4213-8A51-83BDE3AC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9040A-0012-4E44-AF7F-9B9A3486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64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10C9-C0EB-41DD-9B76-1EE8A74D1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A9FE4-1284-424B-AA24-3DE6FE6D1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7142A-8033-41A1-9FE6-B6A8CFD6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A0706-8EE8-4443-8DC2-12BC99CF4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13007-1ECF-4EF5-9E13-64A78161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CFFE7-6155-4B31-8AE5-C776CF01A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1CC35-F22B-4CBF-BDC4-B4520CEB1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8CA00-AAF6-4543-A717-8C46C9F5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27C6C-928C-4921-9F8B-B73CF84D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5E710-BD97-4B9B-9C92-24003B24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64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67F13-BB65-4939-B252-B5D94DE7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962BF-370F-47F8-ACD7-38231DB2E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2F970-08CC-4A7A-B971-920A1F063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C65A8-F205-4A9B-B69E-E5EAF8567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AE096-49F2-4D66-8D52-07AA96733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6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835618" y="1102865"/>
            <a:ext cx="8569690" cy="4059685"/>
          </a:xfrm>
          <a:prstGeom prst="rect">
            <a:avLst/>
          </a:prstGeom>
          <a:solidFill>
            <a:srgbClr val="92D050"/>
          </a:solidFill>
          <a:ln w="127000">
            <a:solidFill>
              <a:srgbClr val="000099"/>
            </a:solidFill>
          </a:ln>
        </p:spPr>
        <p:txBody>
          <a:bodyPr vert="horz" lIns="365760" tIns="45720" rIns="4572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Arial" panose="020B0604020202020204" pitchFamily="34" charset="0"/>
              </a:rPr>
              <a:t>CAIRIBU 2020 abstract and poster winners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j-ea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47" y="123489"/>
            <a:ext cx="1517252" cy="124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30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44724" y="1006698"/>
            <a:ext cx="2258319" cy="4126058"/>
            <a:chOff x="9344724" y="1006698"/>
            <a:chExt cx="2258319" cy="412605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44724" y="1006698"/>
              <a:ext cx="2051822" cy="3567818"/>
            </a:xfrm>
            <a:prstGeom prst="rect">
              <a:avLst/>
            </a:prstGeom>
          </p:spPr>
        </p:pic>
        <p:pic>
          <p:nvPicPr>
            <p:cNvPr id="3" name="Picture 2" descr="Most/Least Romantic Song Lyrics Winners! – Single Girl ...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37">
              <a:off x="10401897" y="2707366"/>
              <a:ext cx="1201146" cy="242539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2020 “Best Abstracts”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20005" y="767415"/>
            <a:ext cx="8968837" cy="5437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Received highest scores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Connor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Beebout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graduate student, P20 Center of the Vanderbilt University Medical Center (PI, Maria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Hadjifrangiskou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PhD)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“Cytochrome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bd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required for </a:t>
            </a: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uropathogenic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Escherichia coli pathogenesis 	and biofilm development”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Sarah Maxwell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graduate student, P20 Center of the University of Tennessee Health Sciences Center (PI,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Georgi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Petkov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PhD)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“Age-dependent expression of TRPM4 channel in guinea pig detrusor smooth 	muscle is associated with altered contractility”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Derek Ho, PhD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K12 Scholar, Duke University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 (PI, Cindy Amundsen, MD) and a postdoctoral researcher at the Duke University P20 Center (PI, Pei Zhong, PhD)</a:t>
            </a:r>
            <a:endParaRPr kumimoji="0" lang="en-US" sz="2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“The major contribution of cavitation to stone damage in dusting mode 	during laser lithotripsy”</a:t>
            </a:r>
          </a:p>
        </p:txBody>
      </p:sp>
    </p:spTree>
    <p:extLst>
      <p:ext uri="{BB962C8B-B14F-4D97-AF65-F5344CB8AC3E}">
        <p14:creationId xmlns:p14="http://schemas.microsoft.com/office/powerpoint/2010/main" val="14225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2020 Honorable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Mention (abstracts)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20005" y="767415"/>
            <a:ext cx="1093468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These 4 abstracts round out the top 15% of this year’s abstracts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Khue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 specialist 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Houston Methodist (mentored by Rose Khavari, MD, former Opportunity Pool awardee, University of Pittsburgh U54 O’Brien Center; PI, Zhou Wang, PhD)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Anne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Verstegen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PhD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early investigator and instructor in medicine at BIMDC-Harvard University (mentored by Mark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Zeidel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MD, PI of the BIDMC-Harvard University P20 Center)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Debra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Garvey, PhD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postdoctoral researcher at the University of Wisconsin-Madison U54 O’Brien Center (PI, Will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Ricke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PhD)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Scott Bauer, MD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K12 Scholar, UCSF-Kaiser Permanente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KUroEpi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 (Co-PIs, Stephen Van Den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Eeden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PhD and Alison Huang, MD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986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485837" y="886790"/>
            <a:ext cx="2258319" cy="4126058"/>
            <a:chOff x="9344724" y="1006698"/>
            <a:chExt cx="2258319" cy="412605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44724" y="1006698"/>
              <a:ext cx="2051822" cy="3567818"/>
            </a:xfrm>
            <a:prstGeom prst="rect">
              <a:avLst/>
            </a:prstGeom>
          </p:spPr>
        </p:pic>
        <p:pic>
          <p:nvPicPr>
            <p:cNvPr id="3" name="Picture 2" descr="Most/Least Romantic Song Lyrics Winners! – Single Girl ...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37">
              <a:off x="10401897" y="2707366"/>
              <a:ext cx="1201146" cy="242539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2020 “Best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Posters”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16752" y="780715"/>
            <a:ext cx="921304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Prostate and aging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TIE: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Teresa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Liu, PhD 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Livianna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Myklebust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BS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(both UW-Madison U54 O’Brien Center)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Prostate/GU tract signaling and morphology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Renee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Vickman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PhD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NorthShore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Health Systems-Purdue University P20 Exploratory Center)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Prostate and LUTS, pathophysiology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Hannah Ruetten, DVM/PhD candidate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(UW-Madison U54 O’Brien Center)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Therapeutics and treatment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Khue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Tran, research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specialist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(Houston Methodist, in the lab of Dr. Rose Khavari, a former Opportunity Pool awardee, University of Pittsburgh U54 O’Brien Center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18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510769" y="1282069"/>
            <a:ext cx="2258319" cy="4126058"/>
            <a:chOff x="9344724" y="1006698"/>
            <a:chExt cx="2258319" cy="412605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44724" y="1006698"/>
              <a:ext cx="2051822" cy="3567818"/>
            </a:xfrm>
            <a:prstGeom prst="rect">
              <a:avLst/>
            </a:prstGeom>
          </p:spPr>
        </p:pic>
        <p:pic>
          <p:nvPicPr>
            <p:cNvPr id="3" name="Picture 2" descr="Most/Least Romantic Song Lyrics Winners! – Single Girl ...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37">
              <a:off x="10401897" y="2707366"/>
              <a:ext cx="1201146" cy="242539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2020 “Best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Posters”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16752" y="780715"/>
            <a:ext cx="92130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spcBef>
                <a:spcPts val="1200"/>
              </a:spcBef>
              <a:buFont typeface="+mj-lt"/>
              <a:buAutoNum type="arabicPeriod" startAt="5"/>
              <a:defRPr/>
            </a:pPr>
            <a:r>
              <a:rPr lang="en-US" sz="2400" dirty="0" err="1" smtClean="0">
                <a:solidFill>
                  <a:prstClr val="black"/>
                </a:solidFill>
              </a:rPr>
              <a:t>Neuroregulation</a:t>
            </a:r>
            <a:r>
              <a:rPr lang="en-US" sz="2400" dirty="0" smtClean="0">
                <a:solidFill>
                  <a:prstClr val="black"/>
                </a:solidFill>
              </a:rPr>
              <a:t> and voiding or LUTS</a:t>
            </a:r>
          </a:p>
          <a:p>
            <a:pPr marL="971550" lvl="1" indent="-514350"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prstClr val="black"/>
                </a:solidFill>
              </a:rPr>
              <a:t>Logan Hubbard, MD </a:t>
            </a:r>
            <a:r>
              <a:rPr lang="en-US" sz="2400" dirty="0" smtClean="0">
                <a:solidFill>
                  <a:prstClr val="black"/>
                </a:solidFill>
              </a:rPr>
              <a:t>(Urology Resident, Houston Methodist)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Genetics – kidney or bladder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Bisiayo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Fashemi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graduate student 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(Washington University P20 Exploratory Center)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Infection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Brannon, PhD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(Postdoctoral Researcher, Vanderbilt University P20 Exploratory Center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Population health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dirty="0" smtClean="0">
                <a:solidFill>
                  <a:prstClr val="black"/>
                </a:solidFill>
                <a:latin typeface="Calibri" panose="020F0502020204030204"/>
              </a:rPr>
              <a:t>Scott Bauer, MD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(K12 Scholar, UCSF-Kaiser Permanente </a:t>
            </a:r>
            <a:r>
              <a:rPr lang="en-US" sz="2400" dirty="0" err="1" smtClean="0">
                <a:solidFill>
                  <a:prstClr val="black"/>
                </a:solidFill>
                <a:latin typeface="Calibri" panose="020F0502020204030204"/>
              </a:rPr>
              <a:t>KUroEpi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/>
              </a:rPr>
              <a:t> Program)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 startAt="6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kidney, bladder, prostate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Matthew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Grimes, MD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(K12 Scholar UW-Madison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Program)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63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2020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“close seconds..."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16751" y="780715"/>
            <a:ext cx="11170696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Alexis Adrian, grad student </a:t>
            </a:r>
            <a:r>
              <a:rPr lang="en-US" sz="1900" dirty="0">
                <a:solidFill>
                  <a:prstClr val="black"/>
                </a:solidFill>
              </a:rPr>
              <a:t>(#38), UW-Madison U54 O’Brien Center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Lauren Baker, DVM, PhD </a:t>
            </a:r>
            <a:r>
              <a:rPr lang="en-US" sz="1900" dirty="0">
                <a:solidFill>
                  <a:prstClr val="black"/>
                </a:solidFill>
              </a:rPr>
              <a:t>(#8), K12 Scholar, UW-Madison </a:t>
            </a:r>
            <a:r>
              <a:rPr lang="en-US" sz="1900" dirty="0" err="1">
                <a:solidFill>
                  <a:prstClr val="black"/>
                </a:solidFill>
              </a:rPr>
              <a:t>KURe</a:t>
            </a:r>
            <a:r>
              <a:rPr lang="en-US" sz="1900" dirty="0">
                <a:solidFill>
                  <a:prstClr val="black"/>
                </a:solidFill>
              </a:rPr>
              <a:t> Program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Connor </a:t>
            </a:r>
            <a:r>
              <a:rPr lang="en-US" sz="1900" b="1" dirty="0" err="1">
                <a:solidFill>
                  <a:prstClr val="black"/>
                </a:solidFill>
              </a:rPr>
              <a:t>Beebout</a:t>
            </a:r>
            <a:r>
              <a:rPr lang="en-US" sz="1900" b="1" dirty="0">
                <a:solidFill>
                  <a:prstClr val="black"/>
                </a:solidFill>
              </a:rPr>
              <a:t>, grad student </a:t>
            </a:r>
            <a:r>
              <a:rPr lang="en-US" sz="1900" dirty="0">
                <a:solidFill>
                  <a:prstClr val="black"/>
                </a:solidFill>
              </a:rPr>
              <a:t>(#22), Vanderbilt </a:t>
            </a:r>
            <a:r>
              <a:rPr lang="en-US" sz="1900" dirty="0" err="1">
                <a:solidFill>
                  <a:prstClr val="black"/>
                </a:solidFill>
              </a:rPr>
              <a:t>Univ</a:t>
            </a:r>
            <a:r>
              <a:rPr lang="en-US" sz="1900" dirty="0">
                <a:solidFill>
                  <a:prstClr val="black"/>
                </a:solidFill>
              </a:rPr>
              <a:t> P20 Exploratory Center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Diya </a:t>
            </a:r>
            <a:r>
              <a:rPr lang="en-US" sz="1900" b="1" dirty="0" err="1">
                <a:solidFill>
                  <a:prstClr val="black"/>
                </a:solidFill>
              </a:rPr>
              <a:t>Binoy</a:t>
            </a:r>
            <a:r>
              <a:rPr lang="en-US" sz="1900" b="1" dirty="0">
                <a:solidFill>
                  <a:prstClr val="black"/>
                </a:solidFill>
              </a:rPr>
              <a:t> Joseph, PhD </a:t>
            </a:r>
            <a:r>
              <a:rPr lang="en-US" sz="1900" dirty="0">
                <a:solidFill>
                  <a:prstClr val="black"/>
                </a:solidFill>
              </a:rPr>
              <a:t>(#39 ), post-doc, UTSW (part of UW-Madison O’Brien Center)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Catherine Brownstein, PhD </a:t>
            </a:r>
            <a:r>
              <a:rPr lang="en-US" sz="1900" dirty="0">
                <a:solidFill>
                  <a:prstClr val="black"/>
                </a:solidFill>
              </a:rPr>
              <a:t>(#28), Opportunity Pool awardee, Columba </a:t>
            </a:r>
            <a:r>
              <a:rPr lang="en-US" sz="1900" dirty="0" err="1">
                <a:solidFill>
                  <a:prstClr val="black"/>
                </a:solidFill>
              </a:rPr>
              <a:t>Univ</a:t>
            </a:r>
            <a:r>
              <a:rPr lang="en-US" sz="1900" dirty="0">
                <a:solidFill>
                  <a:prstClr val="black"/>
                </a:solidFill>
              </a:rPr>
              <a:t> U54 O’Brien Center)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Derek Ho, PhD </a:t>
            </a:r>
            <a:r>
              <a:rPr lang="en-US" sz="1900" dirty="0">
                <a:solidFill>
                  <a:prstClr val="black"/>
                </a:solidFill>
              </a:rPr>
              <a:t>(#2 ), K12 Scholar, Duke </a:t>
            </a:r>
            <a:r>
              <a:rPr lang="en-US" sz="1900" dirty="0" err="1">
                <a:solidFill>
                  <a:prstClr val="black"/>
                </a:solidFill>
              </a:rPr>
              <a:t>Univ</a:t>
            </a:r>
            <a:r>
              <a:rPr lang="en-US" sz="1900" dirty="0">
                <a:solidFill>
                  <a:prstClr val="black"/>
                </a:solidFill>
              </a:rPr>
              <a:t> </a:t>
            </a:r>
            <a:r>
              <a:rPr lang="en-US" sz="1900" dirty="0" err="1">
                <a:solidFill>
                  <a:prstClr val="black"/>
                </a:solidFill>
              </a:rPr>
              <a:t>KURe</a:t>
            </a:r>
            <a:r>
              <a:rPr lang="en-US" sz="1900" dirty="0">
                <a:solidFill>
                  <a:prstClr val="black"/>
                </a:solidFill>
              </a:rPr>
              <a:t> Program and post-doc, Duke </a:t>
            </a:r>
            <a:r>
              <a:rPr lang="en-US" sz="1900" dirty="0" err="1">
                <a:solidFill>
                  <a:prstClr val="black"/>
                </a:solidFill>
              </a:rPr>
              <a:t>Univ</a:t>
            </a:r>
            <a:r>
              <a:rPr lang="en-US" sz="1900" dirty="0">
                <a:solidFill>
                  <a:prstClr val="black"/>
                </a:solidFill>
              </a:rPr>
              <a:t> P20 Exploratory Center</a:t>
            </a:r>
            <a:endParaRPr kumimoji="0" lang="en-US" sz="19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Jim </a:t>
            </a:r>
            <a:r>
              <a:rPr lang="en-US" sz="1900" b="1" dirty="0" err="1">
                <a:solidFill>
                  <a:prstClr val="black"/>
                </a:solidFill>
              </a:rPr>
              <a:t>Hokanson</a:t>
            </a:r>
            <a:r>
              <a:rPr lang="en-US" sz="1900" b="1" dirty="0">
                <a:solidFill>
                  <a:prstClr val="black"/>
                </a:solidFill>
              </a:rPr>
              <a:t>, PhD </a:t>
            </a:r>
            <a:r>
              <a:rPr lang="en-US" sz="1900" dirty="0">
                <a:solidFill>
                  <a:prstClr val="black"/>
                </a:solidFill>
              </a:rPr>
              <a:t>(#3), K12 Scholar, Duke </a:t>
            </a:r>
            <a:r>
              <a:rPr lang="en-US" sz="1900" dirty="0" err="1">
                <a:solidFill>
                  <a:prstClr val="black"/>
                </a:solidFill>
              </a:rPr>
              <a:t>Univ</a:t>
            </a:r>
            <a:r>
              <a:rPr lang="en-US" sz="1900" dirty="0">
                <a:solidFill>
                  <a:prstClr val="black"/>
                </a:solidFill>
              </a:rPr>
              <a:t> </a:t>
            </a:r>
            <a:r>
              <a:rPr lang="en-US" sz="1900" dirty="0" err="1">
                <a:solidFill>
                  <a:prstClr val="black"/>
                </a:solidFill>
              </a:rPr>
              <a:t>KURe</a:t>
            </a:r>
            <a:r>
              <a:rPr lang="en-US" sz="1900" dirty="0">
                <a:solidFill>
                  <a:prstClr val="black"/>
                </a:solidFill>
              </a:rPr>
              <a:t> Program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Riley </a:t>
            </a:r>
            <a:r>
              <a:rPr lang="en-US" sz="1900" b="1" dirty="0" err="1">
                <a:solidFill>
                  <a:prstClr val="black"/>
                </a:solidFill>
              </a:rPr>
              <a:t>Medenwald</a:t>
            </a:r>
            <a:r>
              <a:rPr lang="en-US" sz="1900" b="1" dirty="0">
                <a:solidFill>
                  <a:prstClr val="black"/>
                </a:solidFill>
              </a:rPr>
              <a:t>, undergraduate</a:t>
            </a:r>
            <a:r>
              <a:rPr lang="en-US" sz="1900" dirty="0">
                <a:solidFill>
                  <a:prstClr val="black"/>
                </a:solidFill>
              </a:rPr>
              <a:t> (#44 ), UW-Madison U54-O’Brien Center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Tanecia</a:t>
            </a:r>
            <a:r>
              <a:rPr lang="en-US" sz="1900" b="1" dirty="0">
                <a:solidFill>
                  <a:prstClr val="black"/>
                </a:solidFill>
              </a:rPr>
              <a:t> Mitchell, PhD </a:t>
            </a:r>
            <a:r>
              <a:rPr lang="en-US" sz="1900" dirty="0">
                <a:solidFill>
                  <a:prstClr val="black"/>
                </a:solidFill>
              </a:rPr>
              <a:t>(#19), scientist, UAB Birmingham P20 Exploratory Center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Grace Morales, grad student </a:t>
            </a:r>
            <a:r>
              <a:rPr lang="en-US" sz="1900" dirty="0">
                <a:solidFill>
                  <a:prstClr val="black"/>
                </a:solidFill>
              </a:rPr>
              <a:t>(#25), Vanderbilt </a:t>
            </a:r>
            <a:r>
              <a:rPr lang="en-US" sz="1900" dirty="0" err="1">
                <a:solidFill>
                  <a:prstClr val="black"/>
                </a:solidFill>
              </a:rPr>
              <a:t>Univ</a:t>
            </a:r>
            <a:r>
              <a:rPr lang="en-US" sz="1900" dirty="0">
                <a:solidFill>
                  <a:prstClr val="black"/>
                </a:solidFill>
              </a:rPr>
              <a:t> P20 Exploratory Center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Laura Pascal, PhD 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(#36 ), scientist, </a:t>
            </a:r>
            <a:r>
              <a:rPr kumimoji="0" lang="en-US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Univ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of Pittsburgh</a:t>
            </a:r>
            <a:r>
              <a:rPr kumimoji="0" lang="en-US" sz="19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U54 O’Brien Center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Alejandro Roldan-</a:t>
            </a:r>
            <a:r>
              <a:rPr lang="en-US" sz="1900" b="1" dirty="0" err="1">
                <a:solidFill>
                  <a:prstClr val="black"/>
                </a:solidFill>
              </a:rPr>
              <a:t>Alzate</a:t>
            </a:r>
            <a:r>
              <a:rPr lang="en-US" sz="1900" b="1" dirty="0">
                <a:solidFill>
                  <a:prstClr val="black"/>
                </a:solidFill>
              </a:rPr>
              <a:t>, PhD </a:t>
            </a:r>
            <a:r>
              <a:rPr lang="en-US" sz="1900" dirty="0">
                <a:solidFill>
                  <a:prstClr val="black"/>
                </a:solidFill>
              </a:rPr>
              <a:t>(#12), K12 Scholar, UW-Madison </a:t>
            </a:r>
            <a:r>
              <a:rPr lang="en-US" sz="1900" dirty="0" err="1">
                <a:solidFill>
                  <a:prstClr val="black"/>
                </a:solidFill>
              </a:rPr>
              <a:t>KURe</a:t>
            </a:r>
            <a:r>
              <a:rPr lang="en-US" sz="1900" dirty="0">
                <a:solidFill>
                  <a:prstClr val="black"/>
                </a:solidFill>
              </a:rPr>
              <a:t> </a:t>
            </a:r>
            <a:r>
              <a:rPr lang="en-US" sz="1900" dirty="0" smtClean="0">
                <a:solidFill>
                  <a:prstClr val="black"/>
                </a:solidFill>
              </a:rPr>
              <a:t>Program</a:t>
            </a:r>
            <a:endParaRPr kumimoji="0" lang="en-US" sz="19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Casey</a:t>
            </a:r>
            <a:r>
              <a:rPr kumimoji="0" lang="en-US" sz="19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Steadman, PhD </a:t>
            </a:r>
            <a:r>
              <a:rPr kumimoji="0" lang="en-US" sz="19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(#6), K12 Scholar, Duke </a:t>
            </a:r>
            <a:r>
              <a:rPr kumimoji="0" lang="en-US" sz="19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Univ</a:t>
            </a:r>
            <a:r>
              <a:rPr kumimoji="0" lang="en-US" sz="19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en-US" sz="19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KURe</a:t>
            </a:r>
            <a:r>
              <a:rPr kumimoji="0" lang="en-US" sz="19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Program</a:t>
            </a:r>
            <a:endParaRPr lang="en-US" sz="190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dirty="0">
                <a:solidFill>
                  <a:prstClr val="black"/>
                </a:solidFill>
              </a:rPr>
              <a:t>Nicholas Steers, PhD </a:t>
            </a:r>
            <a:r>
              <a:rPr lang="en-US" sz="1900" dirty="0">
                <a:solidFill>
                  <a:prstClr val="black"/>
                </a:solidFill>
              </a:rPr>
              <a:t>(#29), scientist, Columbia </a:t>
            </a:r>
            <a:r>
              <a:rPr lang="en-US" sz="1900" dirty="0" err="1">
                <a:solidFill>
                  <a:prstClr val="black"/>
                </a:solidFill>
              </a:rPr>
              <a:t>Univ</a:t>
            </a:r>
            <a:r>
              <a:rPr lang="en-US" sz="1900" dirty="0">
                <a:solidFill>
                  <a:prstClr val="black"/>
                </a:solidFill>
              </a:rPr>
              <a:t> U54 O’Brien </a:t>
            </a:r>
            <a:r>
              <a:rPr lang="en-US" sz="1900" dirty="0" smtClean="0">
                <a:solidFill>
                  <a:prstClr val="black"/>
                </a:solidFill>
              </a:rPr>
              <a:t>Center</a:t>
            </a:r>
            <a:endParaRPr lang="en-US" sz="1900" b="1" baseline="0" dirty="0" smtClean="0">
              <a:solidFill>
                <a:prstClr val="black"/>
              </a:solidFill>
              <a:latin typeface="Calibri" panose="020F0502020204030204"/>
            </a:endParaRP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900" b="1" baseline="0" dirty="0" smtClean="0">
                <a:solidFill>
                  <a:prstClr val="black"/>
                </a:solidFill>
                <a:latin typeface="Calibri" panose="020F0502020204030204"/>
              </a:rPr>
              <a:t>Hanneke</a:t>
            </a:r>
            <a:r>
              <a:rPr lang="en-US" sz="19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1900" b="1" dirty="0" err="1" smtClean="0">
                <a:solidFill>
                  <a:prstClr val="black"/>
                </a:solidFill>
                <a:latin typeface="Calibri" panose="020F0502020204030204"/>
              </a:rPr>
              <a:t>Verstegen</a:t>
            </a:r>
            <a:r>
              <a:rPr lang="en-US" sz="1900" b="1" dirty="0" smtClean="0">
                <a:solidFill>
                  <a:prstClr val="black"/>
                </a:solidFill>
                <a:latin typeface="Calibri" panose="020F0502020204030204"/>
              </a:rPr>
              <a:t>, PhD </a:t>
            </a:r>
            <a:r>
              <a:rPr lang="en-US" sz="1900" dirty="0" smtClean="0">
                <a:solidFill>
                  <a:prstClr val="black"/>
                </a:solidFill>
                <a:latin typeface="Calibri" panose="020F0502020204030204"/>
              </a:rPr>
              <a:t>(#16), scientist, BIDMC-Harvard </a:t>
            </a:r>
            <a:r>
              <a:rPr lang="en-US" sz="1900" dirty="0" err="1" smtClean="0">
                <a:solidFill>
                  <a:prstClr val="black"/>
                </a:solidFill>
                <a:latin typeface="Calibri" panose="020F0502020204030204"/>
              </a:rPr>
              <a:t>Univ</a:t>
            </a:r>
            <a:r>
              <a:rPr lang="en-US" sz="1900" dirty="0" smtClean="0">
                <a:solidFill>
                  <a:prstClr val="black"/>
                </a:solidFill>
                <a:latin typeface="Calibri" panose="020F0502020204030204"/>
              </a:rPr>
              <a:t> P20 Exploratory Center)</a:t>
            </a:r>
          </a:p>
        </p:txBody>
      </p:sp>
    </p:spTree>
    <p:extLst>
      <p:ext uri="{BB962C8B-B14F-4D97-AF65-F5344CB8AC3E}">
        <p14:creationId xmlns:p14="http://schemas.microsoft.com/office/powerpoint/2010/main" val="203434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44724" y="1006698"/>
            <a:ext cx="2258319" cy="4126058"/>
            <a:chOff x="9344724" y="1006698"/>
            <a:chExt cx="2258319" cy="412605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44724" y="1006698"/>
              <a:ext cx="2051822" cy="3567818"/>
            </a:xfrm>
            <a:prstGeom prst="rect">
              <a:avLst/>
            </a:prstGeom>
          </p:spPr>
        </p:pic>
        <p:pic>
          <p:nvPicPr>
            <p:cNvPr id="3" name="Picture 2" descr="Most/Least Romantic Song Lyrics Winners! – Single Girl ...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5237">
              <a:off x="10401897" y="2707366"/>
              <a:ext cx="1201146" cy="242539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CAIRIBU 2020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“People’s Choice Posters”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08854" y="1094036"/>
            <a:ext cx="896883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6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Khue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Tran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research specialist (Houston Methodist)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600" b="1" dirty="0" smtClean="0">
                <a:solidFill>
                  <a:prstClr val="black"/>
                </a:solidFill>
                <a:latin typeface="Calibri" panose="020F0502020204030204"/>
              </a:rPr>
              <a:t>Sarah Maxwell</a:t>
            </a:r>
            <a:r>
              <a:rPr lang="en-US" sz="2600" dirty="0" smtClean="0">
                <a:solidFill>
                  <a:prstClr val="black"/>
                </a:solidFill>
                <a:latin typeface="Calibri" panose="020F0502020204030204"/>
              </a:rPr>
              <a:t>, grad student (</a:t>
            </a:r>
            <a:r>
              <a:rPr lang="en-US" sz="2600" dirty="0" err="1" smtClean="0">
                <a:solidFill>
                  <a:prstClr val="black"/>
                </a:solidFill>
                <a:latin typeface="Calibri" panose="020F0502020204030204"/>
              </a:rPr>
              <a:t>Univ</a:t>
            </a:r>
            <a:r>
              <a:rPr lang="en-US" sz="2600" dirty="0" smtClean="0">
                <a:solidFill>
                  <a:prstClr val="black"/>
                </a:solidFill>
                <a:latin typeface="Calibri" panose="020F0502020204030204"/>
              </a:rPr>
              <a:t> Tennessee P20 Exploratory Center</a:t>
            </a:r>
            <a:endParaRPr lang="en-US" sz="2600" dirty="0">
              <a:solidFill>
                <a:prstClr val="black"/>
              </a:solidFill>
              <a:latin typeface="Calibri" panose="020F0502020204030204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Jim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Hokanson</a:t>
            </a:r>
            <a:r>
              <a:rPr kumimoji="0" lang="en-US" sz="2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PhD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(K12 Scholar, Duke </a:t>
            </a:r>
            <a:r>
              <a:rPr kumimoji="0" lang="en-US" sz="2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KURe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Program)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2600" b="1" baseline="0" dirty="0" smtClean="0">
                <a:solidFill>
                  <a:prstClr val="black"/>
                </a:solidFill>
                <a:latin typeface="Calibri" panose="020F0502020204030204"/>
              </a:rPr>
              <a:t>Connor</a:t>
            </a:r>
            <a:r>
              <a:rPr lang="en-US" sz="26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600" b="1" dirty="0" err="1" smtClean="0">
                <a:solidFill>
                  <a:prstClr val="black"/>
                </a:solidFill>
                <a:latin typeface="Calibri" panose="020F0502020204030204"/>
              </a:rPr>
              <a:t>Beebout</a:t>
            </a:r>
            <a:r>
              <a:rPr lang="en-US" sz="2600" dirty="0" smtClean="0">
                <a:solidFill>
                  <a:prstClr val="black"/>
                </a:solidFill>
                <a:latin typeface="Calibri" panose="020F0502020204030204"/>
              </a:rPr>
              <a:t>, grad student (Vanderbilt </a:t>
            </a:r>
            <a:r>
              <a:rPr lang="en-US" sz="2600" dirty="0" err="1" smtClean="0">
                <a:solidFill>
                  <a:prstClr val="black"/>
                </a:solidFill>
                <a:latin typeface="Calibri" panose="020F0502020204030204"/>
              </a:rPr>
              <a:t>Univ</a:t>
            </a:r>
            <a:r>
              <a:rPr lang="en-US" sz="2600" dirty="0" smtClean="0">
                <a:solidFill>
                  <a:prstClr val="black"/>
                </a:solidFill>
                <a:latin typeface="Calibri" panose="020F0502020204030204"/>
              </a:rPr>
              <a:t> P20 Exploratory Center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834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752</Words>
  <Application>Microsoft Office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 Department of Orthopedics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Penniston, Kristina L.</dc:creator>
  <cp:lastModifiedBy>Allmaras, Jennifer M.</cp:lastModifiedBy>
  <cp:revision>9</cp:revision>
  <dcterms:created xsi:type="dcterms:W3CDTF">2020-12-01T23:13:57Z</dcterms:created>
  <dcterms:modified xsi:type="dcterms:W3CDTF">2023-12-12T21:29:04Z</dcterms:modified>
</cp:coreProperties>
</file>