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7"/>
  </p:notesMasterIdLst>
  <p:handoutMasterIdLst>
    <p:handoutMasterId r:id="rId28"/>
  </p:handoutMasterIdLst>
  <p:sldIdLst>
    <p:sldId id="304" r:id="rId3"/>
    <p:sldId id="320" r:id="rId4"/>
    <p:sldId id="324" r:id="rId5"/>
    <p:sldId id="325" r:id="rId6"/>
    <p:sldId id="327" r:id="rId7"/>
    <p:sldId id="328" r:id="rId8"/>
    <p:sldId id="322" r:id="rId9"/>
    <p:sldId id="323" r:id="rId10"/>
    <p:sldId id="321" r:id="rId11"/>
    <p:sldId id="329" r:id="rId12"/>
    <p:sldId id="341" r:id="rId13"/>
    <p:sldId id="330" r:id="rId14"/>
    <p:sldId id="342" r:id="rId15"/>
    <p:sldId id="331" r:id="rId16"/>
    <p:sldId id="343" r:id="rId17"/>
    <p:sldId id="332" r:id="rId18"/>
    <p:sldId id="333" r:id="rId19"/>
    <p:sldId id="344" r:id="rId20"/>
    <p:sldId id="334" r:id="rId21"/>
    <p:sldId id="336" r:id="rId22"/>
    <p:sldId id="337" r:id="rId23"/>
    <p:sldId id="339" r:id="rId24"/>
    <p:sldId id="338" r:id="rId25"/>
    <p:sldId id="340" r:id="rId2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>
      <p:cViewPr varScale="1">
        <p:scale>
          <a:sx n="81" d="100"/>
          <a:sy n="81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C0CA91-7547-4C48-9F63-F7AF2EACCDE3}" type="doc">
      <dgm:prSet loTypeId="urn:microsoft.com/office/officeart/2005/8/layout/vProcess5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2C1BB52-6594-404C-953E-EDC674A02EA7}">
      <dgm:prSet phldrT="[Text]" custT="1"/>
      <dgm:spPr>
        <a:xfrm>
          <a:off x="0" y="0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are the Mission + Vision of the Initiative?</a:t>
          </a:r>
        </a:p>
      </dgm:t>
    </dgm:pt>
    <dgm:pt modelId="{87E5CB4E-BF68-487A-82DF-4B871579DDB5}" type="parTrans" cxnId="{3583F21C-8696-49F8-869B-DB8E9BA51918}">
      <dgm:prSet/>
      <dgm:spPr/>
      <dgm:t>
        <a:bodyPr/>
        <a:lstStyle/>
        <a:p>
          <a:endParaRPr lang="en-US"/>
        </a:p>
      </dgm:t>
    </dgm:pt>
    <dgm:pt modelId="{440ECB3A-CCCA-44FF-92DA-92863E5A51C3}" type="sibTrans" cxnId="{3583F21C-8696-49F8-869B-DB8E9BA51918}">
      <dgm:prSet/>
      <dgm:spPr>
        <a:xfrm>
          <a:off x="4566418" y="566581"/>
          <a:ext cx="485641" cy="485641"/>
        </a:xfrm>
        <a:prstGeom prst="downArrow">
          <a:avLst>
            <a:gd name="adj1" fmla="val 55000"/>
            <a:gd name="adj2" fmla="val 45000"/>
          </a:avLst>
        </a:prstGeom>
        <a:solidFill>
          <a:srgbClr val="DEFFBD">
            <a:alpha val="90000"/>
          </a:srgbClr>
        </a:solidFill>
        <a:ln w="12700" cap="flat" cmpd="sng" algn="ctr">
          <a:solidFill>
            <a:srgbClr val="44546A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>
            <a:solidFill>
              <a:srgbClr val="FFC000"/>
            </a:solidFill>
            <a:latin typeface="Calibri" panose="020F0502020204030204"/>
            <a:ea typeface="+mn-ea"/>
            <a:cs typeface="+mn-cs"/>
          </a:endParaRPr>
        </a:p>
      </dgm:t>
    </dgm:pt>
    <dgm:pt modelId="{6406ED02-AE16-43C7-9358-BF3C0836AA97}">
      <dgm:prSet phldrT="[Text]" custT="1"/>
      <dgm:spPr>
        <a:xfrm>
          <a:off x="0" y="0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 you want to achieve </a:t>
          </a:r>
          <a:r>
            <a:rPr lang="en-US" sz="16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scientifically?</a:t>
          </a:r>
          <a:endParaRPr lang="en-US" sz="16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2274A9A4-10B1-4488-92E0-D41A3B045A94}" type="parTrans" cxnId="{56D9AC6D-FDDE-4F70-AE94-838BCB886E07}">
      <dgm:prSet/>
      <dgm:spPr/>
      <dgm:t>
        <a:bodyPr/>
        <a:lstStyle/>
        <a:p>
          <a:endParaRPr lang="en-US"/>
        </a:p>
      </dgm:t>
    </dgm:pt>
    <dgm:pt modelId="{A9714C22-463C-4E53-B00E-860944C96E3F}" type="sibTrans" cxnId="{56D9AC6D-FDDE-4F70-AE94-838BCB886E07}">
      <dgm:prSet/>
      <dgm:spPr/>
      <dgm:t>
        <a:bodyPr/>
        <a:lstStyle/>
        <a:p>
          <a:endParaRPr lang="en-US"/>
        </a:p>
      </dgm:t>
    </dgm:pt>
    <dgm:pt modelId="{D40F8B66-54AE-449E-90A9-B22F0D016BF5}">
      <dgm:prSet phldrT="[Text]" custT="1"/>
      <dgm:spPr>
        <a:xfrm>
          <a:off x="0" y="0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 you want to achieve organizationally?</a:t>
          </a:r>
        </a:p>
      </dgm:t>
    </dgm:pt>
    <dgm:pt modelId="{1C1498D9-B06D-43D9-BD26-43F005A9A114}" type="parTrans" cxnId="{8A6C4110-7808-4561-A4FA-00E8BE0C45F2}">
      <dgm:prSet/>
      <dgm:spPr/>
      <dgm:t>
        <a:bodyPr/>
        <a:lstStyle/>
        <a:p>
          <a:endParaRPr lang="en-US"/>
        </a:p>
      </dgm:t>
    </dgm:pt>
    <dgm:pt modelId="{7ABCFD14-3D4D-4017-A2D7-2AFA09F24A05}" type="sibTrans" cxnId="{8A6C4110-7808-4561-A4FA-00E8BE0C45F2}">
      <dgm:prSet/>
      <dgm:spPr/>
      <dgm:t>
        <a:bodyPr/>
        <a:lstStyle/>
        <a:p>
          <a:endParaRPr lang="en-US"/>
        </a:p>
      </dgm:t>
    </dgm:pt>
    <dgm:pt modelId="{AAF4607D-4D1A-401D-BCC1-29343CA07DA4}">
      <dgm:prSet phldrT="[Text]" custT="1"/>
      <dgm:spPr>
        <a:xfrm>
          <a:off x="445769" y="871664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is Success?</a:t>
          </a:r>
        </a:p>
      </dgm:t>
    </dgm:pt>
    <dgm:pt modelId="{AA701B49-26E6-4D17-A8B0-38C21D5D8865}" type="parTrans" cxnId="{D35E506D-8854-4A35-9702-C7C6924319C2}">
      <dgm:prSet/>
      <dgm:spPr/>
      <dgm:t>
        <a:bodyPr/>
        <a:lstStyle/>
        <a:p>
          <a:endParaRPr lang="en-US"/>
        </a:p>
      </dgm:t>
    </dgm:pt>
    <dgm:pt modelId="{9C6464B5-40CF-4F0A-8780-3FB2F7850548}" type="sibTrans" cxnId="{D35E506D-8854-4A35-9702-C7C6924319C2}">
      <dgm:prSet/>
      <dgm:spPr>
        <a:xfrm>
          <a:off x="5012188" y="1433265"/>
          <a:ext cx="485641" cy="485641"/>
        </a:xfrm>
        <a:prstGeom prst="downArrow">
          <a:avLst>
            <a:gd name="adj1" fmla="val 55000"/>
            <a:gd name="adj2" fmla="val 45000"/>
          </a:avLst>
        </a:prstGeom>
        <a:solidFill>
          <a:srgbClr val="DEFFBD">
            <a:alpha val="90000"/>
          </a:srgbClr>
        </a:solidFill>
        <a:ln w="12700" cap="flat" cmpd="sng" algn="ctr">
          <a:solidFill>
            <a:srgbClr val="44546A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 dirty="0">
            <a:solidFill>
              <a:srgbClr val="C6FDC3"/>
            </a:solidFill>
            <a:latin typeface="Calibri" panose="020F0502020204030204"/>
            <a:ea typeface="+mn-ea"/>
            <a:cs typeface="+mn-cs"/>
          </a:endParaRPr>
        </a:p>
      </dgm:t>
    </dgm:pt>
    <dgm:pt modelId="{134C4FCF-EDC1-4294-9C18-F2E1AA89DE0B}">
      <dgm:prSet phldrT="[Text]" custT="1"/>
      <dgm:spPr>
        <a:xfrm>
          <a:off x="445769" y="871664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does scientific success look like in tangible outputs </a:t>
          </a:r>
          <a:r>
            <a:rPr lang="en-US" sz="16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and outcomes</a:t>
          </a: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gm:t>
    </dgm:pt>
    <dgm:pt modelId="{95359684-B6CC-4C94-AEE4-37AC75A952EC}" type="parTrans" cxnId="{6C337866-4FB7-42B3-A520-6BEF9042E1DB}">
      <dgm:prSet/>
      <dgm:spPr/>
      <dgm:t>
        <a:bodyPr/>
        <a:lstStyle/>
        <a:p>
          <a:endParaRPr lang="en-US"/>
        </a:p>
      </dgm:t>
    </dgm:pt>
    <dgm:pt modelId="{34AF5EB1-1EB7-4A6A-8751-0F2DB123F027}" type="sibTrans" cxnId="{6C337866-4FB7-42B3-A520-6BEF9042E1DB}">
      <dgm:prSet/>
      <dgm:spPr/>
      <dgm:t>
        <a:bodyPr/>
        <a:lstStyle/>
        <a:p>
          <a:endParaRPr lang="en-US"/>
        </a:p>
      </dgm:t>
    </dgm:pt>
    <dgm:pt modelId="{DA67F8F4-DC9B-4F93-BC19-76E58171C7B6}">
      <dgm:prSet phldrT="[Text]" custT="1"/>
      <dgm:spPr>
        <a:xfrm>
          <a:off x="445769" y="871664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does organizational success look like?</a:t>
          </a:r>
        </a:p>
      </dgm:t>
    </dgm:pt>
    <dgm:pt modelId="{C37E65EA-8EDF-4306-87B0-E4C5F9F74F38}" type="parTrans" cxnId="{8C69EB19-5E19-4297-A0A8-DE4E8241103D}">
      <dgm:prSet/>
      <dgm:spPr/>
      <dgm:t>
        <a:bodyPr/>
        <a:lstStyle/>
        <a:p>
          <a:endParaRPr lang="en-US"/>
        </a:p>
      </dgm:t>
    </dgm:pt>
    <dgm:pt modelId="{5319DE9F-F469-4F65-9722-31BE5B2E9CE1}" type="sibTrans" cxnId="{8C69EB19-5E19-4297-A0A8-DE4E8241103D}">
      <dgm:prSet/>
      <dgm:spPr/>
      <dgm:t>
        <a:bodyPr/>
        <a:lstStyle/>
        <a:p>
          <a:endParaRPr lang="en-US"/>
        </a:p>
      </dgm:t>
    </dgm:pt>
    <dgm:pt modelId="{CFA7E461-1197-4D3D-9BDD-6D778639EDD7}">
      <dgm:prSet phldrT="[Text]" custT="1"/>
      <dgm:spPr>
        <a:xfrm>
          <a:off x="891539" y="1743329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is the Scope of the Evaluation?</a:t>
          </a:r>
        </a:p>
      </dgm:t>
    </dgm:pt>
    <dgm:pt modelId="{D19F34F5-184D-4761-A4F1-F94BC264B05E}" type="parTrans" cxnId="{1EB7C367-A15F-4F8A-A2D4-BD85B451A787}">
      <dgm:prSet/>
      <dgm:spPr/>
      <dgm:t>
        <a:bodyPr/>
        <a:lstStyle/>
        <a:p>
          <a:endParaRPr lang="en-US"/>
        </a:p>
      </dgm:t>
    </dgm:pt>
    <dgm:pt modelId="{9657AD8B-8CC7-43D1-AE00-828CF458C720}" type="sibTrans" cxnId="{1EB7C367-A15F-4F8A-A2D4-BD85B451A787}">
      <dgm:prSet/>
      <dgm:spPr/>
      <dgm:t>
        <a:bodyPr/>
        <a:lstStyle/>
        <a:p>
          <a:endParaRPr lang="en-US"/>
        </a:p>
      </dgm:t>
    </dgm:pt>
    <dgm:pt modelId="{7A675EA8-1EAC-4D21-AC01-465FE76159FB}">
      <dgm:prSet phldrT="[Text]" custT="1"/>
      <dgm:spPr>
        <a:xfrm>
          <a:off x="891539" y="1743329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Minimal, just ongoing quality improvement by PD and/or program staff</a:t>
          </a:r>
        </a:p>
      </dgm:t>
    </dgm:pt>
    <dgm:pt modelId="{502F97C5-B33E-465C-B479-2470A1BB1ED9}" type="parTrans" cxnId="{4A0F88CA-7629-4044-85EE-4B3A089340C5}">
      <dgm:prSet/>
      <dgm:spPr/>
      <dgm:t>
        <a:bodyPr/>
        <a:lstStyle/>
        <a:p>
          <a:endParaRPr lang="en-US"/>
        </a:p>
      </dgm:t>
    </dgm:pt>
    <dgm:pt modelId="{2725D761-A33E-4E9E-8FC1-3C55328F3688}" type="sibTrans" cxnId="{4A0F88CA-7629-4044-85EE-4B3A089340C5}">
      <dgm:prSet/>
      <dgm:spPr/>
      <dgm:t>
        <a:bodyPr/>
        <a:lstStyle/>
        <a:p>
          <a:endParaRPr lang="en-US"/>
        </a:p>
      </dgm:t>
    </dgm:pt>
    <dgm:pt modelId="{0B38AAF0-7963-4484-B657-49467F1E4EF2}">
      <dgm:prSet phldrT="[Text]" custT="1"/>
      <dgm:spPr>
        <a:xfrm>
          <a:off x="891539" y="1743329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Modest, small external evaluation or evaluation by </a:t>
          </a:r>
          <a:r>
            <a:rPr lang="en-US" sz="16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 coordinating </a:t>
          </a: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center</a:t>
          </a:r>
        </a:p>
      </dgm:t>
    </dgm:pt>
    <dgm:pt modelId="{A1182821-F57C-4475-9995-676DB86CE532}" type="parTrans" cxnId="{B03C52C8-8ECB-43B6-8022-05DE5BAA2B17}">
      <dgm:prSet/>
      <dgm:spPr/>
      <dgm:t>
        <a:bodyPr/>
        <a:lstStyle/>
        <a:p>
          <a:endParaRPr lang="en-US"/>
        </a:p>
      </dgm:t>
    </dgm:pt>
    <dgm:pt modelId="{3CA06B33-9681-4C1D-B41F-4DF7C151D351}" type="sibTrans" cxnId="{B03C52C8-8ECB-43B6-8022-05DE5BAA2B17}">
      <dgm:prSet/>
      <dgm:spPr/>
      <dgm:t>
        <a:bodyPr/>
        <a:lstStyle/>
        <a:p>
          <a:endParaRPr lang="en-US"/>
        </a:p>
      </dgm:t>
    </dgm:pt>
    <dgm:pt modelId="{798881DC-3A9E-4613-9302-5FC8EECB01DC}">
      <dgm:prSet phldrT="[Text]" custT="1"/>
      <dgm:spPr>
        <a:xfrm>
          <a:off x="891539" y="1743329"/>
          <a:ext cx="5052060" cy="747141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en-US" sz="16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Full-scale evaluation by contractor or NIH expert evaluator</a:t>
          </a:r>
        </a:p>
      </dgm:t>
    </dgm:pt>
    <dgm:pt modelId="{7DAC7839-B591-49DD-AB12-453298C3E501}" type="parTrans" cxnId="{D4040BE2-2C06-4BFC-828C-CBDAE3457243}">
      <dgm:prSet/>
      <dgm:spPr/>
      <dgm:t>
        <a:bodyPr/>
        <a:lstStyle/>
        <a:p>
          <a:endParaRPr lang="en-US"/>
        </a:p>
      </dgm:t>
    </dgm:pt>
    <dgm:pt modelId="{130085F3-A976-41ED-87A4-875ED1A33D55}" type="sibTrans" cxnId="{D4040BE2-2C06-4BFC-828C-CBDAE3457243}">
      <dgm:prSet/>
      <dgm:spPr/>
      <dgm:t>
        <a:bodyPr/>
        <a:lstStyle/>
        <a:p>
          <a:endParaRPr lang="en-US"/>
        </a:p>
      </dgm:t>
    </dgm:pt>
    <dgm:pt modelId="{A0266538-1E40-46CC-A64B-B8608F5A1E6F}" type="pres">
      <dgm:prSet presAssocID="{47C0CA91-7547-4C48-9F63-F7AF2EACCDE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D271D9-B832-4D7E-B950-2E109AFE9C9F}" type="pres">
      <dgm:prSet presAssocID="{47C0CA91-7547-4C48-9F63-F7AF2EACCDE3}" presName="dummyMaxCanvas" presStyleCnt="0">
        <dgm:presLayoutVars/>
      </dgm:prSet>
      <dgm:spPr/>
    </dgm:pt>
    <dgm:pt modelId="{59A6A93D-80E0-4D37-B946-C3F483FF8AFD}" type="pres">
      <dgm:prSet presAssocID="{47C0CA91-7547-4C48-9F63-F7AF2EACCDE3}" presName="ThreeNodes_1" presStyleLbl="node1" presStyleIdx="0" presStyleCnt="3" custScaleX="83356" custScaleY="90863" custLinFactNeighborX="-5570" custLinFactNeighborY="86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419D0-075D-4E48-9401-28B4483163A1}" type="pres">
      <dgm:prSet presAssocID="{47C0CA91-7547-4C48-9F63-F7AF2EACCDE3}" presName="ThreeNodes_2" presStyleLbl="node1" presStyleIdx="1" presStyleCnt="3" custScaleX="110710" custScaleY="86907" custLinFactNeighborX="2754" custLinFactNeighborY="-49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115B68-9763-4D15-846B-D2AD67D6E91D}" type="pres">
      <dgm:prSet presAssocID="{47C0CA91-7547-4C48-9F63-F7AF2EACCDE3}" presName="ThreeNodes_3" presStyleLbl="node1" presStyleIdx="2" presStyleCnt="3" custScaleX="111008" custScaleY="112038" custLinFactNeighborX="-2752" custLinFactNeighborY="-12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161211-06B9-49A0-98B7-61E93B68095A}" type="pres">
      <dgm:prSet presAssocID="{47C0CA91-7547-4C48-9F63-F7AF2EACCDE3}" presName="ThreeConn_1-2" presStyleLbl="fgAccFollowNode1" presStyleIdx="0" presStyleCnt="2" custScaleX="145691" custScaleY="134484" custLinFactX="-47352" custLinFactNeighborX="-100000" custLinFactNeighborY="-577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367080-2A51-4C1D-A57A-B9EBD4BAB371}" type="pres">
      <dgm:prSet presAssocID="{47C0CA91-7547-4C48-9F63-F7AF2EACCDE3}" presName="ThreeConn_2-3" presStyleLbl="fgAccFollowNode1" presStyleIdx="1" presStyleCnt="2" custScaleX="145691" custScaleY="134484" custLinFactNeighborX="-24332" custLinFactNeighborY="39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93882-B31B-4189-9773-C5D8948B4323}" type="pres">
      <dgm:prSet presAssocID="{47C0CA91-7547-4C48-9F63-F7AF2EACCDE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8B4B31-1433-4ECB-832F-3BB303309AF4}" type="pres">
      <dgm:prSet presAssocID="{47C0CA91-7547-4C48-9F63-F7AF2EACCDE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430A94-DACF-4C58-98F6-DC8CF5511C89}" type="pres">
      <dgm:prSet presAssocID="{47C0CA91-7547-4C48-9F63-F7AF2EACCDE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C74820-19D2-4AE2-BA93-99062E319EC3}" type="presOf" srcId="{6406ED02-AE16-43C7-9358-BF3C0836AA97}" destId="{7E193882-B31B-4189-9773-C5D8948B4323}" srcOrd="1" destOrd="1" presId="urn:microsoft.com/office/officeart/2005/8/layout/vProcess5"/>
    <dgm:cxn modelId="{725D4F65-72D0-4515-9602-5A2EE87DF951}" type="presOf" srcId="{CFA7E461-1197-4D3D-9BDD-6D778639EDD7}" destId="{BF430A94-DACF-4C58-98F6-DC8CF5511C89}" srcOrd="1" destOrd="0" presId="urn:microsoft.com/office/officeart/2005/8/layout/vProcess5"/>
    <dgm:cxn modelId="{28670C2F-4C0A-42AC-9F7E-B78BA95BCA61}" type="presOf" srcId="{92C1BB52-6594-404C-953E-EDC674A02EA7}" destId="{7E193882-B31B-4189-9773-C5D8948B4323}" srcOrd="1" destOrd="0" presId="urn:microsoft.com/office/officeart/2005/8/layout/vProcess5"/>
    <dgm:cxn modelId="{6C337866-4FB7-42B3-A520-6BEF9042E1DB}" srcId="{AAF4607D-4D1A-401D-BCC1-29343CA07DA4}" destId="{134C4FCF-EDC1-4294-9C18-F2E1AA89DE0B}" srcOrd="0" destOrd="0" parTransId="{95359684-B6CC-4C94-AEE4-37AC75A952EC}" sibTransId="{34AF5EB1-1EB7-4A6A-8751-0F2DB123F027}"/>
    <dgm:cxn modelId="{E91E6B7C-F50A-4EF1-A672-2A650CB415D6}" type="presOf" srcId="{AAF4607D-4D1A-401D-BCC1-29343CA07DA4}" destId="{413419D0-075D-4E48-9401-28B4483163A1}" srcOrd="0" destOrd="0" presId="urn:microsoft.com/office/officeart/2005/8/layout/vProcess5"/>
    <dgm:cxn modelId="{8BDA541C-AB25-4383-95DA-6997EFD09E8A}" type="presOf" srcId="{92C1BB52-6594-404C-953E-EDC674A02EA7}" destId="{59A6A93D-80E0-4D37-B946-C3F483FF8AFD}" srcOrd="0" destOrd="0" presId="urn:microsoft.com/office/officeart/2005/8/layout/vProcess5"/>
    <dgm:cxn modelId="{32D00565-9D13-4F26-9AC8-68B2D8F6A3DD}" type="presOf" srcId="{DA67F8F4-DC9B-4F93-BC19-76E58171C7B6}" destId="{E68B4B31-1433-4ECB-832F-3BB303309AF4}" srcOrd="1" destOrd="2" presId="urn:microsoft.com/office/officeart/2005/8/layout/vProcess5"/>
    <dgm:cxn modelId="{56D9AC6D-FDDE-4F70-AE94-838BCB886E07}" srcId="{92C1BB52-6594-404C-953E-EDC674A02EA7}" destId="{6406ED02-AE16-43C7-9358-BF3C0836AA97}" srcOrd="0" destOrd="0" parTransId="{2274A9A4-10B1-4488-92E0-D41A3B045A94}" sibTransId="{A9714C22-463C-4E53-B00E-860944C96E3F}"/>
    <dgm:cxn modelId="{1EB7C367-A15F-4F8A-A2D4-BD85B451A787}" srcId="{47C0CA91-7547-4C48-9F63-F7AF2EACCDE3}" destId="{CFA7E461-1197-4D3D-9BDD-6D778639EDD7}" srcOrd="2" destOrd="0" parTransId="{D19F34F5-184D-4761-A4F1-F94BC264B05E}" sibTransId="{9657AD8B-8CC7-43D1-AE00-828CF458C720}"/>
    <dgm:cxn modelId="{1FA78BA5-A180-4C44-B595-7CF13676F1D3}" type="presOf" srcId="{D40F8B66-54AE-449E-90A9-B22F0D016BF5}" destId="{7E193882-B31B-4189-9773-C5D8948B4323}" srcOrd="1" destOrd="2" presId="urn:microsoft.com/office/officeart/2005/8/layout/vProcess5"/>
    <dgm:cxn modelId="{D4040BE2-2C06-4BFC-828C-CBDAE3457243}" srcId="{CFA7E461-1197-4D3D-9BDD-6D778639EDD7}" destId="{798881DC-3A9E-4613-9302-5FC8EECB01DC}" srcOrd="2" destOrd="0" parTransId="{7DAC7839-B591-49DD-AB12-453298C3E501}" sibTransId="{130085F3-A976-41ED-87A4-875ED1A33D55}"/>
    <dgm:cxn modelId="{B03C52C8-8ECB-43B6-8022-05DE5BAA2B17}" srcId="{CFA7E461-1197-4D3D-9BDD-6D778639EDD7}" destId="{0B38AAF0-7963-4484-B657-49467F1E4EF2}" srcOrd="1" destOrd="0" parTransId="{A1182821-F57C-4475-9995-676DB86CE532}" sibTransId="{3CA06B33-9681-4C1D-B41F-4DF7C151D351}"/>
    <dgm:cxn modelId="{23C935FF-4485-4F08-8382-D04AA69E3CA6}" type="presOf" srcId="{AAF4607D-4D1A-401D-BCC1-29343CA07DA4}" destId="{E68B4B31-1433-4ECB-832F-3BB303309AF4}" srcOrd="1" destOrd="0" presId="urn:microsoft.com/office/officeart/2005/8/layout/vProcess5"/>
    <dgm:cxn modelId="{05A65421-5814-426B-A5F2-7AC0480D64A6}" type="presOf" srcId="{D40F8B66-54AE-449E-90A9-B22F0D016BF5}" destId="{59A6A93D-80E0-4D37-B946-C3F483FF8AFD}" srcOrd="0" destOrd="2" presId="urn:microsoft.com/office/officeart/2005/8/layout/vProcess5"/>
    <dgm:cxn modelId="{CEFB59C0-5EE9-4F80-B35C-F0D845428E7D}" type="presOf" srcId="{9C6464B5-40CF-4F0A-8780-3FB2F7850548}" destId="{FA367080-2A51-4C1D-A57A-B9EBD4BAB371}" srcOrd="0" destOrd="0" presId="urn:microsoft.com/office/officeart/2005/8/layout/vProcess5"/>
    <dgm:cxn modelId="{1C1E59DB-4969-4A35-B042-963D099E6FFE}" type="presOf" srcId="{6406ED02-AE16-43C7-9358-BF3C0836AA97}" destId="{59A6A93D-80E0-4D37-B946-C3F483FF8AFD}" srcOrd="0" destOrd="1" presId="urn:microsoft.com/office/officeart/2005/8/layout/vProcess5"/>
    <dgm:cxn modelId="{ECD9C6E8-AD9C-46DE-B961-EC6F64F68DE1}" type="presOf" srcId="{47C0CA91-7547-4C48-9F63-F7AF2EACCDE3}" destId="{A0266538-1E40-46CC-A64B-B8608F5A1E6F}" srcOrd="0" destOrd="0" presId="urn:microsoft.com/office/officeart/2005/8/layout/vProcess5"/>
    <dgm:cxn modelId="{E50E8ADB-5582-4C43-8F12-0719C2A0848D}" type="presOf" srcId="{0B38AAF0-7963-4484-B657-49467F1E4EF2}" destId="{AA115B68-9763-4D15-846B-D2AD67D6E91D}" srcOrd="0" destOrd="2" presId="urn:microsoft.com/office/officeart/2005/8/layout/vProcess5"/>
    <dgm:cxn modelId="{E0175BF3-561C-4921-81B8-DE3477C3E149}" type="presOf" srcId="{134C4FCF-EDC1-4294-9C18-F2E1AA89DE0B}" destId="{E68B4B31-1433-4ECB-832F-3BB303309AF4}" srcOrd="1" destOrd="1" presId="urn:microsoft.com/office/officeart/2005/8/layout/vProcess5"/>
    <dgm:cxn modelId="{8B85B04C-1B24-40E8-BB29-F59292E39BAD}" type="presOf" srcId="{440ECB3A-CCCA-44FF-92DA-92863E5A51C3}" destId="{E5161211-06B9-49A0-98B7-61E93B68095A}" srcOrd="0" destOrd="0" presId="urn:microsoft.com/office/officeart/2005/8/layout/vProcess5"/>
    <dgm:cxn modelId="{151317DE-CF20-45B6-863B-B1BF58101C27}" type="presOf" srcId="{7A675EA8-1EAC-4D21-AC01-465FE76159FB}" destId="{AA115B68-9763-4D15-846B-D2AD67D6E91D}" srcOrd="0" destOrd="1" presId="urn:microsoft.com/office/officeart/2005/8/layout/vProcess5"/>
    <dgm:cxn modelId="{E6F83F8E-2E9A-489C-B1B4-32CC603C4974}" type="presOf" srcId="{CFA7E461-1197-4D3D-9BDD-6D778639EDD7}" destId="{AA115B68-9763-4D15-846B-D2AD67D6E91D}" srcOrd="0" destOrd="0" presId="urn:microsoft.com/office/officeart/2005/8/layout/vProcess5"/>
    <dgm:cxn modelId="{DCAB9AA5-20C6-4280-AFC3-6D2A92074EB1}" type="presOf" srcId="{798881DC-3A9E-4613-9302-5FC8EECB01DC}" destId="{BF430A94-DACF-4C58-98F6-DC8CF5511C89}" srcOrd="1" destOrd="3" presId="urn:microsoft.com/office/officeart/2005/8/layout/vProcess5"/>
    <dgm:cxn modelId="{BE512297-F46E-4734-84D1-881D78EC8177}" type="presOf" srcId="{798881DC-3A9E-4613-9302-5FC8EECB01DC}" destId="{AA115B68-9763-4D15-846B-D2AD67D6E91D}" srcOrd="0" destOrd="3" presId="urn:microsoft.com/office/officeart/2005/8/layout/vProcess5"/>
    <dgm:cxn modelId="{F7A4E6D7-6A0D-4E01-B63C-D81B1647DA00}" type="presOf" srcId="{DA67F8F4-DC9B-4F93-BC19-76E58171C7B6}" destId="{413419D0-075D-4E48-9401-28B4483163A1}" srcOrd="0" destOrd="2" presId="urn:microsoft.com/office/officeart/2005/8/layout/vProcess5"/>
    <dgm:cxn modelId="{4A0F88CA-7629-4044-85EE-4B3A089340C5}" srcId="{CFA7E461-1197-4D3D-9BDD-6D778639EDD7}" destId="{7A675EA8-1EAC-4D21-AC01-465FE76159FB}" srcOrd="0" destOrd="0" parTransId="{502F97C5-B33E-465C-B479-2470A1BB1ED9}" sibTransId="{2725D761-A33E-4E9E-8FC1-3C55328F3688}"/>
    <dgm:cxn modelId="{D35E506D-8854-4A35-9702-C7C6924319C2}" srcId="{47C0CA91-7547-4C48-9F63-F7AF2EACCDE3}" destId="{AAF4607D-4D1A-401D-BCC1-29343CA07DA4}" srcOrd="1" destOrd="0" parTransId="{AA701B49-26E6-4D17-A8B0-38C21D5D8865}" sibTransId="{9C6464B5-40CF-4F0A-8780-3FB2F7850548}"/>
    <dgm:cxn modelId="{3583F21C-8696-49F8-869B-DB8E9BA51918}" srcId="{47C0CA91-7547-4C48-9F63-F7AF2EACCDE3}" destId="{92C1BB52-6594-404C-953E-EDC674A02EA7}" srcOrd="0" destOrd="0" parTransId="{87E5CB4E-BF68-487A-82DF-4B871579DDB5}" sibTransId="{440ECB3A-CCCA-44FF-92DA-92863E5A51C3}"/>
    <dgm:cxn modelId="{8C69EB19-5E19-4297-A0A8-DE4E8241103D}" srcId="{AAF4607D-4D1A-401D-BCC1-29343CA07DA4}" destId="{DA67F8F4-DC9B-4F93-BC19-76E58171C7B6}" srcOrd="1" destOrd="0" parTransId="{C37E65EA-8EDF-4306-87B0-E4C5F9F74F38}" sibTransId="{5319DE9F-F469-4F65-9722-31BE5B2E9CE1}"/>
    <dgm:cxn modelId="{9DF0E0A5-EF66-4E4D-8AE1-DE8FEA86298B}" type="presOf" srcId="{134C4FCF-EDC1-4294-9C18-F2E1AA89DE0B}" destId="{413419D0-075D-4E48-9401-28B4483163A1}" srcOrd="0" destOrd="1" presId="urn:microsoft.com/office/officeart/2005/8/layout/vProcess5"/>
    <dgm:cxn modelId="{8A6C4110-7808-4561-A4FA-00E8BE0C45F2}" srcId="{92C1BB52-6594-404C-953E-EDC674A02EA7}" destId="{D40F8B66-54AE-449E-90A9-B22F0D016BF5}" srcOrd="1" destOrd="0" parTransId="{1C1498D9-B06D-43D9-BD26-43F005A9A114}" sibTransId="{7ABCFD14-3D4D-4017-A2D7-2AFA09F24A05}"/>
    <dgm:cxn modelId="{072C0058-BD0B-467D-8F23-8052D5AA96B6}" type="presOf" srcId="{7A675EA8-1EAC-4D21-AC01-465FE76159FB}" destId="{BF430A94-DACF-4C58-98F6-DC8CF5511C89}" srcOrd="1" destOrd="1" presId="urn:microsoft.com/office/officeart/2005/8/layout/vProcess5"/>
    <dgm:cxn modelId="{648099EC-E1B7-4DAB-A422-3140739BE4D3}" type="presOf" srcId="{0B38AAF0-7963-4484-B657-49467F1E4EF2}" destId="{BF430A94-DACF-4C58-98F6-DC8CF5511C89}" srcOrd="1" destOrd="2" presId="urn:microsoft.com/office/officeart/2005/8/layout/vProcess5"/>
    <dgm:cxn modelId="{2C02181D-53A9-46BF-8EDF-C0638C35E3BF}" type="presParOf" srcId="{A0266538-1E40-46CC-A64B-B8608F5A1E6F}" destId="{68D271D9-B832-4D7E-B950-2E109AFE9C9F}" srcOrd="0" destOrd="0" presId="urn:microsoft.com/office/officeart/2005/8/layout/vProcess5"/>
    <dgm:cxn modelId="{20BED878-1D2E-4148-A1B5-535CB3F38CBF}" type="presParOf" srcId="{A0266538-1E40-46CC-A64B-B8608F5A1E6F}" destId="{59A6A93D-80E0-4D37-B946-C3F483FF8AFD}" srcOrd="1" destOrd="0" presId="urn:microsoft.com/office/officeart/2005/8/layout/vProcess5"/>
    <dgm:cxn modelId="{97F4DE32-4CDB-49D3-B61E-AC5A60356844}" type="presParOf" srcId="{A0266538-1E40-46CC-A64B-B8608F5A1E6F}" destId="{413419D0-075D-4E48-9401-28B4483163A1}" srcOrd="2" destOrd="0" presId="urn:microsoft.com/office/officeart/2005/8/layout/vProcess5"/>
    <dgm:cxn modelId="{6359F9C7-6838-4E79-B0DB-EFA35CB70E08}" type="presParOf" srcId="{A0266538-1E40-46CC-A64B-B8608F5A1E6F}" destId="{AA115B68-9763-4D15-846B-D2AD67D6E91D}" srcOrd="3" destOrd="0" presId="urn:microsoft.com/office/officeart/2005/8/layout/vProcess5"/>
    <dgm:cxn modelId="{765757A8-2A2B-4566-982B-C4104261DA3F}" type="presParOf" srcId="{A0266538-1E40-46CC-A64B-B8608F5A1E6F}" destId="{E5161211-06B9-49A0-98B7-61E93B68095A}" srcOrd="4" destOrd="0" presId="urn:microsoft.com/office/officeart/2005/8/layout/vProcess5"/>
    <dgm:cxn modelId="{BDBD1641-865D-4B0A-91D3-960E168C7DF1}" type="presParOf" srcId="{A0266538-1E40-46CC-A64B-B8608F5A1E6F}" destId="{FA367080-2A51-4C1D-A57A-B9EBD4BAB371}" srcOrd="5" destOrd="0" presId="urn:microsoft.com/office/officeart/2005/8/layout/vProcess5"/>
    <dgm:cxn modelId="{9EBAF53F-14C8-45EE-9F17-81EB3E3D6528}" type="presParOf" srcId="{A0266538-1E40-46CC-A64B-B8608F5A1E6F}" destId="{7E193882-B31B-4189-9773-C5D8948B4323}" srcOrd="6" destOrd="0" presId="urn:microsoft.com/office/officeart/2005/8/layout/vProcess5"/>
    <dgm:cxn modelId="{CBCD4E83-6198-42AD-899E-E414DC204667}" type="presParOf" srcId="{A0266538-1E40-46CC-A64B-B8608F5A1E6F}" destId="{E68B4B31-1433-4ECB-832F-3BB303309AF4}" srcOrd="7" destOrd="0" presId="urn:microsoft.com/office/officeart/2005/8/layout/vProcess5"/>
    <dgm:cxn modelId="{A4EA3546-A119-4B16-A88A-34FA7406922F}" type="presParOf" srcId="{A0266538-1E40-46CC-A64B-B8608F5A1E6F}" destId="{BF430A94-DACF-4C58-98F6-DC8CF5511C89}" srcOrd="8" destOrd="0" presId="urn:microsoft.com/office/officeart/2005/8/layout/vProcess5"/>
  </dgm:cxnLst>
  <dgm:bg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</dgm:bg>
  <dgm:whole>
    <a:ln>
      <a:solidFill>
        <a:srgbClr val="44546A">
          <a:hueOff val="0"/>
          <a:satOff val="0"/>
          <a:lumOff val="0"/>
        </a:srgbClr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6A93D-80E0-4D37-B946-C3F483FF8AFD}">
      <dsp:nvSpPr>
        <dsp:cNvPr id="0" name=""/>
        <dsp:cNvSpPr/>
      </dsp:nvSpPr>
      <dsp:spPr>
        <a:xfrm>
          <a:off x="0" y="128149"/>
          <a:ext cx="5181078" cy="1140567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are the Mission + Vision of the Initiative?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 you want to achieve </a:t>
          </a:r>
          <a:r>
            <a:rPr lang="en-US" sz="1600" kern="12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scientifically?</a:t>
          </a:r>
          <a:endParaRPr lang="en-US" sz="16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 you want to achieve organizationally?</a:t>
          </a:r>
        </a:p>
      </dsp:txBody>
      <dsp:txXfrm>
        <a:off x="33406" y="161555"/>
        <a:ext cx="4046481" cy="1073755"/>
      </dsp:txXfrm>
    </dsp:sp>
    <dsp:sp modelId="{413419D0-075D-4E48-9401-28B4483163A1}">
      <dsp:nvSpPr>
        <dsp:cNvPr id="0" name=""/>
        <dsp:cNvSpPr/>
      </dsp:nvSpPr>
      <dsp:spPr>
        <a:xfrm>
          <a:off x="215714" y="1446809"/>
          <a:ext cx="6881294" cy="109090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is Success?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does scientific success look like in tangible outputs </a:t>
          </a:r>
          <a:r>
            <a:rPr lang="en-US" sz="1600" kern="12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and outcomes</a:t>
          </a: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does organizational success look like?</a:t>
          </a:r>
        </a:p>
      </dsp:txBody>
      <dsp:txXfrm>
        <a:off x="247666" y="1478761"/>
        <a:ext cx="5306913" cy="1027005"/>
      </dsp:txXfrm>
    </dsp:sp>
    <dsp:sp modelId="{AA115B68-9763-4D15-846B-D2AD67D6E91D}">
      <dsp:nvSpPr>
        <dsp:cNvPr id="0" name=""/>
        <dsp:cNvSpPr/>
      </dsp:nvSpPr>
      <dsp:spPr>
        <a:xfrm>
          <a:off x="412657" y="2663963"/>
          <a:ext cx="6899817" cy="14063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What is the Scope of the Evaluation?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Minimal, just ongoing quality improvement by PD and/or program staff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Modest, small external evaluation or evaluation by </a:t>
          </a:r>
          <a:r>
            <a:rPr lang="en-US" sz="1600" kern="1200" dirty="0" smtClean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a coordinating </a:t>
          </a: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center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6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Full-scale evaluation by contractor or NIH expert evaluator</a:t>
          </a:r>
        </a:p>
      </dsp:txBody>
      <dsp:txXfrm>
        <a:off x="453848" y="2705154"/>
        <a:ext cx="5302891" cy="1323987"/>
      </dsp:txXfrm>
    </dsp:sp>
    <dsp:sp modelId="{E5161211-06B9-49A0-98B7-61E93B68095A}">
      <dsp:nvSpPr>
        <dsp:cNvPr id="0" name=""/>
        <dsp:cNvSpPr/>
      </dsp:nvSpPr>
      <dsp:spPr>
        <a:xfrm>
          <a:off x="3839955" y="301985"/>
          <a:ext cx="1188721" cy="1097281"/>
        </a:xfrm>
        <a:prstGeom prst="downArrow">
          <a:avLst>
            <a:gd name="adj1" fmla="val 55000"/>
            <a:gd name="adj2" fmla="val 45000"/>
          </a:avLst>
        </a:prstGeom>
        <a:solidFill>
          <a:srgbClr val="DEFFBD">
            <a:alpha val="90000"/>
          </a:srgbClr>
        </a:solidFill>
        <a:ln w="12700" cap="flat" cmpd="sng" algn="ctr">
          <a:solidFill>
            <a:srgbClr val="44546A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>
            <a:solidFill>
              <a:srgbClr val="FFC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4107417" y="301985"/>
        <a:ext cx="653797" cy="825704"/>
      </dsp:txXfrm>
    </dsp:sp>
    <dsp:sp modelId="{FA367080-2A51-4C1D-A57A-B9EBD4BAB371}">
      <dsp:nvSpPr>
        <dsp:cNvPr id="0" name=""/>
        <dsp:cNvSpPr/>
      </dsp:nvSpPr>
      <dsp:spPr>
        <a:xfrm>
          <a:off x="5392135" y="2261845"/>
          <a:ext cx="1188721" cy="1097281"/>
        </a:xfrm>
        <a:prstGeom prst="downArrow">
          <a:avLst>
            <a:gd name="adj1" fmla="val 55000"/>
            <a:gd name="adj2" fmla="val 45000"/>
          </a:avLst>
        </a:prstGeom>
        <a:solidFill>
          <a:srgbClr val="DEFFBD">
            <a:alpha val="90000"/>
          </a:srgbClr>
        </a:solidFill>
        <a:ln w="12700" cap="flat" cmpd="sng" algn="ctr">
          <a:solidFill>
            <a:srgbClr val="44546A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>
            <a:solidFill>
              <a:srgbClr val="C6FDC3"/>
            </a:solidFill>
            <a:latin typeface="Calibri" panose="020F0502020204030204"/>
            <a:ea typeface="+mn-ea"/>
            <a:cs typeface="+mn-cs"/>
          </a:endParaRPr>
        </a:p>
      </dsp:txBody>
      <dsp:txXfrm>
        <a:off x="5659597" y="2261845"/>
        <a:ext cx="653797" cy="825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48996A1D-945C-4EC4-AC2D-BFCB9A6A4099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514A5DAE-4399-4360-9BC9-7C1C9CA7A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6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209" y="0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r">
              <a:defRPr sz="1200"/>
            </a:lvl1pPr>
          </a:lstStyle>
          <a:p>
            <a:fld id="{75CE91C1-902D-455A-8D3C-7585A319F676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90" tIns="46895" rIns="93790" bIns="468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867" y="4620395"/>
            <a:ext cx="5853468" cy="3781062"/>
          </a:xfrm>
          <a:prstGeom prst="rect">
            <a:avLst/>
          </a:prstGeom>
        </p:spPr>
        <p:txBody>
          <a:bodyPr vert="horz" lIns="93790" tIns="46895" rIns="93790" bIns="4689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653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209" y="9120653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r">
              <a:defRPr sz="1200"/>
            </a:lvl1pPr>
          </a:lstStyle>
          <a:p>
            <a:fld id="{2547F9C5-0552-452A-A5CA-0F612E63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2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32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8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41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08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48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32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39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60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44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84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9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08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87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5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66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83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57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91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89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80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780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197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7F9C5-0552-452A-A5CA-0F612E63107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0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7594-A549-442D-957B-C1D476489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626C1-EDFE-478B-A8FD-BDCCF3EB2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A89DA-B68D-4BC1-94DE-6411652DD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810A9-F9C2-4C0D-877F-627CD2B5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A0A40-73A0-4EA7-9CFC-94E6283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60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521B-7009-47E8-A481-2F09E902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7830C-86D8-4C1E-9505-D2D1A94C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4E77A-3348-4E40-8C69-0A6CD598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4C50-A170-4744-ACFC-313132AF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340DA-41D4-415C-9AA7-7E0085F4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3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BA9A-3D62-45F3-BA75-B2BF455A8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34E55-D780-44C9-9FC1-5A0E0BBCE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E7414-0753-4D86-ACEF-DFEF8A95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7354D-C02B-4768-9E1B-86EEFD3E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3E7D3-1CCD-4F55-85A1-B38BAFAB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8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3EAF-A59A-452D-B160-0A01AEFF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CFBD7-B8A2-4C04-8D0F-CD1949AFA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34115-8263-47DE-A421-B3BF5F0BD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EDFA75-0BB0-490F-AA95-221A118C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9E763-F496-45F0-845F-1B627530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678BA-9DB9-423E-82E5-E2810885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5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5F70-B3B3-4538-A7C0-BC120817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CD3BE-0E34-407B-981D-3340F1BA4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D850B-47F9-46FE-BF64-B69166F54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3C6FCC-778A-47CB-BF43-8497C8229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594BB8-0A7E-4176-88DE-48951AC1B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74A6D8-5703-4034-8520-90427E55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9BE0E-E90A-4459-BF5B-FF29FFF88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20F2B-6033-4AB2-A109-99DC8409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6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7DD0-D994-44B1-9014-2B04FF59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8F2667-65AF-4ED0-9084-C98C1941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7694C-9684-46D6-8DF7-80ED3275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792B3-94C7-45D1-A789-444ED6D0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9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C59FD-5027-4D76-BC7E-7847689DC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553A0-F7FE-4B0A-93CE-DA1D05C3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263A-D3EA-406C-BB1F-A42F25001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7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BE3E-E23C-4835-8C26-90917EDD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D1E59-3263-4ED7-8615-06EDA0BB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E4E60-FF97-4221-A08B-DD9ABB61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2AFC6-5EF7-476A-9E99-3EBAACCA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4CFF3-9BA0-4DC9-8867-AD527DC0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419F4-BB08-4A30-B6A4-76B4FF9C0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2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5274A-0850-4973-8556-6A51A768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B4FBCF-859E-49AE-9C95-9BEEFA326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B8F6F-1213-4785-A4BF-AC58617E0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65914-5AA3-41C5-ABE7-DF97D9FB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FF72C-AD59-4213-8A51-83BDE3AC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9040A-0012-4E44-AF7F-9B9A3486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1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10C9-C0EB-41DD-9B76-1EE8A74D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A9FE4-1284-424B-AA24-3DE6FE6D1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7142A-8033-41A1-9FE6-B6A8CFD6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A0706-8EE8-4443-8DC2-12BC99CF4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13007-1ECF-4EF5-9E13-64A7816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6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CFFE7-6155-4B31-8AE5-C776CF01A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1CC35-F22B-4CBF-BDC4-B4520CEB1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8CA00-AAF6-4543-A717-8C46C9F5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27C6C-928C-4921-9F8B-B73CF84D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5E710-BD97-4B9B-9C92-24003B24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8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478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910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A7AD8-860C-4899-A060-1E5959B42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889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  <a:latin typeface="Avenir Book"/>
                <a:cs typeface="Avenir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25092-758E-44C0-AA39-63EF291449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248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C0CB3-0653-425B-A0FD-6FE649CE18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998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9461-9082-44ED-9B74-49E35A578F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602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3A31E-9177-40D6-8943-7E063DB823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64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C2D1F-CCF3-488F-8B28-CDA4ECD472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727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CFED5-BD90-4722-BDE7-5A9828C67C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164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D2857-6881-4122-951B-686D0F8A50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041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41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BAB93-8D7D-44FD-AC12-B6B6266E0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732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49779-9377-46EB-9583-525076CA5B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53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9" y="365125"/>
            <a:ext cx="262889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7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45185-EF29-46AC-875E-44211915DF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334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3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C3D49-9060-444A-877D-8DD391A3C3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79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67F13-BB65-4939-B252-B5D94DE7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962BF-370F-47F8-ACD7-38231DB2E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2F970-08CC-4A7A-B971-920A1F063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3D116-3696-49F2-AD79-CA66990FE34C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65A8-F205-4A9B-B69E-E5EAF8567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E096-49F2-4D66-8D52-07AA96733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7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211103" y="19051"/>
            <a:ext cx="998089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527" y="1676400"/>
            <a:ext cx="10514949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6" y="6356351"/>
            <a:ext cx="274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949" y="6356351"/>
            <a:ext cx="4116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578" y="6356351"/>
            <a:ext cx="274189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C4177FF-F8D7-43C8-A419-8C96CCF33C7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-14288"/>
            <a:ext cx="121920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3" y="144464"/>
            <a:ext cx="1838244" cy="1150937"/>
          </a:xfrm>
          <a:prstGeom prst="rect">
            <a:avLst/>
          </a:prstGeom>
          <a:solidFill>
            <a:srgbClr val="C6D9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78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iddkcairibu.urology.wisc.ed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niddkcairibu.urology.wisc.ed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iddkcairibu.urology.wisc.ed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niddkcairibu.urology.wisc.ed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niddkcairibu.urology.wisc.ed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iddkcairibu.urology.wisc.ed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niddkcairibu.urology.wisc.ed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iddkcairibu.urology.wisc.edu/" TargetMode="Externa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hyperlink" Target="https://niddkcairibu.urology.wisc.edu/" TargetMode="External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iddkcairibu.urology.wisc.edu/" TargetMode="Externa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iddkcairibu.urology.wisc.edu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iddkcairibu.urology.wisc.edu/" TargetMode="Externa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niddkcairibu.urology.wisc.edu/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iddkcairibu.urology.wisc.edu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iddkcairibu.urology.wisc.edu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4955" y="3901755"/>
            <a:ext cx="9642088" cy="15394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600" b="1" dirty="0" smtClean="0"/>
              <a:t>Kristina Penniston, PhD, RDN</a:t>
            </a:r>
            <a:endParaRPr lang="en-US" sz="3600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200" dirty="0" smtClean="0"/>
              <a:t>Senior Scientist, University of Wisconsin School of Medicine and Public Health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PI, CAIRIBU U24 </a:t>
            </a:r>
            <a:r>
              <a:rPr lang="en-US" sz="2200" dirty="0"/>
              <a:t>Interactions Core </a:t>
            </a:r>
            <a:r>
              <a:rPr lang="en-US" sz="2200" dirty="0" smtClean="0"/>
              <a:t>(DK127726)</a:t>
            </a:r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1552" y="1592826"/>
            <a:ext cx="11008895" cy="1818968"/>
          </a:xfrm>
          <a:prstGeom prst="rect">
            <a:avLst/>
          </a:prstGeom>
          <a:solidFill>
            <a:srgbClr val="92D050"/>
          </a:solidFill>
          <a:ln w="127000">
            <a:solidFill>
              <a:srgbClr val="000099"/>
            </a:solidFill>
          </a:ln>
        </p:spPr>
        <p:txBody>
          <a:bodyPr vert="horz" lIns="365760" tIns="45720" rIns="4572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Collaborative research in benign </a:t>
            </a:r>
            <a:r>
              <a:rPr lang="en-US" sz="5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urology: 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challenges and potential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508" y="5987558"/>
            <a:ext cx="2895600" cy="6667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DF8FDDD-71FF-4AE5-A268-C4A56FA8F1ED}"/>
              </a:ext>
            </a:extLst>
          </p:cNvPr>
          <p:cNvGrpSpPr/>
          <p:nvPr/>
        </p:nvGrpSpPr>
        <p:grpSpPr>
          <a:xfrm>
            <a:off x="70470" y="68977"/>
            <a:ext cx="1665889" cy="1033888"/>
            <a:chOff x="40326" y="28785"/>
            <a:chExt cx="1665889" cy="10338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94A8BC4-2991-4358-B72D-231083C42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04FE86-AEA2-40F3-9AB6-5E9D76F381E8}"/>
                </a:ext>
              </a:extLst>
            </p:cNvPr>
            <p:cNvSpPr txBox="1"/>
            <p:nvPr/>
          </p:nvSpPr>
          <p:spPr>
            <a:xfrm>
              <a:off x="40326" y="601008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78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51873" y="864788"/>
            <a:ext cx="10930313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b="1" dirty="0" smtClean="0"/>
              <a:t>History and background </a:t>
            </a:r>
            <a:r>
              <a:rPr lang="en-US" sz="3200" dirty="0" smtClean="0"/>
              <a:t>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Specific aims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Accomplishments (15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Challenges (10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Future directions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Discussion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endParaRPr lang="en-US" sz="3200" dirty="0" smtClean="0"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Agenda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4644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51874" y="864788"/>
            <a:ext cx="109517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July 2018 “pilot” initiative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Directed by NIDDK Program Officers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Took over coordinating work of UW-Madison O’Brien Center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Funded from money set aside at UW-Madison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Accomplishments:</a:t>
            </a:r>
          </a:p>
          <a:p>
            <a:pPr marL="1428750" lvl="2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Monthly leadership meetings</a:t>
            </a:r>
          </a:p>
          <a:p>
            <a:pPr marL="1428750" lvl="2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Website</a:t>
            </a:r>
          </a:p>
          <a:p>
            <a:pPr marL="1428750" lvl="2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Monthly CAIRIBU Communique</a:t>
            </a:r>
          </a:p>
          <a:p>
            <a:pPr marL="1428750" lvl="2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Streamlined/standardized O’Brien Center 			  Opportunity Pool application/review process</a:t>
            </a:r>
          </a:p>
          <a:p>
            <a:pPr marL="1428750" lvl="2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2 annual meetings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 marL="514350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January 2020 RFA (DK-10-034) for Urology 		    Centers Program Interactions Core</a:t>
            </a:r>
            <a:endParaRPr lang="en-US" sz="3200" dirty="0">
              <a:sym typeface="Wingdings" panose="05000000000000000000" pitchFamily="2" charset="2"/>
            </a:endParaRP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ym typeface="Wingdings" panose="05000000000000000000" pitchFamily="2" charset="2"/>
              </a:rPr>
              <a:t>NOA September 2020</a:t>
            </a:r>
            <a:endParaRPr lang="en-US" sz="2800" dirty="0" smtClean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History and background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690" y="2584350"/>
            <a:ext cx="5761989" cy="583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4190" y="3285181"/>
            <a:ext cx="2804907" cy="18942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466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CAIRIBU website &amp; CAIRIBU Connect (intranet)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34" y="892634"/>
            <a:ext cx="6599201" cy="50509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952" y="1563342"/>
            <a:ext cx="4709756" cy="3922272"/>
          </a:xfrm>
          <a:prstGeom prst="rect">
            <a:avLst/>
          </a:prstGeom>
        </p:spPr>
      </p:pic>
      <p:sp>
        <p:nvSpPr>
          <p:cNvPr id="23" name="Circular Arrow 22"/>
          <p:cNvSpPr/>
          <p:nvPr/>
        </p:nvSpPr>
        <p:spPr>
          <a:xfrm>
            <a:off x="6091840" y="430339"/>
            <a:ext cx="1653665" cy="2043920"/>
          </a:xfrm>
          <a:prstGeom prst="circularArrow">
            <a:avLst>
              <a:gd name="adj1" fmla="val 7454"/>
              <a:gd name="adj2" fmla="val 1142319"/>
              <a:gd name="adj3" fmla="val 20457683"/>
              <a:gd name="adj4" fmla="val 12506108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46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CAIRIBU grants/awards portal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903" y="984962"/>
            <a:ext cx="8643875" cy="523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4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51873" y="864788"/>
            <a:ext cx="10930313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History and background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b="1" dirty="0" smtClean="0"/>
              <a:t>Specific aims </a:t>
            </a:r>
            <a:r>
              <a:rPr lang="en-US" sz="3200" dirty="0" smtClean="0"/>
              <a:t>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Accomplishments (15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Challenges (10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Future directions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Discussion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endParaRPr lang="en-US" sz="3200" dirty="0" smtClean="0"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Agenda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8234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Specific aims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136597" y="860612"/>
            <a:ext cx="7758953" cy="5637239"/>
            <a:chOff x="2212364" y="927847"/>
            <a:chExt cx="7758953" cy="56372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12364" y="985118"/>
              <a:ext cx="7758953" cy="557996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212364" y="927847"/>
              <a:ext cx="2682365" cy="111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304362" y="2864223"/>
            <a:ext cx="5472953" cy="188259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304362" y="3957917"/>
            <a:ext cx="4598895" cy="156883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304362" y="4840941"/>
            <a:ext cx="7591188" cy="157882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304362" y="5746377"/>
            <a:ext cx="6051177" cy="143436"/>
          </a:xfrm>
          <a:prstGeom prst="rect">
            <a:avLst/>
          </a:prstGeom>
          <a:solidFill>
            <a:srgbClr val="FFFF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Brace 1"/>
          <p:cNvSpPr/>
          <p:nvPr/>
        </p:nvSpPr>
        <p:spPr>
          <a:xfrm>
            <a:off x="9013374" y="1079495"/>
            <a:ext cx="627529" cy="4993341"/>
          </a:xfrm>
          <a:prstGeom prst="rightBrace">
            <a:avLst>
              <a:gd name="adj1" fmla="val 81190"/>
              <a:gd name="adj2" fmla="val 4838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758727" y="1913932"/>
            <a:ext cx="1751955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Build and foster sense of trust required to share knowledge, resources, and ideas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174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2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Organizational structure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638" y="1122485"/>
            <a:ext cx="7538680" cy="55968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99047" y="2867361"/>
            <a:ext cx="1640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(Infrastructure)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0580" y="858909"/>
            <a:ext cx="2090058" cy="57061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476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000" dirty="0" smtClean="0"/>
              <a:t>Regular meetings with </a:t>
            </a:r>
            <a:r>
              <a:rPr lang="en-US" sz="2000" b="1" dirty="0" smtClean="0"/>
              <a:t>NIDDK Program Officers </a:t>
            </a:r>
            <a:r>
              <a:rPr lang="en-US" sz="2000" dirty="0" smtClean="0"/>
              <a:t>enable 2-way communication and collaborative interactions</a:t>
            </a:r>
          </a:p>
          <a:p>
            <a:pPr algn="r">
              <a:lnSpc>
                <a:spcPct val="95000"/>
              </a:lnSpc>
            </a:pPr>
            <a:endParaRPr lang="en-US" sz="1200" dirty="0" smtClean="0"/>
          </a:p>
          <a:p>
            <a:pPr algn="r">
              <a:lnSpc>
                <a:spcPct val="95000"/>
              </a:lnSpc>
            </a:pPr>
            <a:r>
              <a:rPr lang="en-US" sz="2000" b="1" dirty="0" smtClean="0"/>
              <a:t>Input of POs is critical </a:t>
            </a:r>
            <a:r>
              <a:rPr lang="en-US" sz="2000" dirty="0" smtClean="0"/>
              <a:t>for ensuring alignment with NIDDK objectives and goals</a:t>
            </a:r>
          </a:p>
          <a:p>
            <a:pPr algn="r">
              <a:lnSpc>
                <a:spcPct val="95000"/>
              </a:lnSpc>
            </a:pPr>
            <a:endParaRPr lang="en-US" sz="1200" dirty="0"/>
          </a:p>
          <a:p>
            <a:pPr algn="r">
              <a:lnSpc>
                <a:spcPct val="95000"/>
              </a:lnSpc>
            </a:pPr>
            <a:r>
              <a:rPr lang="en-US" sz="2000" b="1" dirty="0" smtClean="0"/>
              <a:t>POs provide feedback </a:t>
            </a:r>
            <a:r>
              <a:rPr lang="en-US" sz="2000" dirty="0" smtClean="0"/>
              <a:t>on current efforts and directions re: future initiatives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774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Interactions Core engagement approach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031579" y="1055127"/>
            <a:ext cx="7562961" cy="5100323"/>
            <a:chOff x="2310360" y="1082021"/>
            <a:chExt cx="7562961" cy="510032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0360" y="1122362"/>
              <a:ext cx="7562961" cy="5059982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377596" y="1082021"/>
              <a:ext cx="7358076" cy="5059982"/>
            </a:xfrm>
            <a:prstGeom prst="rect">
              <a:avLst/>
            </a:pr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134021" y="6155450"/>
            <a:ext cx="73580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dirty="0" smtClean="0"/>
              <a:t>Adapted by KP from model developed by the Association for Project Management</a:t>
            </a:r>
            <a:endParaRPr lang="en-US" sz="15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507808" y="784412"/>
            <a:ext cx="3386122" cy="581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GOALS</a:t>
            </a:r>
          </a:p>
          <a:p>
            <a:pPr>
              <a:lnSpc>
                <a:spcPct val="90000"/>
              </a:lnSpc>
            </a:pPr>
            <a:endParaRPr lang="en-US" sz="800" dirty="0" smtClean="0"/>
          </a:p>
          <a:p>
            <a:pPr marL="274320" indent="-27432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/>
              <a:t>Maximize CAIRIBU leaders’ engagement in</a:t>
            </a:r>
            <a:r>
              <a:rPr lang="en-US" dirty="0" smtClean="0"/>
              <a:t>:</a:t>
            </a:r>
          </a:p>
          <a:p>
            <a:pPr lvl="1" indent="-18288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Making organizational decisions</a:t>
            </a:r>
          </a:p>
          <a:p>
            <a:pPr lvl="1" indent="-18288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Developing CAIRIBU research priorities</a:t>
            </a:r>
          </a:p>
          <a:p>
            <a:pPr lvl="1" indent="-18288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Providing leadership and direction within CAIRIBU</a:t>
            </a:r>
          </a:p>
          <a:p>
            <a:pPr marL="274320" lvl="1" indent="-18288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74320" lvl="1" indent="-274320">
              <a:lnSpc>
                <a:spcPct val="90000"/>
              </a:lnSpc>
              <a:buFont typeface="+mj-lt"/>
              <a:buAutoNum type="arabicPeriod" startAt="2"/>
            </a:pPr>
            <a:r>
              <a:rPr lang="en-US" dirty="0" smtClean="0"/>
              <a:t>Enable </a:t>
            </a:r>
            <a:r>
              <a:rPr lang="en-US" b="1" dirty="0" smtClean="0"/>
              <a:t>sharing of knowledge, ideas, and resources </a:t>
            </a:r>
            <a:r>
              <a:rPr lang="en-US" dirty="0" smtClean="0"/>
              <a:t>between Centers and across CAIRIBU</a:t>
            </a:r>
          </a:p>
          <a:p>
            <a:pPr marL="274320" lvl="1" indent="-274320">
              <a:lnSpc>
                <a:spcPct val="90000"/>
              </a:lnSpc>
              <a:buFont typeface="+mj-lt"/>
              <a:buAutoNum type="arabicPeriod" startAt="2"/>
            </a:pPr>
            <a:endParaRPr lang="en-US" sz="1200" dirty="0" smtClean="0"/>
          </a:p>
          <a:p>
            <a:pPr marL="274320" lvl="1" indent="-274320">
              <a:lnSpc>
                <a:spcPct val="90000"/>
              </a:lnSpc>
              <a:buFont typeface="+mj-lt"/>
              <a:buAutoNum type="arabicPeriod" startAt="2"/>
            </a:pPr>
            <a:r>
              <a:rPr lang="en-US" dirty="0" smtClean="0"/>
              <a:t>Optimize CAIRIBU investigators’ and trainees’ engagement with</a:t>
            </a:r>
            <a:r>
              <a:rPr lang="en-US" b="1" dirty="0" smtClean="0"/>
              <a:t> the broader benign urologic research community</a:t>
            </a:r>
          </a:p>
          <a:p>
            <a:pPr marL="274320" lvl="1" indent="-274320">
              <a:lnSpc>
                <a:spcPct val="90000"/>
              </a:lnSpc>
              <a:buFont typeface="+mj-lt"/>
              <a:buAutoNum type="arabicPeriod" startAt="2"/>
            </a:pPr>
            <a:endParaRPr lang="en-US" sz="1200" b="1" dirty="0" smtClean="0"/>
          </a:p>
          <a:p>
            <a:pPr marL="274320" lvl="1" indent="-274320">
              <a:lnSpc>
                <a:spcPct val="90000"/>
              </a:lnSpc>
              <a:buFont typeface="+mj-lt"/>
              <a:buAutoNum type="arabicPeriod" startAt="2"/>
            </a:pPr>
            <a:r>
              <a:rPr lang="en-US" dirty="0" smtClean="0"/>
              <a:t>Facilitate CAIRIBU investigators’ and trainees’ engagement in </a:t>
            </a:r>
            <a:r>
              <a:rPr lang="en-US" b="1" dirty="0" smtClean="0"/>
              <a:t>inter- and trans-disciplinary research interest groups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357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51872" y="863786"/>
            <a:ext cx="10930313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History and background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Specific aims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b="1" dirty="0" smtClean="0"/>
              <a:t>Accomplishments </a:t>
            </a:r>
            <a:r>
              <a:rPr lang="en-US" sz="3200" dirty="0" smtClean="0"/>
              <a:t>(15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Challenges (10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Future directions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Discussion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endParaRPr lang="en-US" sz="3200" dirty="0" smtClean="0"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Agenda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3755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Interactions Core Aim 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2212363" y="850339"/>
            <a:ext cx="7758954" cy="5647512"/>
            <a:chOff x="2212363" y="850339"/>
            <a:chExt cx="7758954" cy="5647512"/>
          </a:xfrm>
        </p:grpSpPr>
        <p:grpSp>
          <p:nvGrpSpPr>
            <p:cNvPr id="10" name="Group 9"/>
            <p:cNvGrpSpPr/>
            <p:nvPr/>
          </p:nvGrpSpPr>
          <p:grpSpPr>
            <a:xfrm>
              <a:off x="2212364" y="860612"/>
              <a:ext cx="7758953" cy="5637239"/>
              <a:chOff x="2212364" y="927847"/>
              <a:chExt cx="7758953" cy="563723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12364" y="985118"/>
                <a:ext cx="7758953" cy="5579968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2212364" y="927847"/>
                <a:ext cx="2682365" cy="1110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2212364" y="3954483"/>
              <a:ext cx="7758953" cy="2543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12363" y="850339"/>
              <a:ext cx="7758953" cy="204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468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65322" y="850339"/>
            <a:ext cx="6061759" cy="583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Innovative and inclusive meetings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Bi-monthly leadership meetings, ad hoc committee meetings, annual meetings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Award mechanisms to promote collaboration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CAIRIBU Collaboration Awards, CAIRIBU Convergence Awards, CAIRIBU Research Training and Development Grants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Stakeholder engagement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Rationale, tools and methods</a:t>
            </a:r>
          </a:p>
          <a:p>
            <a:pPr marL="514350" indent="-514350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Sharing knowledge and research resources</a:t>
            </a:r>
          </a:p>
          <a:p>
            <a:pPr marL="514350" indent="-514350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Ancillary funding, educational opportunities</a:t>
            </a:r>
          </a:p>
          <a:p>
            <a:pPr marL="514350" indent="-5143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Leadership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Accomplishments – Aim 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866529" y="834010"/>
            <a:ext cx="3751729" cy="49141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chemeClr val="bg1"/>
                </a:solidFill>
              </a:rPr>
              <a:t>22 speakers in 3 sessions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</a:rPr>
              <a:t>Women, 11  |  Men, 11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</a:rPr>
              <a:t>Established investigator, 13 Early-career stage, 9</a:t>
            </a:r>
          </a:p>
          <a:p>
            <a:r>
              <a:rPr lang="en-US" sz="800" dirty="0" smtClean="0">
                <a:solidFill>
                  <a:schemeClr val="bg1"/>
                </a:solidFill>
              </a:rPr>
              <a:t>     </a:t>
            </a:r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</a:rPr>
              <a:t>U54 Centers, 6	       P20 Centers, 8	       K12 Programs, 9*</a:t>
            </a:r>
          </a:p>
          <a:p>
            <a:endParaRPr lang="en-US" sz="600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     </a:t>
            </a:r>
            <a:r>
              <a:rPr lang="en-US" i="1" dirty="0" smtClean="0">
                <a:solidFill>
                  <a:schemeClr val="bg1"/>
                </a:solidFill>
              </a:rPr>
              <a:t>*current and former K Scholars</a:t>
            </a: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500" b="1" dirty="0" smtClean="0">
                <a:solidFill>
                  <a:schemeClr val="bg1"/>
                </a:solidFill>
              </a:rPr>
              <a:t>6 moderators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4 women  |  2 men</a:t>
            </a:r>
          </a:p>
          <a:p>
            <a:pPr algn="ctr"/>
            <a:endParaRPr lang="en-US" sz="600" i="1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All were trainees or early-career  stage investigators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43036" y="901245"/>
            <a:ext cx="135644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2020 CAIRIBU meeting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6714520" y="834010"/>
            <a:ext cx="5158413" cy="5560605"/>
          </a:xfrm>
          <a:prstGeom prst="rect">
            <a:avLst/>
          </a:prstGeom>
          <a:solidFill>
            <a:srgbClr val="DCFEDA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91440" rIns="91440" bIns="91440" anchor="t" anchorCtr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 smtClean="0">
                <a:solidFill>
                  <a:srgbClr val="2F549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Priorities for CAIRIBU Collaboration Awards</a:t>
            </a:r>
            <a:endParaRPr lang="en-US" sz="16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" u="none" strike="noStrike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u="sng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Goals </a:t>
            </a:r>
            <a:r>
              <a:rPr lang="en-US" sz="13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research team</a:t>
            </a: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Includes an investigator new to benign urology research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Establishes a new junior-senior investigative partnership that will beyond the life of the grant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collaboration of CAIRIBU investigators and those from the broader urology research community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Includes a K12 Scholar from a CAIRIBU </a:t>
            </a:r>
            <a:r>
              <a:rPr lang="en-US" sz="1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KURe</a:t>
            </a: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1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KUroEpi</a:t>
            </a: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Program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Reflects a collaboration/interaction between a CAIRIBU P20 Exploratory and U54 O’Brien Center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new collaboration (e.g., investigators who have not previously worked together)</a:t>
            </a:r>
          </a:p>
          <a:p>
            <a:pPr marL="91440" marR="0" lvl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interdisciplinary, includes &gt;1 of the following disciplines: clinician, basic research, population health, epidemiology, environmental science, toxicology, nutrition, mathematics, computer scientist, data science, engineering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u="sng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300" u="sng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Goals </a:t>
            </a:r>
            <a:r>
              <a:rPr lang="en-US" sz="13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research design and objectives</a:t>
            </a:r>
            <a:r>
              <a:rPr lang="en-US" sz="13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Incorporates tools, techniques, and/or technologies new to benign urology research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Addresses </a:t>
            </a: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health disparities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a clinical and/or epidemiological component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is “bench to bedside” (e.g., will test a new project, process, therapy)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and/or execution includes significant patient and/or clinician engagement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develop a sharable model (e.g., a teaching model, clinical pathway, patient engagement process, animal model, computer model, electronic health record data mining process)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include field development, such as forming a working group that continues beyond the life of the grant, establishing an ongoing research community, or produces a workshop series or training curriculum</a:t>
            </a:r>
          </a:p>
          <a:p>
            <a:pPr marL="91440" marR="0" indent="-9144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Enhances the diversity of the benign urology research workforce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520" y="834009"/>
            <a:ext cx="5158413" cy="5560606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25" name="Group 24"/>
          <p:cNvGrpSpPr/>
          <p:nvPr/>
        </p:nvGrpSpPr>
        <p:grpSpPr>
          <a:xfrm>
            <a:off x="6701073" y="820562"/>
            <a:ext cx="5230086" cy="5600947"/>
            <a:chOff x="6701073" y="820562"/>
            <a:chExt cx="5230086" cy="560094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1073" y="2172786"/>
              <a:ext cx="5230086" cy="424872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2770" y="820562"/>
              <a:ext cx="2420322" cy="859611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6701073" y="1599491"/>
              <a:ext cx="5230085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Collaborating for the Advancement of           Interdisciplinary Research in Benign Urology</a:t>
              </a:r>
              <a:endParaRPr lang="en-US" sz="1600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091834" y="820562"/>
              <a:ext cx="2834887" cy="8596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7274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08504" y="42818"/>
            <a:ext cx="8049896" cy="5704783"/>
            <a:chOff x="2008504" y="850339"/>
            <a:chExt cx="8049896" cy="5704783"/>
          </a:xfrm>
        </p:grpSpPr>
        <p:grpSp>
          <p:nvGrpSpPr>
            <p:cNvPr id="4" name="Group 3"/>
            <p:cNvGrpSpPr/>
            <p:nvPr/>
          </p:nvGrpSpPr>
          <p:grpSpPr>
            <a:xfrm>
              <a:off x="2212363" y="850339"/>
              <a:ext cx="7758954" cy="5647512"/>
              <a:chOff x="2212363" y="850339"/>
              <a:chExt cx="7758954" cy="5647512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212364" y="860612"/>
                <a:ext cx="7758953" cy="5637239"/>
                <a:chOff x="2212364" y="927847"/>
                <a:chExt cx="7758953" cy="5637239"/>
              </a:xfrm>
            </p:grpSpPr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12364" y="985118"/>
                  <a:ext cx="7758953" cy="5579968"/>
                </a:xfrm>
                <a:prstGeom prst="rect">
                  <a:avLst/>
                </a:prstGeom>
              </p:spPr>
            </p:pic>
            <p:sp>
              <p:nvSpPr>
                <p:cNvPr id="12" name="Rectangle 11"/>
                <p:cNvSpPr/>
                <p:nvPr/>
              </p:nvSpPr>
              <p:spPr>
                <a:xfrm>
                  <a:off x="2212364" y="927847"/>
                  <a:ext cx="2682365" cy="1110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" name="Rectangle 1"/>
              <p:cNvSpPr/>
              <p:nvPr/>
            </p:nvSpPr>
            <p:spPr>
              <a:xfrm>
                <a:off x="2212364" y="2861967"/>
                <a:ext cx="7758953" cy="11043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212363" y="850339"/>
                <a:ext cx="7758953" cy="2047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2008504" y="4853551"/>
              <a:ext cx="8049896" cy="1701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Interactions Core Aim 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9504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65322" y="850339"/>
            <a:ext cx="752902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Build collaborations within CAIRIBU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Foster and facilitate nascent collaborations</a:t>
            </a:r>
          </a:p>
          <a:p>
            <a:pPr marL="457200" indent="-457200">
              <a:lnSpc>
                <a:spcPct val="85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Build research collaborations that enhance diversity and address disparities in the benign GU research workforce and workforce pipeline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CAIRIBU-wide strategy for attracting URMs to CAIRIBU Centers and Programs in development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Templates for CARIBU Centers and Programs to use in their own outreach are in development</a:t>
            </a:r>
          </a:p>
          <a:p>
            <a:pPr marL="457200" indent="-457200">
              <a:lnSpc>
                <a:spcPct val="85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Promote CAIRIBU broadly within GU community</a:t>
            </a:r>
          </a:p>
          <a:p>
            <a:pPr marL="514350" indent="-514350">
              <a:lnSpc>
                <a:spcPct val="85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Stakeholder engagement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prstClr val="black"/>
                </a:solidFill>
              </a:rPr>
              <a:t>CAIRIBU P20 Centers collaborated to 	                    submit PCORI grant application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prstClr val="black"/>
                </a:solidFill>
              </a:rPr>
              <a:t>Build other collaborations to go after DOD and other grants requiring patient engagement</a:t>
            </a: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Accomplishments – Aim 2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8034685" y="2631642"/>
            <a:ext cx="3295465" cy="2782220"/>
            <a:chOff x="8420226" y="2750475"/>
            <a:chExt cx="3295465" cy="2782220"/>
          </a:xfrm>
        </p:grpSpPr>
        <p:grpSp>
          <p:nvGrpSpPr>
            <p:cNvPr id="15" name="Group 14"/>
            <p:cNvGrpSpPr/>
            <p:nvPr/>
          </p:nvGrpSpPr>
          <p:grpSpPr>
            <a:xfrm>
              <a:off x="8420226" y="2750475"/>
              <a:ext cx="2876550" cy="2295757"/>
              <a:chOff x="7855452" y="2884945"/>
              <a:chExt cx="2876550" cy="2295757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7855452" y="2884945"/>
                <a:ext cx="2876550" cy="1469759"/>
                <a:chOff x="8781263" y="3139840"/>
                <a:chExt cx="2876550" cy="1469759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781263" y="3666624"/>
                  <a:ext cx="2876550" cy="942975"/>
                </a:xfrm>
                <a:prstGeom prst="rect">
                  <a:avLst/>
                </a:prstGeom>
              </p:spPr>
            </p:pic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788825" y="3139840"/>
                  <a:ext cx="2855541" cy="515792"/>
                </a:xfrm>
                <a:prstGeom prst="rect">
                  <a:avLst/>
                </a:prstGeom>
              </p:spPr>
            </p:pic>
          </p:grp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63015" y="4365696"/>
                <a:ext cx="2868987" cy="815006"/>
              </a:xfrm>
              <a:prstGeom prst="rect">
                <a:avLst/>
              </a:prstGeom>
            </p:spPr>
          </p:pic>
        </p:grp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055185">
              <a:off x="8952881" y="5129192"/>
              <a:ext cx="2762810" cy="403503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263" y="4587042"/>
            <a:ext cx="1580447" cy="116507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0" name="Group 19"/>
          <p:cNvGrpSpPr/>
          <p:nvPr/>
        </p:nvGrpSpPr>
        <p:grpSpPr>
          <a:xfrm>
            <a:off x="7876460" y="850339"/>
            <a:ext cx="2834533" cy="1693943"/>
            <a:chOff x="7876460" y="850339"/>
            <a:chExt cx="2834533" cy="16939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76460" y="850339"/>
              <a:ext cx="2834533" cy="169394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8606119" y="2024658"/>
              <a:ext cx="1970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The </a:t>
              </a:r>
              <a:r>
                <a:rPr lang="en-US" sz="2000" b="1" i="1" dirty="0" err="1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Urobiome</a:t>
              </a:r>
              <a:endParaRPr lang="en-US" sz="2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89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921420" y="-895329"/>
            <a:ext cx="8136980" cy="5748019"/>
            <a:chOff x="1921420" y="54693"/>
            <a:chExt cx="8136980" cy="5748019"/>
          </a:xfrm>
        </p:grpSpPr>
        <p:grpSp>
          <p:nvGrpSpPr>
            <p:cNvPr id="5" name="Group 4"/>
            <p:cNvGrpSpPr/>
            <p:nvPr/>
          </p:nvGrpSpPr>
          <p:grpSpPr>
            <a:xfrm>
              <a:off x="2008504" y="54693"/>
              <a:ext cx="8049896" cy="5647512"/>
              <a:chOff x="2008504" y="850339"/>
              <a:chExt cx="8049896" cy="564751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212363" y="850339"/>
                <a:ext cx="7758954" cy="5647512"/>
                <a:chOff x="2212363" y="850339"/>
                <a:chExt cx="7758954" cy="5647512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212364" y="860612"/>
                  <a:ext cx="7758953" cy="5637239"/>
                  <a:chOff x="2212364" y="927847"/>
                  <a:chExt cx="7758953" cy="5637239"/>
                </a:xfrm>
              </p:grpSpPr>
              <p:pic>
                <p:nvPicPr>
                  <p:cNvPr id="11" name="Picture 10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212364" y="985118"/>
                    <a:ext cx="7758953" cy="5579968"/>
                  </a:xfrm>
                  <a:prstGeom prst="rect">
                    <a:avLst/>
                  </a:prstGeom>
                </p:spPr>
              </p:pic>
              <p:sp>
                <p:nvSpPr>
                  <p:cNvPr id="12" name="Rectangle 11"/>
                  <p:cNvSpPr/>
                  <p:nvPr/>
                </p:nvSpPr>
                <p:spPr>
                  <a:xfrm>
                    <a:off x="2212364" y="927847"/>
                    <a:ext cx="2682365" cy="11105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" name="Rectangle 1"/>
                <p:cNvSpPr/>
                <p:nvPr/>
              </p:nvSpPr>
              <p:spPr>
                <a:xfrm>
                  <a:off x="2212364" y="2861967"/>
                  <a:ext cx="7758953" cy="11043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2212363" y="850339"/>
                  <a:ext cx="7758953" cy="2047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2008504" y="3825844"/>
                <a:ext cx="8049896" cy="10074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921420" y="4956106"/>
              <a:ext cx="8049896" cy="846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Interactions Core Aim 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317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65322" y="850339"/>
            <a:ext cx="11206725" cy="556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Facilitate regular leadership meetings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Share news and accomplishments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Discuss science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Ask for input and feedback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Make decisions about CAIRIBU Interactions Core and CAIRIBU-wide initiatives</a:t>
            </a:r>
            <a:endParaRPr lang="en-US" sz="2800" dirty="0" smtClean="0"/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Open and transparent communication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Monthly meetings always include NIDDK Program Officers’ announcements/updates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Monthly CAIRIBU Communique; mid-month CAIRIBU “Catch-Up”</a:t>
            </a:r>
            <a:endParaRPr lang="en-US" sz="2200" dirty="0"/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Results of surveys and other data presented at leaders’ meetings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Minutes of all meetings posted and archived on CAIRIBU Connect</a:t>
            </a:r>
          </a:p>
          <a:p>
            <a:pPr marL="1042416" lvl="2" indent="-274320">
              <a:lnSpc>
                <a:spcPct val="90000"/>
              </a:lnSpc>
              <a:buSzPct val="90000"/>
              <a:buFont typeface="Wingdings" panose="05000000000000000000" pitchFamily="2" charset="2"/>
              <a:buChar char="v"/>
            </a:pPr>
            <a:r>
              <a:rPr lang="en-US" sz="2000" dirty="0" smtClean="0"/>
              <a:t>O’Brien Centers Leaders meetings + CAIRIBU Community Leaders meeting + ad hoc committees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CAIRIBU website and intranet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Updated daily, new features added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200" dirty="0" smtClean="0"/>
              <a:t>Monthly analytics are gathered and reviewed</a:t>
            </a:r>
          </a:p>
          <a:p>
            <a:pPr marL="457200" indent="-457200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Services to support and expand productivity of CAIRIBU Centers and Programs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Accomplishments – Aim 3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410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751" y="734762"/>
            <a:ext cx="8744180" cy="61977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Accomplishments – Aim 3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8684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12364" y="-1804227"/>
            <a:ext cx="7758954" cy="5647512"/>
            <a:chOff x="2212363" y="850339"/>
            <a:chExt cx="7758954" cy="5647512"/>
          </a:xfrm>
        </p:grpSpPr>
        <p:grpSp>
          <p:nvGrpSpPr>
            <p:cNvPr id="10" name="Group 9"/>
            <p:cNvGrpSpPr/>
            <p:nvPr/>
          </p:nvGrpSpPr>
          <p:grpSpPr>
            <a:xfrm>
              <a:off x="2212364" y="860612"/>
              <a:ext cx="7758953" cy="5637239"/>
              <a:chOff x="2212364" y="927847"/>
              <a:chExt cx="7758953" cy="563723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2364" y="985118"/>
                <a:ext cx="7758953" cy="5579968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2212364" y="927847"/>
                <a:ext cx="2682365" cy="1110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2212364" y="2861967"/>
              <a:ext cx="7758953" cy="28801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12363" y="850339"/>
              <a:ext cx="7758953" cy="2047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Interactions Core Aim 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5"/>
              </a:rPr>
              <a:t>https://</a:t>
            </a:r>
            <a:r>
              <a:rPr lang="en-US" sz="1600" dirty="0" smtClean="0">
                <a:hlinkClick r:id="rId5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156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65322" y="850339"/>
            <a:ext cx="112067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Evaluation 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Accomplishments – Aim 4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45184411"/>
              </p:ext>
            </p:extLst>
          </p:nvPr>
        </p:nvGraphicFramePr>
        <p:xfrm>
          <a:off x="4359572" y="1834307"/>
          <a:ext cx="7312475" cy="4184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1669" y="1373246"/>
            <a:ext cx="3388659" cy="509370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PURPOSE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Determine effectiveness in supporting development of highly meritorious collaborative research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200" b="1" dirty="0" smtClean="0">
                <a:solidFill>
                  <a:schemeClr val="bg1"/>
                </a:solidFill>
              </a:rPr>
              <a:t>GOALS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Reasonable and feasible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Low burden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Interim measures for continuous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improvement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200" b="1" dirty="0" smtClean="0">
                <a:solidFill>
                  <a:schemeClr val="bg1"/>
                </a:solidFill>
              </a:rPr>
              <a:t>QUESTIONS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What does success look like for the CAIRIBU Interactions Core?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What does success look like for cross-program interactions within CAIRIBU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 rot="10800000">
            <a:off x="3938649" y="1647323"/>
            <a:ext cx="462602" cy="4558171"/>
          </a:xfrm>
          <a:prstGeom prst="rightBrace">
            <a:avLst>
              <a:gd name="adj1" fmla="val 76304"/>
              <a:gd name="adj2" fmla="val 20015"/>
            </a:avLst>
          </a:prstGeom>
          <a:ln w="476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Accomplishments – Aim 4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79824"/>
              </p:ext>
            </p:extLst>
          </p:nvPr>
        </p:nvGraphicFramePr>
        <p:xfrm>
          <a:off x="442807" y="1137163"/>
          <a:ext cx="11298068" cy="5654904"/>
        </p:xfrm>
        <a:graphic>
          <a:graphicData uri="http://schemas.openxmlformats.org/drawingml/2006/table">
            <a:tbl>
              <a:tblPr firstRow="1" firstCol="1" bandRow="1"/>
              <a:tblGrid>
                <a:gridCol w="2367628">
                  <a:extLst>
                    <a:ext uri="{9D8B030D-6E8A-4147-A177-3AD203B41FA5}">
                      <a16:colId xmlns:a16="http://schemas.microsoft.com/office/drawing/2014/main" val="4290120797"/>
                    </a:ext>
                  </a:extLst>
                </a:gridCol>
                <a:gridCol w="4733365">
                  <a:extLst>
                    <a:ext uri="{9D8B030D-6E8A-4147-A177-3AD203B41FA5}">
                      <a16:colId xmlns:a16="http://schemas.microsoft.com/office/drawing/2014/main" val="928900512"/>
                    </a:ext>
                  </a:extLst>
                </a:gridCol>
                <a:gridCol w="2716306">
                  <a:extLst>
                    <a:ext uri="{9D8B030D-6E8A-4147-A177-3AD203B41FA5}">
                      <a16:colId xmlns:a16="http://schemas.microsoft.com/office/drawing/2014/main" val="908649316"/>
                    </a:ext>
                  </a:extLst>
                </a:gridCol>
                <a:gridCol w="1480769">
                  <a:extLst>
                    <a:ext uri="{9D8B030D-6E8A-4147-A177-3AD203B41FA5}">
                      <a16:colId xmlns:a16="http://schemas.microsoft.com/office/drawing/2014/main" val="1599013779"/>
                    </a:ext>
                  </a:extLst>
                </a:gridCol>
              </a:tblGrid>
              <a:tr h="102231">
                <a:tc rowSpan="3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investigators participate in CAIRIBU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Non-CAIRIBU participants in the annual meeting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Registration information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December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559975"/>
                  </a:ext>
                </a:extLst>
              </a:tr>
              <a:tr h="28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Non-CAIRIBU participants as grant reviewers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Reviewer spreadsheet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Collected after soliciting reviewers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014433"/>
                  </a:ext>
                </a:extLst>
              </a:tr>
              <a:tr h="28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Non-CAIRIBU applicants for CAIRIBU funding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Award tracking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Collected after each application closes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181731"/>
                  </a:ext>
                </a:extLst>
              </a:tr>
              <a:tr h="28067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Trainees and ESIs participate in CAIRIBU leadership opportunities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trainees who participate in leadership opportunities (planning committees: meetings, forums)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Attendance tracking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Ongoing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6112793"/>
                  </a:ext>
                </a:extLst>
              </a:tr>
              <a:tr h="102231">
                <a:tc rowSpan="4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CAIRIBU provides opportunities for higher-level trainees and early career faculty to understand interdisciplinary research and interact with investigators from other disciplines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trainees who participate in ARCTICS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Attendance tracking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Ongoing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9676375"/>
                  </a:ext>
                </a:extLst>
              </a:tr>
              <a:tr h="28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Trainee satisfaction with ARCTICS community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Survey to trainees after ARCTICS forum series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 final ARCTICS session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28323"/>
                  </a:ext>
                </a:extLst>
              </a:tr>
              <a:tr h="28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Self-reported opportunities to initiate collaborative/mentoring relationships at ARCTICS events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Survey to trainees after ARCTICS forum series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 final ARCTICS session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85767"/>
                  </a:ext>
                </a:extLst>
              </a:tr>
              <a:tr h="28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Description of ARCTICS: how many sessions were educational sessions, how many were listening/discussion sessions (gauge participation)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Planning in progress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Completed after sessions finalized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121820"/>
                  </a:ext>
                </a:extLst>
              </a:tr>
              <a:tr h="191451">
                <a:tc rowSpan="3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CAIRIBU provides opportunities for investigators to learn new things about the research and research tools used by other investigators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Changes in knowledge before and after scientific sessions (CAIRIBU meeting)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Post-CAIRIBU meeting evaluation survey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December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640683"/>
                  </a:ext>
                </a:extLst>
              </a:tr>
              <a:tr h="2806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Self-reported opportunities to learn new things about the research and research tools of other investigators  (CAIRIBU meeting)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Post-CAIRIBU meeting evaluation survey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December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606565"/>
                  </a:ext>
                </a:extLst>
              </a:tr>
              <a:tr h="102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CAIRIBU events each year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Event tracking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Ongoing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425406"/>
                  </a:ext>
                </a:extLst>
              </a:tr>
              <a:tr h="36989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CAIRIBU provides opportunities for people from diverse backgrounds to be part of the benign GU field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Demographic information of annual meeting registrants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Registration information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Collected as investigators register for annual meeting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95056"/>
                  </a:ext>
                </a:extLst>
              </a:tr>
              <a:tr h="191451">
                <a:tc row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Increased engagement with cross-institutional research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Levels of Collaboration Survey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Levels of Collaboration Survey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Annual – Sept.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089529"/>
                  </a:ext>
                </a:extLst>
              </a:tr>
              <a:tr h="1914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Self-reported interdisciplinary collaborations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Quarterly Survey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Jan, April, July, Oct.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249633"/>
                  </a:ext>
                </a:extLst>
              </a:tr>
              <a:tr h="28067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CAIRIBU investigators submit collaborative grant proposals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new research teams created with CAIRIBU funding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Award tracking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Collected after each application closes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338868"/>
                  </a:ext>
                </a:extLst>
              </a:tr>
              <a:tr h="102231">
                <a:tc rowSpan="3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CAIRIBU investigators submit collaborative publications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Publication tracking of CAIRIBU community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PubMed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Ongoing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172565"/>
                  </a:ext>
                </a:extLst>
              </a:tr>
              <a:tr h="1914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Impact of CAIRIBU events on new collaboration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Quarterly survey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Jan, April, July, Oct.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545279"/>
                  </a:ext>
                </a:extLst>
              </a:tr>
              <a:tr h="1914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Assessment of Support for grant applications given within CAIRIBU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Quarterly survey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Jan, April, July, Oct.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811195"/>
                  </a:ext>
                </a:extLst>
              </a:tr>
              <a:tr h="36989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absolute number of successfully funded CAIRIBU investigators increases year over year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Grant tracking of CAIRIBU community (within CAIRIBU funded centers and programs) who is funded/has been funded within the last year? + funding amount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NIH RePORTER; other methods TBD via input from CAIRIBU Community Leaders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Ongoing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982" marR="19982" marT="6506" marB="65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75124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565706"/>
              </p:ext>
            </p:extLst>
          </p:nvPr>
        </p:nvGraphicFramePr>
        <p:xfrm>
          <a:off x="442807" y="814583"/>
          <a:ext cx="11298068" cy="322580"/>
        </p:xfrm>
        <a:graphic>
          <a:graphicData uri="http://schemas.openxmlformats.org/drawingml/2006/table">
            <a:tbl>
              <a:tblPr firstRow="1" firstCol="1" bandRow="1"/>
              <a:tblGrid>
                <a:gridCol w="11298068">
                  <a:extLst>
                    <a:ext uri="{9D8B030D-6E8A-4147-A177-3AD203B41FA5}">
                      <a16:colId xmlns:a16="http://schemas.microsoft.com/office/drawing/2014/main" val="10412315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Cross-CAIRIBU Interactions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503703"/>
                  </a:ext>
                </a:extLst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546100" y="1270000"/>
            <a:ext cx="2425700" cy="635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6100" y="1879600"/>
            <a:ext cx="2425700" cy="6350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7350" y="4370120"/>
            <a:ext cx="2743200" cy="649679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35000" y="5260768"/>
            <a:ext cx="2336800" cy="56311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8433" y="6179454"/>
            <a:ext cx="2687743" cy="67854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3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51872" y="863786"/>
            <a:ext cx="10930313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History and background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Specific aims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Accomplishments (15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b="1" dirty="0" smtClean="0"/>
              <a:t>Challenges</a:t>
            </a:r>
            <a:r>
              <a:rPr lang="en-US" sz="3200" dirty="0" smtClean="0"/>
              <a:t> (10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Future directions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Discussion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endParaRPr lang="en-US" sz="3200" dirty="0" smtClean="0"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Agenda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2972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65322" y="850339"/>
            <a:ext cx="11206725" cy="5198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/>
              <a:t>Forming Research Interest Groups to promote collaborative research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Fear of engaging with those who may be on scientific review committees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Greater magnitude of effort required for grant applications involving multiple PI, institutions, etc.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What support can CAIRIBU Interactions Core provide?</a:t>
            </a:r>
          </a:p>
          <a:p>
            <a:pPr marL="457200" indent="-4572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/>
              <a:t>O’Brien Center summer student enrichment programs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“Best practices” not currently shared across Centers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Programs may benefit from some level of standardization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What role can CAIRIBU Interactions Core play?</a:t>
            </a:r>
          </a:p>
          <a:p>
            <a:pPr marL="457200" indent="-457200">
              <a:lnSpc>
                <a:spcPct val="8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/>
              <a:t>Patient engagement in research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Some PIs well-suited for this and currently engaged in it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Basic science researchers less familiar and supportive of idea</a:t>
            </a:r>
          </a:p>
          <a:p>
            <a:pPr marL="749808" lvl="1" indent="-27432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How can CAIRIBU Interactions Core build this movement and enhance involvement?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Challenges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5486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51872" y="863786"/>
            <a:ext cx="10930313" cy="357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History and background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Specific aims 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Accomplishments (15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Challenges (10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b="1" dirty="0" smtClean="0"/>
              <a:t>Future directions </a:t>
            </a:r>
            <a:r>
              <a:rPr lang="en-US" sz="3200" dirty="0" smtClean="0"/>
              <a:t>(5 min)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Discussion</a:t>
            </a:r>
          </a:p>
          <a:p>
            <a:pPr marL="514350" indent="-51435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endParaRPr lang="en-US" sz="3200" dirty="0" smtClean="0"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Agenda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063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465322" y="850339"/>
            <a:ext cx="11206725" cy="575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/>
              <a:t>CAIRIBU evaluation program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Engage PIs in CAIRIBU evaluation metrics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Manuscript</a:t>
            </a:r>
          </a:p>
          <a:p>
            <a:pPr marL="457200" indent="-4572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/>
              <a:t>Enhance activity and visibility within broader benign GU research community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Provide leadership, momentum, and logistical support to nascent CAIRIBU Research Interest Groups (RIGs)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Be involved with relevant organizations and societies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Organize CAIRIBU “presence” at urologic research meetings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Communicate and organize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Quarterly CAIRIBU Connections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Quarterly CAIRIBU Catalyst Conversations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CAIRIBU ARCTICS Community Forums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CAIRIBU K12 Seminar Series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CAIRIBU YouTube Channel and other social media venues</a:t>
            </a:r>
          </a:p>
          <a:p>
            <a:pPr marL="1828800" lvl="3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Cross-CAIRIBU social media committee to develop guidelines for CAIRIBU Interactions Core presence on Twitter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Future directions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27081" y="167075"/>
            <a:ext cx="553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CAIRIBU Website URL</a:t>
            </a:r>
            <a:r>
              <a:rPr lang="en-US" dirty="0"/>
              <a:t>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niddkcairibu.urology.wisc.edu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6925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15298</TotalTime>
  <Words>2128</Words>
  <Application>Microsoft Office PowerPoint</Application>
  <PresentationFormat>Widescreen</PresentationFormat>
  <Paragraphs>335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ＭＳ Ｐゴシック</vt:lpstr>
      <vt:lpstr>ＭＳ Ｐゴシック</vt:lpstr>
      <vt:lpstr>Arial</vt:lpstr>
      <vt:lpstr>Avenir Book</vt:lpstr>
      <vt:lpstr>Avenir Light</vt:lpstr>
      <vt:lpstr>Calibri</vt:lpstr>
      <vt:lpstr>Calibri Light</vt:lpstr>
      <vt:lpstr>Comic Sans MS</vt:lpstr>
      <vt:lpstr>Symbol</vt:lpstr>
      <vt:lpstr>Times New Roman</vt:lpstr>
      <vt:lpstr>Verdana</vt:lpstr>
      <vt:lpstr>Wingdings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Kristina Penniston</dc:creator>
  <cp:lastModifiedBy>Penniston, Kristina L.</cp:lastModifiedBy>
  <cp:revision>311</cp:revision>
  <cp:lastPrinted>2020-03-12T18:36:02Z</cp:lastPrinted>
  <dcterms:created xsi:type="dcterms:W3CDTF">2019-12-10T03:16:23Z</dcterms:created>
  <dcterms:modified xsi:type="dcterms:W3CDTF">2021-12-03T18:51:54Z</dcterms:modified>
</cp:coreProperties>
</file>