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18" r:id="rId2"/>
    <p:sldId id="1445" r:id="rId3"/>
    <p:sldId id="1473" r:id="rId4"/>
    <p:sldId id="1474" r:id="rId5"/>
    <p:sldId id="1477" r:id="rId6"/>
    <p:sldId id="1253" r:id="rId7"/>
    <p:sldId id="1476" r:id="rId8"/>
    <p:sldId id="1646" r:id="rId9"/>
    <p:sldId id="1478" r:id="rId10"/>
    <p:sldId id="1645" r:id="rId11"/>
    <p:sldId id="282" r:id="rId12"/>
    <p:sldId id="1099" r:id="rId1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oki Yoshimura" initials="NY" lastIdx="1" clrIdx="0">
    <p:extLst>
      <p:ext uri="{19B8F6BF-5375-455C-9EA6-DF929625EA0E}">
        <p15:presenceInfo xmlns:p15="http://schemas.microsoft.com/office/powerpoint/2012/main" userId="a29b6eb88a6981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23D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947" autoAdjust="0"/>
  </p:normalViewPr>
  <p:slideViewPr>
    <p:cSldViewPr snapToGrid="0">
      <p:cViewPr varScale="1">
        <p:scale>
          <a:sx n="77" d="100"/>
          <a:sy n="77" d="100"/>
        </p:scale>
        <p:origin x="864" y="58"/>
      </p:cViewPr>
      <p:guideLst>
        <p:guide orient="horz" pos="256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E16E7AB-B3A1-4747-A1C8-37B4543F362F}" type="datetimeFigureOut">
              <a:rPr lang="en-GB" smtClean="0"/>
              <a:t>02/12/2021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5D960BA-C119-42AA-B80C-B8F4957BCD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3357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F2AAECD-9D00-4F22-8493-AC4D7DBAB0A1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C0F2B74-1A24-4457-AAD8-A9C4FD6A23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 sz="28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928688">
              <a:defRPr sz="28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928688">
              <a:defRPr sz="28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928688">
              <a:defRPr sz="28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928688">
              <a:defRPr sz="28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286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96F110-D187-4271-9515-909957A5C25C}" type="slidenum">
              <a:rPr kumimoji="0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游ゴシック" panose="020B0400000000000000" pitchFamily="34" charset="-128"/>
                <a:cs typeface="+mn-cs"/>
              </a:rPr>
              <a:pPr marL="0" marR="0" lvl="0" indent="0" algn="r" defTabSz="9286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68611" name="Rectangle 4"/>
          <p:cNvSpPr txBox="1">
            <a:spLocks noGrp="1" noChangeArrowheads="1"/>
          </p:cNvSpPr>
          <p:nvPr/>
        </p:nvSpPr>
        <p:spPr bwMode="auto">
          <a:xfrm>
            <a:off x="0" y="8850313"/>
            <a:ext cx="30384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181" tIns="0" rIns="19181" bIns="0" anchor="b"/>
          <a:lstStyle>
            <a:lvl1pPr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7667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游ゴシック" panose="020B0400000000000000" pitchFamily="34" charset="-128"/>
                <a:cs typeface="+mn-cs"/>
              </a:rPr>
              <a:t>製品編</a:t>
            </a:r>
          </a:p>
        </p:txBody>
      </p:sp>
      <p:sp>
        <p:nvSpPr>
          <p:cNvPr id="68612" name="Rectangle 5"/>
          <p:cNvSpPr txBox="1">
            <a:spLocks noGrp="1" noChangeArrowheads="1"/>
          </p:cNvSpPr>
          <p:nvPr/>
        </p:nvSpPr>
        <p:spPr bwMode="auto">
          <a:xfrm>
            <a:off x="3971925" y="8850313"/>
            <a:ext cx="30384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181" tIns="0" rIns="19181" bIns="0" anchor="b"/>
          <a:lstStyle>
            <a:lvl1pPr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defTabSz="766763">
              <a:defRPr sz="28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7667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3814DA-96C4-4B08-9BB9-592135567305}" type="slidenum">
              <a:rPr kumimoji="0" lang="ja-JP" altLang="en-US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游ゴシック" panose="020B0400000000000000" pitchFamily="34" charset="-128"/>
                <a:cs typeface="+mn-cs"/>
              </a:rPr>
              <a:pPr marL="0" marR="0" lvl="0" indent="0" algn="r" defTabSz="7667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ja-JP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686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19125" y="814388"/>
            <a:ext cx="5772150" cy="3248025"/>
          </a:xfrm>
          <a:ln/>
        </p:spPr>
      </p:sp>
      <p:sp>
        <p:nvSpPr>
          <p:cNvPr id="686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8013"/>
            <a:ext cx="5140325" cy="3913187"/>
          </a:xfrm>
          <a:noFill/>
        </p:spPr>
        <p:txBody>
          <a:bodyPr lIns="92708" tIns="46354" rIns="92708" bIns="46354"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310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09878B-28BA-4E35-A3F8-AF35612286E7}" type="slidenum">
              <a:rPr lang="ja-JP" altLang="en-US">
                <a:solidFill>
                  <a:srgbClr val="1F497D"/>
                </a:solidFill>
              </a:rPr>
              <a:pPr/>
              <a:t>5</a:t>
            </a:fld>
            <a:endParaRPr lang="en-US" altLang="ja-JP" dirty="0">
              <a:solidFill>
                <a:srgbClr val="1F497D"/>
              </a:solidFill>
            </a:endParaRPr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0862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2B74-1A24-4457-AAD8-A9C4FD6A23C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4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2B818-B829-47A5-AC88-F6A059CA7E97}" type="slidenum">
              <a:rPr kumimoji="0" lang="en-US" altLang="ja-JP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ja-JP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9750" y="541338"/>
            <a:ext cx="3597275" cy="2697162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0480" y="3420428"/>
            <a:ext cx="7152640" cy="32404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48" tIns="47424" rIns="94848" bIns="47424"/>
          <a:lstStyle/>
          <a:p>
            <a:endParaRPr lang="ja-JP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1861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Name Here</a:t>
            </a:r>
            <a:endParaRPr lang="en-GB" dirty="0"/>
          </a:p>
        </p:txBody>
      </p:sp>
      <p:sp>
        <p:nvSpPr>
          <p:cNvPr id="15" name="Content Placeholder 2"/>
          <p:cNvSpPr txBox="1">
            <a:spLocks/>
          </p:cNvSpPr>
          <p:nvPr userDrawn="1"/>
        </p:nvSpPr>
        <p:spPr>
          <a:xfrm>
            <a:off x="838200" y="1162051"/>
            <a:ext cx="10515600" cy="3728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Affiliations to disclose</a:t>
            </a:r>
            <a:r>
              <a:rPr lang="en-US" sz="28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†</a:t>
            </a:r>
            <a:r>
              <a:rPr lang="en-US" sz="2800" dirty="0"/>
              <a:t>:</a:t>
            </a:r>
          </a:p>
        </p:txBody>
      </p:sp>
      <p:sp>
        <p:nvSpPr>
          <p:cNvPr id="17" name="Content Placeholder 2"/>
          <p:cNvSpPr txBox="1">
            <a:spLocks/>
          </p:cNvSpPr>
          <p:nvPr userDrawn="1"/>
        </p:nvSpPr>
        <p:spPr>
          <a:xfrm>
            <a:off x="838200" y="4222975"/>
            <a:ext cx="10515600" cy="3728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Funding for speaker to attend:</a:t>
            </a:r>
          </a:p>
        </p:txBody>
      </p:sp>
      <p:sp>
        <p:nvSpPr>
          <p:cNvPr id="19" name="Content Placeholder 2"/>
          <p:cNvSpPr txBox="1">
            <a:spLocks/>
          </p:cNvSpPr>
          <p:nvPr userDrawn="1"/>
        </p:nvSpPr>
        <p:spPr>
          <a:xfrm>
            <a:off x="1513114" y="4873128"/>
            <a:ext cx="9840687" cy="3728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Self-funded</a:t>
            </a:r>
          </a:p>
        </p:txBody>
      </p:sp>
      <p:sp>
        <p:nvSpPr>
          <p:cNvPr id="20" name="Content Placeholder 2"/>
          <p:cNvSpPr txBox="1">
            <a:spLocks/>
          </p:cNvSpPr>
          <p:nvPr userDrawn="1"/>
        </p:nvSpPr>
        <p:spPr>
          <a:xfrm>
            <a:off x="1513113" y="5388842"/>
            <a:ext cx="9840687" cy="3728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Institution (non-industry) funded</a:t>
            </a:r>
          </a:p>
        </p:txBody>
      </p:sp>
      <p:sp>
        <p:nvSpPr>
          <p:cNvPr id="21" name="Content Placeholder 2"/>
          <p:cNvSpPr txBox="1">
            <a:spLocks/>
          </p:cNvSpPr>
          <p:nvPr userDrawn="1"/>
        </p:nvSpPr>
        <p:spPr>
          <a:xfrm>
            <a:off x="1513113" y="5904556"/>
            <a:ext cx="3004460" cy="3728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Sponsored by: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972453" y="4873128"/>
            <a:ext cx="497115" cy="3728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972453" y="5388842"/>
            <a:ext cx="497115" cy="3728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972453" y="5904556"/>
            <a:ext cx="497115" cy="3728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838201" y="1651292"/>
            <a:ext cx="10515599" cy="21549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651001"/>
            <a:ext cx="10515600" cy="21558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</a:t>
            </a:r>
            <a:r>
              <a:rPr lang="en-US" dirty="0" err="1"/>
              <a:t>Organisation</a:t>
            </a:r>
            <a:r>
              <a:rPr lang="en-US" dirty="0"/>
              <a:t> / Relationship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1" hasCustomPrompt="1"/>
          </p:nvPr>
        </p:nvSpPr>
        <p:spPr>
          <a:xfrm>
            <a:off x="4517573" y="5904556"/>
            <a:ext cx="6836227" cy="372836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/>
              <a:t>Enter Company Name</a:t>
            </a:r>
            <a:endParaRPr lang="en-GB" dirty="0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971551" y="4873625"/>
            <a:ext cx="497416" cy="3730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7" name="Text Placeholder 35"/>
          <p:cNvSpPr>
            <a:spLocks noGrp="1"/>
          </p:cNvSpPr>
          <p:nvPr>
            <p:ph type="body" sz="quarter" idx="13" hasCustomPrompt="1"/>
          </p:nvPr>
        </p:nvSpPr>
        <p:spPr>
          <a:xfrm>
            <a:off x="972152" y="5384269"/>
            <a:ext cx="497416" cy="3730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8" name="Text Placeholder 35"/>
          <p:cNvSpPr>
            <a:spLocks noGrp="1"/>
          </p:cNvSpPr>
          <p:nvPr>
            <p:ph type="body" sz="quarter" idx="14" hasCustomPrompt="1"/>
          </p:nvPr>
        </p:nvSpPr>
        <p:spPr>
          <a:xfrm>
            <a:off x="973055" y="5906554"/>
            <a:ext cx="497416" cy="3730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4595812"/>
            <a:ext cx="5888567" cy="220664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Enter X in appropriate box</a:t>
            </a:r>
            <a:endParaRPr lang="en-GB" dirty="0"/>
          </a:p>
        </p:txBody>
      </p:sp>
      <p:sp>
        <p:nvSpPr>
          <p:cNvPr id="22" name="Text Placeholder 39"/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3889692"/>
            <a:ext cx="10515600" cy="220664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† All financial ties (over the last two years) that you may have with any business organization with respect to the subjects mentioned during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780772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-18361"/>
            <a:ext cx="8599311" cy="8732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861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74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62051"/>
            <a:ext cx="5181600" cy="5426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62051"/>
            <a:ext cx="5181600" cy="5426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3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"/>
            <a:ext cx="8606755" cy="8735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16205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985963"/>
            <a:ext cx="5157787" cy="46026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16205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985963"/>
            <a:ext cx="5183188" cy="46026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66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7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71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84728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1495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84928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946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76791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0701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7699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28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873211"/>
          </a:xfrm>
          <a:prstGeom prst="rect">
            <a:avLst/>
          </a:prstGeom>
          <a:solidFill>
            <a:srgbClr val="023D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1"/>
            <a:ext cx="8604592" cy="873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62051"/>
            <a:ext cx="10515600" cy="5426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92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2" r:id="rId2"/>
    <p:sldLayoutId id="2147483661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4096" y="1635968"/>
            <a:ext cx="99638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NGF-targeting therapy for prostatic inflammation and LUTS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2011152" y="4959982"/>
            <a:ext cx="822787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Naoki Yoshimura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Department of Urology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University of Pittsburgh School of Medicine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7EFD84-CA98-4028-9E9D-60BE03DF2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207" y="2959407"/>
            <a:ext cx="2088222" cy="2096923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E7376F3-E0E5-437F-BE7E-17C644E7C07D}"/>
              </a:ext>
            </a:extLst>
          </p:cNvPr>
          <p:cNvSpPr txBox="1">
            <a:spLocks noChangeArrowheads="1"/>
          </p:cNvSpPr>
          <p:nvPr/>
        </p:nvSpPr>
        <p:spPr>
          <a:xfrm>
            <a:off x="1982065" y="150327"/>
            <a:ext cx="8565932" cy="6889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Annual CAIRIBU Meeting 2021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AF5A9B-5F00-4978-8F1C-BCD184E0F566}"/>
              </a:ext>
            </a:extLst>
          </p:cNvPr>
          <p:cNvSpPr txBox="1"/>
          <p:nvPr/>
        </p:nvSpPr>
        <p:spPr>
          <a:xfrm>
            <a:off x="1030014" y="1041361"/>
            <a:ext cx="9802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SESSION 4: Therapeutic Advances in Benign Genitourinary Research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E0EA3F8-EF4E-49F5-9486-A7DD272AE197}"/>
              </a:ext>
            </a:extLst>
          </p:cNvPr>
          <p:cNvSpPr/>
          <p:nvPr/>
        </p:nvSpPr>
        <p:spPr>
          <a:xfrm>
            <a:off x="7823201" y="6396335"/>
            <a:ext cx="436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400" dirty="0">
                <a:solidFill>
                  <a:srgbClr val="0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NIH/NIDDK U54 DK112079</a:t>
            </a:r>
          </a:p>
        </p:txBody>
      </p:sp>
    </p:spTree>
    <p:extLst>
      <p:ext uri="{BB962C8B-B14F-4D97-AF65-F5344CB8AC3E}">
        <p14:creationId xmlns:p14="http://schemas.microsoft.com/office/powerpoint/2010/main" val="845393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13"/>
          <p:cNvSpPr txBox="1">
            <a:spLocks noChangeArrowheads="1"/>
          </p:cNvSpPr>
          <p:nvPr/>
        </p:nvSpPr>
        <p:spPr bwMode="auto">
          <a:xfrm>
            <a:off x="4341178" y="1226237"/>
            <a:ext cx="2095500" cy="56991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ja-JP" sz="1600" dirty="0">
                <a:solidFill>
                  <a:srgbClr val="03558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HGP創英角ｺﾞｼｯｸUB" pitchFamily="50" charset="-128"/>
              </a:rPr>
              <a:t>BPH</a:t>
            </a:r>
          </a:p>
        </p:txBody>
      </p:sp>
      <p:sp>
        <p:nvSpPr>
          <p:cNvPr id="30723" name="Text Box 17"/>
          <p:cNvSpPr txBox="1">
            <a:spLocks noChangeArrowheads="1"/>
          </p:cNvSpPr>
          <p:nvPr/>
        </p:nvSpPr>
        <p:spPr bwMode="auto">
          <a:xfrm>
            <a:off x="3920491" y="4928287"/>
            <a:ext cx="27098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Urethra is compressed 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due to prostate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 hyperplasia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(transition region)</a:t>
            </a:r>
            <a:endParaRPr lang="ja-JP" altLang="en-US" sz="1800" dirty="0">
              <a:solidFill>
                <a:srgbClr val="03558C"/>
              </a:solidFill>
              <a:ea typeface="HGP創英角ｺﾞｼｯｸUB" pitchFamily="50" charset="-128"/>
            </a:endParaRPr>
          </a:p>
        </p:txBody>
      </p:sp>
      <p:sp>
        <p:nvSpPr>
          <p:cNvPr id="30724" name="テキスト ボックス 13"/>
          <p:cNvSpPr txBox="1">
            <a:spLocks noChangeArrowheads="1"/>
          </p:cNvSpPr>
          <p:nvPr/>
        </p:nvSpPr>
        <p:spPr bwMode="auto">
          <a:xfrm>
            <a:off x="2652080" y="6172393"/>
            <a:ext cx="13350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kumimoji="1" lang="en-US" altLang="ja-JP" sz="1200" b="0" dirty="0">
                <a:solidFill>
                  <a:srgbClr val="03558C"/>
                </a:solidFill>
                <a:ea typeface="HGP創英角ｺﾞｼｯｸUB" pitchFamily="50" charset="-128"/>
              </a:rPr>
              <a:t>Transition region</a:t>
            </a:r>
          </a:p>
        </p:txBody>
      </p:sp>
      <p:sp>
        <p:nvSpPr>
          <p:cNvPr id="30725" name="テキスト ボックス 14"/>
          <p:cNvSpPr txBox="1">
            <a:spLocks noChangeArrowheads="1"/>
          </p:cNvSpPr>
          <p:nvPr/>
        </p:nvSpPr>
        <p:spPr bwMode="auto">
          <a:xfrm>
            <a:off x="5930269" y="6172393"/>
            <a:ext cx="12969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kumimoji="1" lang="en-US" altLang="ja-JP" sz="1200" b="0" dirty="0">
                <a:solidFill>
                  <a:srgbClr val="03558C"/>
                </a:solidFill>
                <a:ea typeface="HGP創英角ｺﾞｼｯｸUB" pitchFamily="50" charset="-128"/>
              </a:rPr>
              <a:t>Marginal region</a:t>
            </a:r>
          </a:p>
        </p:txBody>
      </p:sp>
      <p:sp>
        <p:nvSpPr>
          <p:cNvPr id="30726" name="テキスト ボックス 15"/>
          <p:cNvSpPr txBox="1">
            <a:spLocks noChangeArrowheads="1"/>
          </p:cNvSpPr>
          <p:nvPr/>
        </p:nvSpPr>
        <p:spPr bwMode="auto">
          <a:xfrm>
            <a:off x="4404680" y="6172393"/>
            <a:ext cx="1238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kumimoji="1" lang="en-US" altLang="ja-JP" sz="1200" b="0" dirty="0">
                <a:solidFill>
                  <a:srgbClr val="03558C"/>
                </a:solidFill>
                <a:ea typeface="HGP創英角ｺﾞｼｯｸUB" pitchFamily="50" charset="-128"/>
              </a:rPr>
              <a:t>Central region</a:t>
            </a:r>
          </a:p>
        </p:txBody>
      </p:sp>
      <p:pic>
        <p:nvPicPr>
          <p:cNvPr id="30727" name="Picture 14" descr="H:\Users\ktakatoriたかとり\from kuniyoshi\説明会用スライド修正分JPEG\アボルブの作用機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43" y="6210494"/>
            <a:ext cx="36195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5" descr="H:\Users\ktakatoriたかとり\from kuniyoshi\説明会用スライド修正分JPEG\アボルブの作用機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581" y="6208907"/>
            <a:ext cx="366713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正方形/長方形 18"/>
          <p:cNvSpPr>
            <a:spLocks noChangeArrowheads="1"/>
          </p:cNvSpPr>
          <p:nvPr/>
        </p:nvSpPr>
        <p:spPr bwMode="auto">
          <a:xfrm>
            <a:off x="2323468" y="6210493"/>
            <a:ext cx="368300" cy="1905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ja-JP" altLang="en-US" sz="3600" i="1">
              <a:solidFill>
                <a:srgbClr val="03558C"/>
              </a:solidFill>
              <a:ea typeface="ＭＳ Ｐゴシック" pitchFamily="34" charset="-128"/>
            </a:endParaRPr>
          </a:p>
        </p:txBody>
      </p:sp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1163004" y="1199249"/>
            <a:ext cx="2047875" cy="569912"/>
          </a:xfrm>
          <a:prstGeom prst="rect">
            <a:avLst/>
          </a:prstGeom>
          <a:solidFill>
            <a:srgbClr val="00CC6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ja-JP" sz="1600" dirty="0">
                <a:solidFill>
                  <a:srgbClr val="03558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HGP創英角ｺﾞｼｯｸUB" pitchFamily="50" charset="-128"/>
              </a:rPr>
              <a:t>Normal</a:t>
            </a:r>
            <a:endParaRPr lang="ja-JP" altLang="en-US" sz="1600">
              <a:solidFill>
                <a:srgbClr val="03558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HGP創英角ｺﾞｼｯｸUB" pitchFamily="50" charset="-128"/>
            </a:endParaRPr>
          </a:p>
        </p:txBody>
      </p:sp>
      <p:sp>
        <p:nvSpPr>
          <p:cNvPr id="30731" name="Text Box 17"/>
          <p:cNvSpPr txBox="1">
            <a:spLocks noChangeArrowheads="1"/>
          </p:cNvSpPr>
          <p:nvPr/>
        </p:nvSpPr>
        <p:spPr bwMode="auto">
          <a:xfrm>
            <a:off x="604204" y="4972736"/>
            <a:ext cx="3268663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Normal voiding is </a:t>
            </a:r>
            <a:b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</a:b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possible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800" dirty="0">
                <a:solidFill>
                  <a:srgbClr val="03558C"/>
                </a:solidFill>
                <a:ea typeface="HGP創英角ｺﾞｼｯｸUB" pitchFamily="50" charset="-128"/>
              </a:rPr>
              <a:t>(urethra is not compressed)</a:t>
            </a:r>
            <a:endParaRPr lang="ja-JP" altLang="en-US" sz="1800">
              <a:solidFill>
                <a:srgbClr val="03558C"/>
              </a:solidFill>
              <a:ea typeface="HGP創英角ｺﾞｼｯｸUB" pitchFamily="50" charset="-128"/>
            </a:endParaRPr>
          </a:p>
        </p:txBody>
      </p:sp>
      <p:pic>
        <p:nvPicPr>
          <p:cNvPr id="30732" name="Picture 22" descr="前立腺MR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79" y="2404161"/>
            <a:ext cx="2138363" cy="238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23" descr="前立腺MR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179" y="2439086"/>
            <a:ext cx="21383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4" name="Text Box 21"/>
          <p:cNvSpPr txBox="1">
            <a:spLocks noChangeArrowheads="1"/>
          </p:cNvSpPr>
          <p:nvPr/>
        </p:nvSpPr>
        <p:spPr bwMode="auto">
          <a:xfrm>
            <a:off x="7138956" y="4014134"/>
            <a:ext cx="24558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ja-JP" sz="2000" dirty="0">
                <a:solidFill>
                  <a:srgbClr val="03558C"/>
                </a:solidFill>
                <a:ea typeface="ＭＳ Ｐゴシック" pitchFamily="34" charset="-128"/>
              </a:rPr>
              <a:t>Compression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ja-JP" sz="2000" dirty="0">
                <a:solidFill>
                  <a:srgbClr val="03558C"/>
                </a:solidFill>
                <a:ea typeface="ＭＳ Ｐゴシック" pitchFamily="34" charset="-128"/>
              </a:rPr>
              <a:t>Inflammation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2000" dirty="0">
                <a:solidFill>
                  <a:srgbClr val="03558C"/>
                </a:solidFill>
                <a:ea typeface="ＭＳ Ｐゴシック" pitchFamily="34" charset="-128"/>
                <a:sym typeface="Wingdings" pitchFamily="2" charset="2"/>
              </a:rPr>
              <a:t>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2000" dirty="0">
                <a:solidFill>
                  <a:srgbClr val="03558C"/>
                </a:solidFill>
                <a:ea typeface="ＭＳ Ｐゴシック" pitchFamily="34" charset="-128"/>
              </a:rPr>
              <a:t>Voiding symptoms</a:t>
            </a:r>
          </a:p>
        </p:txBody>
      </p:sp>
      <p:sp>
        <p:nvSpPr>
          <p:cNvPr id="30735" name="Text Box 22"/>
          <p:cNvSpPr txBox="1">
            <a:spLocks noChangeArrowheads="1"/>
          </p:cNvSpPr>
          <p:nvPr/>
        </p:nvSpPr>
        <p:spPr bwMode="auto">
          <a:xfrm>
            <a:off x="7109927" y="1545324"/>
            <a:ext cx="2523448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</a:rPr>
              <a:t>Storage symptoms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  <a:sym typeface="Wingdings" pitchFamily="2" charset="2"/>
              </a:rPr>
              <a:t></a:t>
            </a:r>
          </a:p>
          <a:p>
            <a:pPr algn="ctr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</a:rPr>
              <a:t>Hypertrophy</a:t>
            </a:r>
          </a:p>
          <a:p>
            <a:pPr algn="ctr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</a:rPr>
              <a:t>Ischemia</a:t>
            </a:r>
          </a:p>
          <a:p>
            <a:pPr algn="ctr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</a:rPr>
              <a:t>Afferent activation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1600" dirty="0">
                <a:solidFill>
                  <a:srgbClr val="C00000"/>
                </a:solidFill>
                <a:ea typeface="ＭＳ Ｐゴシック" pitchFamily="34" charset="-128"/>
              </a:rPr>
              <a:t>(Positive ice-water test)</a:t>
            </a:r>
          </a:p>
        </p:txBody>
      </p:sp>
      <p:sp>
        <p:nvSpPr>
          <p:cNvPr id="30736" name="Text Box 23"/>
          <p:cNvSpPr txBox="1">
            <a:spLocks noChangeArrowheads="1"/>
          </p:cNvSpPr>
          <p:nvPr/>
        </p:nvSpPr>
        <p:spPr bwMode="auto">
          <a:xfrm>
            <a:off x="7129431" y="1238937"/>
            <a:ext cx="1130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2000" u="sng" dirty="0">
                <a:solidFill>
                  <a:srgbClr val="C00000"/>
                </a:solidFill>
                <a:ea typeface="ＭＳ Ｐゴシック" pitchFamily="34" charset="-128"/>
              </a:rPr>
              <a:t>Bladder</a:t>
            </a:r>
          </a:p>
        </p:txBody>
      </p:sp>
      <p:sp>
        <p:nvSpPr>
          <p:cNvPr id="30737" name="Rectangle 24"/>
          <p:cNvSpPr>
            <a:spLocks noChangeArrowheads="1"/>
          </p:cNvSpPr>
          <p:nvPr/>
        </p:nvSpPr>
        <p:spPr bwMode="auto">
          <a:xfrm>
            <a:off x="7172293" y="1226237"/>
            <a:ext cx="2419350" cy="22621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endParaRPr lang="ja-JP" altLang="en-US" sz="2800">
              <a:solidFill>
                <a:srgbClr val="03558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0738" name="Text Box 25"/>
          <p:cNvSpPr txBox="1">
            <a:spLocks noChangeArrowheads="1"/>
          </p:cNvSpPr>
          <p:nvPr/>
        </p:nvSpPr>
        <p:spPr bwMode="auto">
          <a:xfrm>
            <a:off x="7297707" y="3695046"/>
            <a:ext cx="2173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2000" u="sng" dirty="0">
                <a:solidFill>
                  <a:srgbClr val="03558C"/>
                </a:solidFill>
                <a:ea typeface="ＭＳ Ｐゴシック" pitchFamily="34" charset="-128"/>
              </a:rPr>
              <a:t>Prostate/Urethra</a:t>
            </a:r>
          </a:p>
        </p:txBody>
      </p:sp>
      <p:sp>
        <p:nvSpPr>
          <p:cNvPr id="30739" name="Line 26"/>
          <p:cNvSpPr>
            <a:spLocks noChangeShapeType="1"/>
          </p:cNvSpPr>
          <p:nvPr/>
        </p:nvSpPr>
        <p:spPr bwMode="auto">
          <a:xfrm flipV="1">
            <a:off x="6418231" y="2329796"/>
            <a:ext cx="749300" cy="34607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Calibri" panose="020F0502020204030204"/>
            </a:endParaRPr>
          </a:p>
        </p:txBody>
      </p:sp>
      <p:sp>
        <p:nvSpPr>
          <p:cNvPr id="30740" name="Rectangle 27"/>
          <p:cNvSpPr>
            <a:spLocks noChangeArrowheads="1"/>
          </p:cNvSpPr>
          <p:nvPr/>
        </p:nvSpPr>
        <p:spPr bwMode="auto">
          <a:xfrm>
            <a:off x="7175468" y="3731559"/>
            <a:ext cx="2419350" cy="16652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en-US" altLang="en-US" sz="28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30741" name="Line 28"/>
          <p:cNvSpPr>
            <a:spLocks noChangeShapeType="1"/>
          </p:cNvSpPr>
          <p:nvPr/>
        </p:nvSpPr>
        <p:spPr bwMode="auto">
          <a:xfrm>
            <a:off x="6113376" y="3956407"/>
            <a:ext cx="1068444" cy="21012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30742" name="Text Box 29"/>
          <p:cNvSpPr txBox="1">
            <a:spLocks noChangeArrowheads="1"/>
          </p:cNvSpPr>
          <p:nvPr/>
        </p:nvSpPr>
        <p:spPr bwMode="auto">
          <a:xfrm>
            <a:off x="478427" y="80609"/>
            <a:ext cx="116429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n"/>
              <a:defRPr sz="3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»"/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5000"/>
              <a:buFont typeface="Monotype Sorts" pitchFamily="2" charset="2"/>
              <a:buChar char="n"/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en-US" altLang="ja-JP" sz="4000" dirty="0">
                <a:solidFill>
                  <a:prstClr val="white"/>
                </a:solidFill>
                <a:ea typeface="ＭＳ Ｐゴシック" pitchFamily="34" charset="-128"/>
              </a:rPr>
              <a:t>BPH and Lower urinary tract symptoms (LUTS)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7246758" y="4339388"/>
            <a:ext cx="2147058" cy="369276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535A5D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" name="Arrow: Curved Left 3"/>
          <p:cNvSpPr/>
          <p:nvPr/>
        </p:nvSpPr>
        <p:spPr bwMode="auto">
          <a:xfrm rot="10800000">
            <a:off x="6547524" y="2854041"/>
            <a:ext cx="699235" cy="1729913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535A5D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25" name="Arrow: Curved Left 24"/>
          <p:cNvSpPr/>
          <p:nvPr/>
        </p:nvSpPr>
        <p:spPr bwMode="auto">
          <a:xfrm rot="10969703">
            <a:off x="6520544" y="1634054"/>
            <a:ext cx="699235" cy="128027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535A5D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6F81509-9C7F-4CAC-9334-D76E9F66B3B0}"/>
              </a:ext>
            </a:extLst>
          </p:cNvPr>
          <p:cNvSpPr txBox="1"/>
          <p:nvPr/>
        </p:nvSpPr>
        <p:spPr>
          <a:xfrm>
            <a:off x="7299096" y="5565833"/>
            <a:ext cx="4668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Significant correlation between LUTS and prostatic inflammation in BPH patients</a:t>
            </a:r>
          </a:p>
        </p:txBody>
      </p:sp>
    </p:spTree>
    <p:extLst>
      <p:ext uri="{BB962C8B-B14F-4D97-AF65-F5344CB8AC3E}">
        <p14:creationId xmlns:p14="http://schemas.microsoft.com/office/powerpoint/2010/main" val="261442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グループ化 22"/>
          <p:cNvGrpSpPr>
            <a:grpSpLocks/>
          </p:cNvGrpSpPr>
          <p:nvPr/>
        </p:nvGrpSpPr>
        <p:grpSpPr bwMode="auto">
          <a:xfrm rot="18099880" flipV="1">
            <a:off x="4346883" y="3733009"/>
            <a:ext cx="266700" cy="457200"/>
            <a:chOff x="4914900" y="2951018"/>
            <a:chExt cx="249381" cy="561109"/>
          </a:xfrm>
        </p:grpSpPr>
        <p:sp>
          <p:nvSpPr>
            <p:cNvPr id="49" name="円弧 23"/>
            <p:cNvSpPr/>
            <p:nvPr/>
          </p:nvSpPr>
          <p:spPr bwMode="auto">
            <a:xfrm flipH="1">
              <a:off x="4956245" y="3218336"/>
              <a:ext cx="207818" cy="301986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50" name="円弧 24"/>
            <p:cNvSpPr/>
            <p:nvPr/>
          </p:nvSpPr>
          <p:spPr bwMode="auto">
            <a:xfrm flipH="1" flipV="1">
              <a:off x="4935790" y="2951417"/>
              <a:ext cx="225630" cy="257175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51" name="円弧 25"/>
            <p:cNvSpPr/>
            <p:nvPr/>
          </p:nvSpPr>
          <p:spPr bwMode="auto">
            <a:xfrm flipH="1">
              <a:off x="4914826" y="3218838"/>
              <a:ext cx="236022" cy="116898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37" name="フリーフォーム 36"/>
          <p:cNvSpPr/>
          <p:nvPr/>
        </p:nvSpPr>
        <p:spPr bwMode="auto">
          <a:xfrm>
            <a:off x="6977986" y="1389818"/>
            <a:ext cx="881063" cy="1287463"/>
          </a:xfrm>
          <a:custGeom>
            <a:avLst/>
            <a:gdLst>
              <a:gd name="connsiteX0" fmla="*/ 2829261 w 2829261"/>
              <a:gd name="connsiteY0" fmla="*/ 238461 h 4555863"/>
              <a:gd name="connsiteX1" fmla="*/ 2710927 w 2829261"/>
              <a:gd name="connsiteY1" fmla="*/ 130885 h 4555863"/>
              <a:gd name="connsiteX2" fmla="*/ 2581835 w 2829261"/>
              <a:gd name="connsiteY2" fmla="*/ 34066 h 4555863"/>
              <a:gd name="connsiteX3" fmla="*/ 2345167 w 2829261"/>
              <a:gd name="connsiteY3" fmla="*/ 1793 h 4555863"/>
              <a:gd name="connsiteX4" fmla="*/ 2054710 w 2829261"/>
              <a:gd name="connsiteY4" fmla="*/ 44824 h 4555863"/>
              <a:gd name="connsiteX5" fmla="*/ 1484555 w 2829261"/>
              <a:gd name="connsiteY5" fmla="*/ 195431 h 4555863"/>
              <a:gd name="connsiteX6" fmla="*/ 1290917 w 2829261"/>
              <a:gd name="connsiteY6" fmla="*/ 259977 h 4555863"/>
              <a:gd name="connsiteX7" fmla="*/ 1075764 w 2829261"/>
              <a:gd name="connsiteY7" fmla="*/ 421341 h 4555863"/>
              <a:gd name="connsiteX8" fmla="*/ 376517 w 2829261"/>
              <a:gd name="connsiteY8" fmla="*/ 1529379 h 4555863"/>
              <a:gd name="connsiteX9" fmla="*/ 150607 w 2829261"/>
              <a:gd name="connsiteY9" fmla="*/ 1959685 h 4555863"/>
              <a:gd name="connsiteX10" fmla="*/ 64546 w 2829261"/>
              <a:gd name="connsiteY10" fmla="*/ 2605144 h 4555863"/>
              <a:gd name="connsiteX11" fmla="*/ 537882 w 2829261"/>
              <a:gd name="connsiteY11" fmla="*/ 3723939 h 4555863"/>
              <a:gd name="connsiteX12" fmla="*/ 774550 w 2829261"/>
              <a:gd name="connsiteY12" fmla="*/ 4035911 h 4555863"/>
              <a:gd name="connsiteX13" fmla="*/ 1237129 w 2829261"/>
              <a:gd name="connsiteY13" fmla="*/ 4283337 h 4555863"/>
              <a:gd name="connsiteX14" fmla="*/ 1635162 w 2829261"/>
              <a:gd name="connsiteY14" fmla="*/ 4315610 h 4555863"/>
              <a:gd name="connsiteX15" fmla="*/ 1979407 w 2829261"/>
              <a:gd name="connsiteY15" fmla="*/ 4466217 h 4555863"/>
              <a:gd name="connsiteX16" fmla="*/ 2355924 w 2829261"/>
              <a:gd name="connsiteY16" fmla="*/ 4509247 h 4555863"/>
              <a:gd name="connsiteX17" fmla="*/ 2689412 w 2829261"/>
              <a:gd name="connsiteY17" fmla="*/ 4186518 h 4555863"/>
              <a:gd name="connsiteX18" fmla="*/ 2743200 w 2829261"/>
              <a:gd name="connsiteY18" fmla="*/ 3702424 h 4555863"/>
              <a:gd name="connsiteX19" fmla="*/ 2732442 w 2829261"/>
              <a:gd name="connsiteY19" fmla="*/ 3476513 h 4555863"/>
              <a:gd name="connsiteX20" fmla="*/ 2764715 w 2829261"/>
              <a:gd name="connsiteY20" fmla="*/ 3368937 h 4555863"/>
              <a:gd name="connsiteX21" fmla="*/ 2807746 w 2829261"/>
              <a:gd name="connsiteY21" fmla="*/ 3390452 h 4555863"/>
              <a:gd name="connsiteX22" fmla="*/ 2818503 w 2829261"/>
              <a:gd name="connsiteY22" fmla="*/ 3401210 h 4555863"/>
              <a:gd name="connsiteX23" fmla="*/ 2818503 w 2829261"/>
              <a:gd name="connsiteY23" fmla="*/ 3401210 h 45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29261" h="4555863">
                <a:moveTo>
                  <a:pt x="2829261" y="238461"/>
                </a:moveTo>
                <a:cubicBezTo>
                  <a:pt x="2790713" y="201706"/>
                  <a:pt x="2752165" y="164951"/>
                  <a:pt x="2710927" y="130885"/>
                </a:cubicBezTo>
                <a:cubicBezTo>
                  <a:pt x="2669689" y="96819"/>
                  <a:pt x="2642795" y="55581"/>
                  <a:pt x="2581835" y="34066"/>
                </a:cubicBezTo>
                <a:cubicBezTo>
                  <a:pt x="2520875" y="12551"/>
                  <a:pt x="2433021" y="0"/>
                  <a:pt x="2345167" y="1793"/>
                </a:cubicBezTo>
                <a:cubicBezTo>
                  <a:pt x="2257313" y="3586"/>
                  <a:pt x="2198145" y="12551"/>
                  <a:pt x="2054710" y="44824"/>
                </a:cubicBezTo>
                <a:cubicBezTo>
                  <a:pt x="1911275" y="77097"/>
                  <a:pt x="1611854" y="159572"/>
                  <a:pt x="1484555" y="195431"/>
                </a:cubicBezTo>
                <a:cubicBezTo>
                  <a:pt x="1357256" y="231290"/>
                  <a:pt x="1359049" y="222325"/>
                  <a:pt x="1290917" y="259977"/>
                </a:cubicBezTo>
                <a:cubicBezTo>
                  <a:pt x="1222785" y="297629"/>
                  <a:pt x="1228164" y="209774"/>
                  <a:pt x="1075764" y="421341"/>
                </a:cubicBezTo>
                <a:cubicBezTo>
                  <a:pt x="923364" y="632908"/>
                  <a:pt x="530710" y="1272988"/>
                  <a:pt x="376517" y="1529379"/>
                </a:cubicBezTo>
                <a:cubicBezTo>
                  <a:pt x="222324" y="1785770"/>
                  <a:pt x="202602" y="1780391"/>
                  <a:pt x="150607" y="1959685"/>
                </a:cubicBezTo>
                <a:cubicBezTo>
                  <a:pt x="98612" y="2138979"/>
                  <a:pt x="0" y="2311102"/>
                  <a:pt x="64546" y="2605144"/>
                </a:cubicBezTo>
                <a:cubicBezTo>
                  <a:pt x="129092" y="2899186"/>
                  <a:pt x="419548" y="3485478"/>
                  <a:pt x="537882" y="3723939"/>
                </a:cubicBezTo>
                <a:cubicBezTo>
                  <a:pt x="656216" y="3962400"/>
                  <a:pt x="658009" y="3942678"/>
                  <a:pt x="774550" y="4035911"/>
                </a:cubicBezTo>
                <a:cubicBezTo>
                  <a:pt x="891091" y="4129144"/>
                  <a:pt x="1093694" y="4236721"/>
                  <a:pt x="1237129" y="4283337"/>
                </a:cubicBezTo>
                <a:cubicBezTo>
                  <a:pt x="1380564" y="4329953"/>
                  <a:pt x="1511449" y="4285130"/>
                  <a:pt x="1635162" y="4315610"/>
                </a:cubicBezTo>
                <a:cubicBezTo>
                  <a:pt x="1758875" y="4346090"/>
                  <a:pt x="1859280" y="4433944"/>
                  <a:pt x="1979407" y="4466217"/>
                </a:cubicBezTo>
                <a:cubicBezTo>
                  <a:pt x="2099534" y="4498490"/>
                  <a:pt x="2237590" y="4555863"/>
                  <a:pt x="2355924" y="4509247"/>
                </a:cubicBezTo>
                <a:cubicBezTo>
                  <a:pt x="2474258" y="4462631"/>
                  <a:pt x="2624866" y="4320988"/>
                  <a:pt x="2689412" y="4186518"/>
                </a:cubicBezTo>
                <a:cubicBezTo>
                  <a:pt x="2753958" y="4052048"/>
                  <a:pt x="2736028" y="3820758"/>
                  <a:pt x="2743200" y="3702424"/>
                </a:cubicBezTo>
                <a:cubicBezTo>
                  <a:pt x="2750372" y="3584090"/>
                  <a:pt x="2728856" y="3532094"/>
                  <a:pt x="2732442" y="3476513"/>
                </a:cubicBezTo>
                <a:cubicBezTo>
                  <a:pt x="2736028" y="3420932"/>
                  <a:pt x="2752164" y="3383281"/>
                  <a:pt x="2764715" y="3368937"/>
                </a:cubicBezTo>
                <a:cubicBezTo>
                  <a:pt x="2777266" y="3354594"/>
                  <a:pt x="2798781" y="3385073"/>
                  <a:pt x="2807746" y="3390452"/>
                </a:cubicBezTo>
                <a:cubicBezTo>
                  <a:pt x="2816711" y="3395831"/>
                  <a:pt x="2818503" y="3401210"/>
                  <a:pt x="2818503" y="3401210"/>
                </a:cubicBezTo>
                <a:lnTo>
                  <a:pt x="2818503" y="3401210"/>
                </a:lnTo>
              </a:path>
            </a:pathLst>
          </a:custGeom>
          <a:solidFill>
            <a:srgbClr val="E8A25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sx="98000" sy="98000" algn="ctr" rotWithShape="0">
              <a:schemeClr val="tx1">
                <a:alpha val="4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39" name="フリーフォーム 38"/>
          <p:cNvSpPr/>
          <p:nvPr/>
        </p:nvSpPr>
        <p:spPr bwMode="auto">
          <a:xfrm flipH="1">
            <a:off x="7833649" y="1386643"/>
            <a:ext cx="835025" cy="1287463"/>
          </a:xfrm>
          <a:custGeom>
            <a:avLst/>
            <a:gdLst>
              <a:gd name="connsiteX0" fmla="*/ 2829261 w 2829261"/>
              <a:gd name="connsiteY0" fmla="*/ 238461 h 4555863"/>
              <a:gd name="connsiteX1" fmla="*/ 2710927 w 2829261"/>
              <a:gd name="connsiteY1" fmla="*/ 130885 h 4555863"/>
              <a:gd name="connsiteX2" fmla="*/ 2581835 w 2829261"/>
              <a:gd name="connsiteY2" fmla="*/ 34066 h 4555863"/>
              <a:gd name="connsiteX3" fmla="*/ 2345167 w 2829261"/>
              <a:gd name="connsiteY3" fmla="*/ 1793 h 4555863"/>
              <a:gd name="connsiteX4" fmla="*/ 2054710 w 2829261"/>
              <a:gd name="connsiteY4" fmla="*/ 44824 h 4555863"/>
              <a:gd name="connsiteX5" fmla="*/ 1484555 w 2829261"/>
              <a:gd name="connsiteY5" fmla="*/ 195431 h 4555863"/>
              <a:gd name="connsiteX6" fmla="*/ 1290917 w 2829261"/>
              <a:gd name="connsiteY6" fmla="*/ 259977 h 4555863"/>
              <a:gd name="connsiteX7" fmla="*/ 1075764 w 2829261"/>
              <a:gd name="connsiteY7" fmla="*/ 421341 h 4555863"/>
              <a:gd name="connsiteX8" fmla="*/ 376517 w 2829261"/>
              <a:gd name="connsiteY8" fmla="*/ 1529379 h 4555863"/>
              <a:gd name="connsiteX9" fmla="*/ 150607 w 2829261"/>
              <a:gd name="connsiteY9" fmla="*/ 1959685 h 4555863"/>
              <a:gd name="connsiteX10" fmla="*/ 64546 w 2829261"/>
              <a:gd name="connsiteY10" fmla="*/ 2605144 h 4555863"/>
              <a:gd name="connsiteX11" fmla="*/ 537882 w 2829261"/>
              <a:gd name="connsiteY11" fmla="*/ 3723939 h 4555863"/>
              <a:gd name="connsiteX12" fmla="*/ 774550 w 2829261"/>
              <a:gd name="connsiteY12" fmla="*/ 4035911 h 4555863"/>
              <a:gd name="connsiteX13" fmla="*/ 1237129 w 2829261"/>
              <a:gd name="connsiteY13" fmla="*/ 4283337 h 4555863"/>
              <a:gd name="connsiteX14" fmla="*/ 1635162 w 2829261"/>
              <a:gd name="connsiteY14" fmla="*/ 4315610 h 4555863"/>
              <a:gd name="connsiteX15" fmla="*/ 1979407 w 2829261"/>
              <a:gd name="connsiteY15" fmla="*/ 4466217 h 4555863"/>
              <a:gd name="connsiteX16" fmla="*/ 2355924 w 2829261"/>
              <a:gd name="connsiteY16" fmla="*/ 4509247 h 4555863"/>
              <a:gd name="connsiteX17" fmla="*/ 2689412 w 2829261"/>
              <a:gd name="connsiteY17" fmla="*/ 4186518 h 4555863"/>
              <a:gd name="connsiteX18" fmla="*/ 2743200 w 2829261"/>
              <a:gd name="connsiteY18" fmla="*/ 3702424 h 4555863"/>
              <a:gd name="connsiteX19" fmla="*/ 2732442 w 2829261"/>
              <a:gd name="connsiteY19" fmla="*/ 3476513 h 4555863"/>
              <a:gd name="connsiteX20" fmla="*/ 2764715 w 2829261"/>
              <a:gd name="connsiteY20" fmla="*/ 3368937 h 4555863"/>
              <a:gd name="connsiteX21" fmla="*/ 2807746 w 2829261"/>
              <a:gd name="connsiteY21" fmla="*/ 3390452 h 4555863"/>
              <a:gd name="connsiteX22" fmla="*/ 2818503 w 2829261"/>
              <a:gd name="connsiteY22" fmla="*/ 3401210 h 4555863"/>
              <a:gd name="connsiteX23" fmla="*/ 2818503 w 2829261"/>
              <a:gd name="connsiteY23" fmla="*/ 3401210 h 45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29261" h="4555863">
                <a:moveTo>
                  <a:pt x="2829261" y="238461"/>
                </a:moveTo>
                <a:cubicBezTo>
                  <a:pt x="2790713" y="201706"/>
                  <a:pt x="2752165" y="164951"/>
                  <a:pt x="2710927" y="130885"/>
                </a:cubicBezTo>
                <a:cubicBezTo>
                  <a:pt x="2669689" y="96819"/>
                  <a:pt x="2642795" y="55581"/>
                  <a:pt x="2581835" y="34066"/>
                </a:cubicBezTo>
                <a:cubicBezTo>
                  <a:pt x="2520875" y="12551"/>
                  <a:pt x="2433021" y="0"/>
                  <a:pt x="2345167" y="1793"/>
                </a:cubicBezTo>
                <a:cubicBezTo>
                  <a:pt x="2257313" y="3586"/>
                  <a:pt x="2198145" y="12551"/>
                  <a:pt x="2054710" y="44824"/>
                </a:cubicBezTo>
                <a:cubicBezTo>
                  <a:pt x="1911275" y="77097"/>
                  <a:pt x="1611854" y="159572"/>
                  <a:pt x="1484555" y="195431"/>
                </a:cubicBezTo>
                <a:cubicBezTo>
                  <a:pt x="1357256" y="231290"/>
                  <a:pt x="1359049" y="222325"/>
                  <a:pt x="1290917" y="259977"/>
                </a:cubicBezTo>
                <a:cubicBezTo>
                  <a:pt x="1222785" y="297629"/>
                  <a:pt x="1228164" y="209774"/>
                  <a:pt x="1075764" y="421341"/>
                </a:cubicBezTo>
                <a:cubicBezTo>
                  <a:pt x="923364" y="632908"/>
                  <a:pt x="530710" y="1272988"/>
                  <a:pt x="376517" y="1529379"/>
                </a:cubicBezTo>
                <a:cubicBezTo>
                  <a:pt x="222324" y="1785770"/>
                  <a:pt x="202602" y="1780391"/>
                  <a:pt x="150607" y="1959685"/>
                </a:cubicBezTo>
                <a:cubicBezTo>
                  <a:pt x="98612" y="2138979"/>
                  <a:pt x="0" y="2311102"/>
                  <a:pt x="64546" y="2605144"/>
                </a:cubicBezTo>
                <a:cubicBezTo>
                  <a:pt x="129092" y="2899186"/>
                  <a:pt x="419548" y="3485478"/>
                  <a:pt x="537882" y="3723939"/>
                </a:cubicBezTo>
                <a:cubicBezTo>
                  <a:pt x="656216" y="3962400"/>
                  <a:pt x="658009" y="3942678"/>
                  <a:pt x="774550" y="4035911"/>
                </a:cubicBezTo>
                <a:cubicBezTo>
                  <a:pt x="891091" y="4129144"/>
                  <a:pt x="1093694" y="4236721"/>
                  <a:pt x="1237129" y="4283337"/>
                </a:cubicBezTo>
                <a:cubicBezTo>
                  <a:pt x="1380564" y="4329953"/>
                  <a:pt x="1511449" y="4285130"/>
                  <a:pt x="1635162" y="4315610"/>
                </a:cubicBezTo>
                <a:cubicBezTo>
                  <a:pt x="1758875" y="4346090"/>
                  <a:pt x="1859280" y="4433944"/>
                  <a:pt x="1979407" y="4466217"/>
                </a:cubicBezTo>
                <a:cubicBezTo>
                  <a:pt x="2099534" y="4498490"/>
                  <a:pt x="2237590" y="4555863"/>
                  <a:pt x="2355924" y="4509247"/>
                </a:cubicBezTo>
                <a:cubicBezTo>
                  <a:pt x="2474258" y="4462631"/>
                  <a:pt x="2624866" y="4320988"/>
                  <a:pt x="2689412" y="4186518"/>
                </a:cubicBezTo>
                <a:cubicBezTo>
                  <a:pt x="2753958" y="4052048"/>
                  <a:pt x="2736028" y="3820758"/>
                  <a:pt x="2743200" y="3702424"/>
                </a:cubicBezTo>
                <a:cubicBezTo>
                  <a:pt x="2750372" y="3584090"/>
                  <a:pt x="2728856" y="3532094"/>
                  <a:pt x="2732442" y="3476513"/>
                </a:cubicBezTo>
                <a:cubicBezTo>
                  <a:pt x="2736028" y="3420932"/>
                  <a:pt x="2752164" y="3383281"/>
                  <a:pt x="2764715" y="3368937"/>
                </a:cubicBezTo>
                <a:cubicBezTo>
                  <a:pt x="2777266" y="3354594"/>
                  <a:pt x="2798781" y="3385073"/>
                  <a:pt x="2807746" y="3390452"/>
                </a:cubicBezTo>
                <a:cubicBezTo>
                  <a:pt x="2816711" y="3395831"/>
                  <a:pt x="2818503" y="3401210"/>
                  <a:pt x="2818503" y="3401210"/>
                </a:cubicBezTo>
                <a:lnTo>
                  <a:pt x="2818503" y="3401210"/>
                </a:lnTo>
              </a:path>
            </a:pathLst>
          </a:custGeom>
          <a:solidFill>
            <a:srgbClr val="E8A25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sx="98000" sy="98000" algn="ctr" rotWithShape="0">
              <a:schemeClr val="tx1">
                <a:alpha val="4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8197" name="フリーフォーム 46"/>
          <p:cNvSpPr>
            <a:spLocks/>
          </p:cNvSpPr>
          <p:nvPr/>
        </p:nvSpPr>
        <p:spPr bwMode="auto">
          <a:xfrm flipH="1">
            <a:off x="7824124" y="1448555"/>
            <a:ext cx="657225" cy="1092200"/>
          </a:xfrm>
          <a:custGeom>
            <a:avLst/>
            <a:gdLst>
              <a:gd name="T0" fmla="*/ 822 w 1995543"/>
              <a:gd name="T1" fmla="*/ 357 h 3585883"/>
              <a:gd name="T2" fmla="*/ 794 w 1995543"/>
              <a:gd name="T3" fmla="*/ 357 h 3585883"/>
              <a:gd name="T4" fmla="*/ 776 w 1995543"/>
              <a:gd name="T5" fmla="*/ 355 h 3585883"/>
              <a:gd name="T6" fmla="*/ 758 w 1995543"/>
              <a:gd name="T7" fmla="*/ 344 h 3585883"/>
              <a:gd name="T8" fmla="*/ 727 w 1995543"/>
              <a:gd name="T9" fmla="*/ 328 h 3585883"/>
              <a:gd name="T10" fmla="*/ 708 w 1995543"/>
              <a:gd name="T11" fmla="*/ 300 h 3585883"/>
              <a:gd name="T12" fmla="*/ 713 w 1995543"/>
              <a:gd name="T13" fmla="*/ 281 h 3585883"/>
              <a:gd name="T14" fmla="*/ 708 w 1995543"/>
              <a:gd name="T15" fmla="*/ 101 h 3585883"/>
              <a:gd name="T16" fmla="*/ 704 w 1995543"/>
              <a:gd name="T17" fmla="*/ 80 h 3585883"/>
              <a:gd name="T18" fmla="*/ 673 w 1995543"/>
              <a:gd name="T19" fmla="*/ 44 h 3585883"/>
              <a:gd name="T20" fmla="*/ 632 w 1995543"/>
              <a:gd name="T21" fmla="*/ 25 h 3585883"/>
              <a:gd name="T22" fmla="*/ 573 w 1995543"/>
              <a:gd name="T23" fmla="*/ 12 h 3585883"/>
              <a:gd name="T24" fmla="*/ 532 w 1995543"/>
              <a:gd name="T25" fmla="*/ 2 h 3585883"/>
              <a:gd name="T26" fmla="*/ 387 w 1995543"/>
              <a:gd name="T27" fmla="*/ 4 h 3585883"/>
              <a:gd name="T28" fmla="*/ 283 w 1995543"/>
              <a:gd name="T29" fmla="*/ 28 h 3585883"/>
              <a:gd name="T30" fmla="*/ 215 w 1995543"/>
              <a:gd name="T31" fmla="*/ 65 h 3585883"/>
              <a:gd name="T32" fmla="*/ 183 w 1995543"/>
              <a:gd name="T33" fmla="*/ 130 h 3585883"/>
              <a:gd name="T34" fmla="*/ 197 w 1995543"/>
              <a:gd name="T35" fmla="*/ 159 h 3585883"/>
              <a:gd name="T36" fmla="*/ 306 w 1995543"/>
              <a:gd name="T37" fmla="*/ 229 h 3585883"/>
              <a:gd name="T38" fmla="*/ 432 w 1995543"/>
              <a:gd name="T39" fmla="*/ 326 h 3585883"/>
              <a:gd name="T40" fmla="*/ 428 w 1995543"/>
              <a:gd name="T41" fmla="*/ 373 h 3585883"/>
              <a:gd name="T42" fmla="*/ 351 w 1995543"/>
              <a:gd name="T43" fmla="*/ 415 h 3585883"/>
              <a:gd name="T44" fmla="*/ 269 w 1995543"/>
              <a:gd name="T45" fmla="*/ 446 h 3585883"/>
              <a:gd name="T46" fmla="*/ 75 w 1995543"/>
              <a:gd name="T47" fmla="*/ 493 h 3585883"/>
              <a:gd name="T48" fmla="*/ 11 w 1995543"/>
              <a:gd name="T49" fmla="*/ 535 h 3585883"/>
              <a:gd name="T50" fmla="*/ 7 w 1995543"/>
              <a:gd name="T51" fmla="*/ 592 h 3585883"/>
              <a:gd name="T52" fmla="*/ 47 w 1995543"/>
              <a:gd name="T53" fmla="*/ 647 h 3585883"/>
              <a:gd name="T54" fmla="*/ 165 w 1995543"/>
              <a:gd name="T55" fmla="*/ 676 h 3585883"/>
              <a:gd name="T56" fmla="*/ 256 w 1995543"/>
              <a:gd name="T57" fmla="*/ 726 h 3585883"/>
              <a:gd name="T58" fmla="*/ 292 w 1995543"/>
              <a:gd name="T59" fmla="*/ 754 h 3585883"/>
              <a:gd name="T60" fmla="*/ 337 w 1995543"/>
              <a:gd name="T61" fmla="*/ 838 h 3585883"/>
              <a:gd name="T62" fmla="*/ 482 w 1995543"/>
              <a:gd name="T63" fmla="*/ 867 h 3585883"/>
              <a:gd name="T64" fmla="*/ 595 w 1995543"/>
              <a:gd name="T65" fmla="*/ 812 h 3585883"/>
              <a:gd name="T66" fmla="*/ 681 w 1995543"/>
              <a:gd name="T67" fmla="*/ 718 h 3585883"/>
              <a:gd name="T68" fmla="*/ 745 w 1995543"/>
              <a:gd name="T69" fmla="*/ 619 h 3585883"/>
              <a:gd name="T70" fmla="*/ 794 w 1995543"/>
              <a:gd name="T71" fmla="*/ 582 h 3585883"/>
              <a:gd name="T72" fmla="*/ 831 w 1995543"/>
              <a:gd name="T73" fmla="*/ 574 h 3585883"/>
              <a:gd name="T74" fmla="*/ 840 w 1995543"/>
              <a:gd name="T75" fmla="*/ 574 h 358588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995543"/>
              <a:gd name="T115" fmla="*/ 0 h 3585883"/>
              <a:gd name="T116" fmla="*/ 1995543 w 1995543"/>
              <a:gd name="T117" fmla="*/ 3585883 h 358588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995543" h="3585883">
                <a:moveTo>
                  <a:pt x="1952513" y="1470212"/>
                </a:moveTo>
                <a:cubicBezTo>
                  <a:pt x="1929205" y="1471108"/>
                  <a:pt x="1905897" y="1472005"/>
                  <a:pt x="1887967" y="1470212"/>
                </a:cubicBezTo>
                <a:cubicBezTo>
                  <a:pt x="1870038" y="1468419"/>
                  <a:pt x="1859280" y="1468420"/>
                  <a:pt x="1844936" y="1459455"/>
                </a:cubicBezTo>
                <a:cubicBezTo>
                  <a:pt x="1830593" y="1450490"/>
                  <a:pt x="1821628" y="1434353"/>
                  <a:pt x="1801906" y="1416424"/>
                </a:cubicBezTo>
                <a:cubicBezTo>
                  <a:pt x="1782184" y="1398495"/>
                  <a:pt x="1746324" y="1382358"/>
                  <a:pt x="1726602" y="1351878"/>
                </a:cubicBezTo>
                <a:cubicBezTo>
                  <a:pt x="1706880" y="1321398"/>
                  <a:pt x="1688951" y="1265817"/>
                  <a:pt x="1683572" y="1233544"/>
                </a:cubicBezTo>
                <a:cubicBezTo>
                  <a:pt x="1678193" y="1201271"/>
                  <a:pt x="1694329" y="1294504"/>
                  <a:pt x="1694329" y="1158241"/>
                </a:cubicBezTo>
                <a:cubicBezTo>
                  <a:pt x="1694329" y="1021978"/>
                  <a:pt x="1687158" y="554019"/>
                  <a:pt x="1683572" y="415963"/>
                </a:cubicBezTo>
                <a:cubicBezTo>
                  <a:pt x="1679986" y="277907"/>
                  <a:pt x="1687158" y="369347"/>
                  <a:pt x="1672814" y="329902"/>
                </a:cubicBezTo>
                <a:cubicBezTo>
                  <a:pt x="1658470" y="290457"/>
                  <a:pt x="1626197" y="216947"/>
                  <a:pt x="1597510" y="179295"/>
                </a:cubicBezTo>
                <a:cubicBezTo>
                  <a:pt x="1568823" y="141643"/>
                  <a:pt x="1540137" y="125506"/>
                  <a:pt x="1500692" y="103991"/>
                </a:cubicBezTo>
                <a:cubicBezTo>
                  <a:pt x="1461247" y="82476"/>
                  <a:pt x="1400287" y="66339"/>
                  <a:pt x="1360842" y="50203"/>
                </a:cubicBezTo>
                <a:cubicBezTo>
                  <a:pt x="1321397" y="34067"/>
                  <a:pt x="1337533" y="12551"/>
                  <a:pt x="1264023" y="7172"/>
                </a:cubicBezTo>
                <a:cubicBezTo>
                  <a:pt x="1190513" y="1793"/>
                  <a:pt x="1018391" y="0"/>
                  <a:pt x="919779" y="17930"/>
                </a:cubicBezTo>
                <a:cubicBezTo>
                  <a:pt x="821167" y="35860"/>
                  <a:pt x="740485" y="73511"/>
                  <a:pt x="672353" y="114749"/>
                </a:cubicBezTo>
                <a:cubicBezTo>
                  <a:pt x="604221" y="155987"/>
                  <a:pt x="550433" y="195431"/>
                  <a:pt x="510988" y="265356"/>
                </a:cubicBezTo>
                <a:cubicBezTo>
                  <a:pt x="471543" y="335281"/>
                  <a:pt x="442856" y="469751"/>
                  <a:pt x="435684" y="534297"/>
                </a:cubicBezTo>
                <a:cubicBezTo>
                  <a:pt x="428512" y="598843"/>
                  <a:pt x="419548" y="584499"/>
                  <a:pt x="467957" y="652631"/>
                </a:cubicBezTo>
                <a:cubicBezTo>
                  <a:pt x="516366" y="720763"/>
                  <a:pt x="632908" y="828340"/>
                  <a:pt x="726141" y="943088"/>
                </a:cubicBezTo>
                <a:cubicBezTo>
                  <a:pt x="819374" y="1057836"/>
                  <a:pt x="978946" y="1242509"/>
                  <a:pt x="1027355" y="1341121"/>
                </a:cubicBezTo>
                <a:cubicBezTo>
                  <a:pt x="1075764" y="1439733"/>
                  <a:pt x="1048870" y="1473798"/>
                  <a:pt x="1016597" y="1534758"/>
                </a:cubicBezTo>
                <a:cubicBezTo>
                  <a:pt x="984324" y="1595718"/>
                  <a:pt x="896470" y="1656679"/>
                  <a:pt x="833717" y="1706881"/>
                </a:cubicBezTo>
                <a:cubicBezTo>
                  <a:pt x="770964" y="1757083"/>
                  <a:pt x="749449" y="1782184"/>
                  <a:pt x="640080" y="1835972"/>
                </a:cubicBezTo>
                <a:cubicBezTo>
                  <a:pt x="530711" y="1889760"/>
                  <a:pt x="279699" y="1968650"/>
                  <a:pt x="177501" y="2029610"/>
                </a:cubicBezTo>
                <a:cubicBezTo>
                  <a:pt x="75303" y="2090570"/>
                  <a:pt x="53788" y="2133600"/>
                  <a:pt x="26894" y="2201732"/>
                </a:cubicBezTo>
                <a:cubicBezTo>
                  <a:pt x="0" y="2269864"/>
                  <a:pt x="1793" y="2361305"/>
                  <a:pt x="16136" y="2438401"/>
                </a:cubicBezTo>
                <a:cubicBezTo>
                  <a:pt x="30479" y="2515497"/>
                  <a:pt x="50202" y="2606937"/>
                  <a:pt x="112955" y="2664311"/>
                </a:cubicBezTo>
                <a:cubicBezTo>
                  <a:pt x="175708" y="2721685"/>
                  <a:pt x="310179" y="2728857"/>
                  <a:pt x="392654" y="2782645"/>
                </a:cubicBezTo>
                <a:cubicBezTo>
                  <a:pt x="475129" y="2836433"/>
                  <a:pt x="557605" y="2933253"/>
                  <a:pt x="607807" y="2987041"/>
                </a:cubicBezTo>
                <a:cubicBezTo>
                  <a:pt x="658009" y="3040829"/>
                  <a:pt x="661595" y="3028279"/>
                  <a:pt x="693868" y="3105375"/>
                </a:cubicBezTo>
                <a:cubicBezTo>
                  <a:pt x="726141" y="3182471"/>
                  <a:pt x="726140" y="3372522"/>
                  <a:pt x="801444" y="3449619"/>
                </a:cubicBezTo>
                <a:cubicBezTo>
                  <a:pt x="876748" y="3526716"/>
                  <a:pt x="1043491" y="3585883"/>
                  <a:pt x="1145689" y="3567954"/>
                </a:cubicBezTo>
                <a:cubicBezTo>
                  <a:pt x="1247887" y="3550025"/>
                  <a:pt x="1335741" y="3444241"/>
                  <a:pt x="1414630" y="3342043"/>
                </a:cubicBezTo>
                <a:cubicBezTo>
                  <a:pt x="1493519" y="3239845"/>
                  <a:pt x="1559859" y="3087446"/>
                  <a:pt x="1619026" y="2954768"/>
                </a:cubicBezTo>
                <a:cubicBezTo>
                  <a:pt x="1678193" y="2822090"/>
                  <a:pt x="1724810" y="2639210"/>
                  <a:pt x="1769633" y="2545977"/>
                </a:cubicBezTo>
                <a:cubicBezTo>
                  <a:pt x="1814457" y="2452744"/>
                  <a:pt x="1853901" y="2425850"/>
                  <a:pt x="1887967" y="2395370"/>
                </a:cubicBezTo>
                <a:cubicBezTo>
                  <a:pt x="1922033" y="2364890"/>
                  <a:pt x="1956099" y="2368476"/>
                  <a:pt x="1974028" y="2363097"/>
                </a:cubicBezTo>
                <a:cubicBezTo>
                  <a:pt x="1991957" y="2357718"/>
                  <a:pt x="1993750" y="2360407"/>
                  <a:pt x="1995543" y="2363097"/>
                </a:cubicBezTo>
              </a:path>
            </a:pathLst>
          </a:custGeom>
          <a:solidFill>
            <a:srgbClr val="FFCC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8" name="フリーフォーム 45"/>
          <p:cNvSpPr>
            <a:spLocks/>
          </p:cNvSpPr>
          <p:nvPr/>
        </p:nvSpPr>
        <p:spPr bwMode="auto">
          <a:xfrm>
            <a:off x="7166899" y="1453318"/>
            <a:ext cx="681037" cy="1090613"/>
          </a:xfrm>
          <a:custGeom>
            <a:avLst/>
            <a:gdLst>
              <a:gd name="T0" fmla="*/ 1054 w 1995543"/>
              <a:gd name="T1" fmla="*/ 354 h 3585883"/>
              <a:gd name="T2" fmla="*/ 1018 w 1995543"/>
              <a:gd name="T3" fmla="*/ 354 h 3585883"/>
              <a:gd name="T4" fmla="*/ 996 w 1995543"/>
              <a:gd name="T5" fmla="*/ 352 h 3585883"/>
              <a:gd name="T6" fmla="*/ 972 w 1995543"/>
              <a:gd name="T7" fmla="*/ 341 h 3585883"/>
              <a:gd name="T8" fmla="*/ 932 w 1995543"/>
              <a:gd name="T9" fmla="*/ 326 h 3585883"/>
              <a:gd name="T10" fmla="*/ 908 w 1995543"/>
              <a:gd name="T11" fmla="*/ 297 h 3585883"/>
              <a:gd name="T12" fmla="*/ 914 w 1995543"/>
              <a:gd name="T13" fmla="*/ 279 h 3585883"/>
              <a:gd name="T14" fmla="*/ 908 w 1995543"/>
              <a:gd name="T15" fmla="*/ 100 h 3585883"/>
              <a:gd name="T16" fmla="*/ 903 w 1995543"/>
              <a:gd name="T17" fmla="*/ 79 h 3585883"/>
              <a:gd name="T18" fmla="*/ 862 w 1995543"/>
              <a:gd name="T19" fmla="*/ 43 h 3585883"/>
              <a:gd name="T20" fmla="*/ 810 w 1995543"/>
              <a:gd name="T21" fmla="*/ 25 h 3585883"/>
              <a:gd name="T22" fmla="*/ 734 w 1995543"/>
              <a:gd name="T23" fmla="*/ 12 h 3585883"/>
              <a:gd name="T24" fmla="*/ 682 w 1995543"/>
              <a:gd name="T25" fmla="*/ 2 h 3585883"/>
              <a:gd name="T26" fmla="*/ 496 w 1995543"/>
              <a:gd name="T27" fmla="*/ 4 h 3585883"/>
              <a:gd name="T28" fmla="*/ 363 w 1995543"/>
              <a:gd name="T29" fmla="*/ 28 h 3585883"/>
              <a:gd name="T30" fmla="*/ 276 w 1995543"/>
              <a:gd name="T31" fmla="*/ 64 h 3585883"/>
              <a:gd name="T32" fmla="*/ 235 w 1995543"/>
              <a:gd name="T33" fmla="*/ 129 h 3585883"/>
              <a:gd name="T34" fmla="*/ 253 w 1995543"/>
              <a:gd name="T35" fmla="*/ 157 h 3585883"/>
              <a:gd name="T36" fmla="*/ 392 w 1995543"/>
              <a:gd name="T37" fmla="*/ 227 h 3585883"/>
              <a:gd name="T38" fmla="*/ 554 w 1995543"/>
              <a:gd name="T39" fmla="*/ 323 h 3585883"/>
              <a:gd name="T40" fmla="*/ 548 w 1995543"/>
              <a:gd name="T41" fmla="*/ 370 h 3585883"/>
              <a:gd name="T42" fmla="*/ 450 w 1995543"/>
              <a:gd name="T43" fmla="*/ 411 h 3585883"/>
              <a:gd name="T44" fmla="*/ 345 w 1995543"/>
              <a:gd name="T45" fmla="*/ 442 h 3585883"/>
              <a:gd name="T46" fmla="*/ 96 w 1995543"/>
              <a:gd name="T47" fmla="*/ 489 h 3585883"/>
              <a:gd name="T48" fmla="*/ 15 w 1995543"/>
              <a:gd name="T49" fmla="*/ 530 h 3585883"/>
              <a:gd name="T50" fmla="*/ 9 w 1995543"/>
              <a:gd name="T51" fmla="*/ 587 h 3585883"/>
              <a:gd name="T52" fmla="*/ 61 w 1995543"/>
              <a:gd name="T53" fmla="*/ 642 h 3585883"/>
              <a:gd name="T54" fmla="*/ 212 w 1995543"/>
              <a:gd name="T55" fmla="*/ 670 h 3585883"/>
              <a:gd name="T56" fmla="*/ 328 w 1995543"/>
              <a:gd name="T57" fmla="*/ 719 h 3585883"/>
              <a:gd name="T58" fmla="*/ 374 w 1995543"/>
              <a:gd name="T59" fmla="*/ 748 h 3585883"/>
              <a:gd name="T60" fmla="*/ 432 w 1995543"/>
              <a:gd name="T61" fmla="*/ 831 h 3585883"/>
              <a:gd name="T62" fmla="*/ 618 w 1995543"/>
              <a:gd name="T63" fmla="*/ 859 h 3585883"/>
              <a:gd name="T64" fmla="*/ 763 w 1995543"/>
              <a:gd name="T65" fmla="*/ 805 h 3585883"/>
              <a:gd name="T66" fmla="*/ 874 w 1995543"/>
              <a:gd name="T67" fmla="*/ 712 h 3585883"/>
              <a:gd name="T68" fmla="*/ 955 w 1995543"/>
              <a:gd name="T69" fmla="*/ 613 h 3585883"/>
              <a:gd name="T70" fmla="*/ 1018 w 1995543"/>
              <a:gd name="T71" fmla="*/ 577 h 3585883"/>
              <a:gd name="T72" fmla="*/ 1065 w 1995543"/>
              <a:gd name="T73" fmla="*/ 569 h 3585883"/>
              <a:gd name="T74" fmla="*/ 1077 w 1995543"/>
              <a:gd name="T75" fmla="*/ 569 h 358588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995543"/>
              <a:gd name="T115" fmla="*/ 0 h 3585883"/>
              <a:gd name="T116" fmla="*/ 1995543 w 1995543"/>
              <a:gd name="T117" fmla="*/ 3585883 h 358588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995543" h="3585883">
                <a:moveTo>
                  <a:pt x="1952513" y="1470212"/>
                </a:moveTo>
                <a:cubicBezTo>
                  <a:pt x="1929205" y="1471108"/>
                  <a:pt x="1905897" y="1472005"/>
                  <a:pt x="1887967" y="1470212"/>
                </a:cubicBezTo>
                <a:cubicBezTo>
                  <a:pt x="1870038" y="1468419"/>
                  <a:pt x="1859280" y="1468420"/>
                  <a:pt x="1844936" y="1459455"/>
                </a:cubicBezTo>
                <a:cubicBezTo>
                  <a:pt x="1830593" y="1450490"/>
                  <a:pt x="1821628" y="1434353"/>
                  <a:pt x="1801906" y="1416424"/>
                </a:cubicBezTo>
                <a:cubicBezTo>
                  <a:pt x="1782184" y="1398495"/>
                  <a:pt x="1746324" y="1382358"/>
                  <a:pt x="1726602" y="1351878"/>
                </a:cubicBezTo>
                <a:cubicBezTo>
                  <a:pt x="1706880" y="1321398"/>
                  <a:pt x="1688951" y="1265817"/>
                  <a:pt x="1683572" y="1233544"/>
                </a:cubicBezTo>
                <a:cubicBezTo>
                  <a:pt x="1678193" y="1201271"/>
                  <a:pt x="1694329" y="1294504"/>
                  <a:pt x="1694329" y="1158241"/>
                </a:cubicBezTo>
                <a:cubicBezTo>
                  <a:pt x="1694329" y="1021978"/>
                  <a:pt x="1687158" y="554019"/>
                  <a:pt x="1683572" y="415963"/>
                </a:cubicBezTo>
                <a:cubicBezTo>
                  <a:pt x="1679986" y="277907"/>
                  <a:pt x="1687158" y="369347"/>
                  <a:pt x="1672814" y="329902"/>
                </a:cubicBezTo>
                <a:cubicBezTo>
                  <a:pt x="1658470" y="290457"/>
                  <a:pt x="1626197" y="216947"/>
                  <a:pt x="1597510" y="179295"/>
                </a:cubicBezTo>
                <a:cubicBezTo>
                  <a:pt x="1568823" y="141643"/>
                  <a:pt x="1540137" y="125506"/>
                  <a:pt x="1500692" y="103991"/>
                </a:cubicBezTo>
                <a:cubicBezTo>
                  <a:pt x="1461247" y="82476"/>
                  <a:pt x="1400287" y="66339"/>
                  <a:pt x="1360842" y="50203"/>
                </a:cubicBezTo>
                <a:cubicBezTo>
                  <a:pt x="1321397" y="34067"/>
                  <a:pt x="1337533" y="12551"/>
                  <a:pt x="1264023" y="7172"/>
                </a:cubicBezTo>
                <a:cubicBezTo>
                  <a:pt x="1190513" y="1793"/>
                  <a:pt x="1018391" y="0"/>
                  <a:pt x="919779" y="17930"/>
                </a:cubicBezTo>
                <a:cubicBezTo>
                  <a:pt x="821167" y="35860"/>
                  <a:pt x="740485" y="73511"/>
                  <a:pt x="672353" y="114749"/>
                </a:cubicBezTo>
                <a:cubicBezTo>
                  <a:pt x="604221" y="155987"/>
                  <a:pt x="550433" y="195431"/>
                  <a:pt x="510988" y="265356"/>
                </a:cubicBezTo>
                <a:cubicBezTo>
                  <a:pt x="471543" y="335281"/>
                  <a:pt x="442856" y="469751"/>
                  <a:pt x="435684" y="534297"/>
                </a:cubicBezTo>
                <a:cubicBezTo>
                  <a:pt x="428512" y="598843"/>
                  <a:pt x="419548" y="584499"/>
                  <a:pt x="467957" y="652631"/>
                </a:cubicBezTo>
                <a:cubicBezTo>
                  <a:pt x="516366" y="720763"/>
                  <a:pt x="632908" y="828340"/>
                  <a:pt x="726141" y="943088"/>
                </a:cubicBezTo>
                <a:cubicBezTo>
                  <a:pt x="819374" y="1057836"/>
                  <a:pt x="978946" y="1242509"/>
                  <a:pt x="1027355" y="1341121"/>
                </a:cubicBezTo>
                <a:cubicBezTo>
                  <a:pt x="1075764" y="1439733"/>
                  <a:pt x="1048870" y="1473798"/>
                  <a:pt x="1016597" y="1534758"/>
                </a:cubicBezTo>
                <a:cubicBezTo>
                  <a:pt x="984324" y="1595718"/>
                  <a:pt x="896470" y="1656679"/>
                  <a:pt x="833717" y="1706881"/>
                </a:cubicBezTo>
                <a:cubicBezTo>
                  <a:pt x="770964" y="1757083"/>
                  <a:pt x="749449" y="1782184"/>
                  <a:pt x="640080" y="1835972"/>
                </a:cubicBezTo>
                <a:cubicBezTo>
                  <a:pt x="530711" y="1889760"/>
                  <a:pt x="279699" y="1968650"/>
                  <a:pt x="177501" y="2029610"/>
                </a:cubicBezTo>
                <a:cubicBezTo>
                  <a:pt x="75303" y="2090570"/>
                  <a:pt x="53788" y="2133600"/>
                  <a:pt x="26894" y="2201732"/>
                </a:cubicBezTo>
                <a:cubicBezTo>
                  <a:pt x="0" y="2269864"/>
                  <a:pt x="1793" y="2361305"/>
                  <a:pt x="16136" y="2438401"/>
                </a:cubicBezTo>
                <a:cubicBezTo>
                  <a:pt x="30479" y="2515497"/>
                  <a:pt x="50202" y="2606937"/>
                  <a:pt x="112955" y="2664311"/>
                </a:cubicBezTo>
                <a:cubicBezTo>
                  <a:pt x="175708" y="2721685"/>
                  <a:pt x="310179" y="2728857"/>
                  <a:pt x="392654" y="2782645"/>
                </a:cubicBezTo>
                <a:cubicBezTo>
                  <a:pt x="475129" y="2836433"/>
                  <a:pt x="557605" y="2933253"/>
                  <a:pt x="607807" y="2987041"/>
                </a:cubicBezTo>
                <a:cubicBezTo>
                  <a:pt x="658009" y="3040829"/>
                  <a:pt x="661595" y="3028279"/>
                  <a:pt x="693868" y="3105375"/>
                </a:cubicBezTo>
                <a:cubicBezTo>
                  <a:pt x="726141" y="3182471"/>
                  <a:pt x="726140" y="3372522"/>
                  <a:pt x="801444" y="3449619"/>
                </a:cubicBezTo>
                <a:cubicBezTo>
                  <a:pt x="876748" y="3526716"/>
                  <a:pt x="1043491" y="3585883"/>
                  <a:pt x="1145689" y="3567954"/>
                </a:cubicBezTo>
                <a:cubicBezTo>
                  <a:pt x="1247887" y="3550025"/>
                  <a:pt x="1335741" y="3444241"/>
                  <a:pt x="1414630" y="3342043"/>
                </a:cubicBezTo>
                <a:cubicBezTo>
                  <a:pt x="1493519" y="3239845"/>
                  <a:pt x="1559859" y="3087446"/>
                  <a:pt x="1619026" y="2954768"/>
                </a:cubicBezTo>
                <a:cubicBezTo>
                  <a:pt x="1678193" y="2822090"/>
                  <a:pt x="1724810" y="2639210"/>
                  <a:pt x="1769633" y="2545977"/>
                </a:cubicBezTo>
                <a:cubicBezTo>
                  <a:pt x="1814457" y="2452744"/>
                  <a:pt x="1853901" y="2425850"/>
                  <a:pt x="1887967" y="2395370"/>
                </a:cubicBezTo>
                <a:cubicBezTo>
                  <a:pt x="1922033" y="2364890"/>
                  <a:pt x="1956099" y="2368476"/>
                  <a:pt x="1974028" y="2363097"/>
                </a:cubicBezTo>
                <a:cubicBezTo>
                  <a:pt x="1991957" y="2357718"/>
                  <a:pt x="1993750" y="2360407"/>
                  <a:pt x="1995543" y="2363097"/>
                </a:cubicBezTo>
              </a:path>
            </a:pathLst>
          </a:custGeom>
          <a:solidFill>
            <a:srgbClr val="FFCC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9" name="円/楕円 33"/>
          <p:cNvSpPr>
            <a:spLocks noChangeArrowheads="1"/>
          </p:cNvSpPr>
          <p:nvPr/>
        </p:nvSpPr>
        <p:spPr bwMode="auto">
          <a:xfrm>
            <a:off x="5426999" y="1494593"/>
            <a:ext cx="904875" cy="4873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4" name="直線コネクタ 3"/>
          <p:cNvCxnSpPr/>
          <p:nvPr/>
        </p:nvCxnSpPr>
        <p:spPr bwMode="auto">
          <a:xfrm flipH="1">
            <a:off x="3888578" y="5568118"/>
            <a:ext cx="14421" cy="622577"/>
          </a:xfrm>
          <a:prstGeom prst="line">
            <a:avLst/>
          </a:prstGeom>
          <a:ln w="120650" cmpd="dbl">
            <a:solidFill>
              <a:schemeClr val="tx2">
                <a:alpha val="6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円/楕円 5"/>
          <p:cNvSpPr/>
          <p:nvPr/>
        </p:nvSpPr>
        <p:spPr bwMode="auto">
          <a:xfrm>
            <a:off x="3464848" y="5250618"/>
            <a:ext cx="857250" cy="746125"/>
          </a:xfrm>
          <a:prstGeom prst="ellipse">
            <a:avLst/>
          </a:prstGeom>
          <a:gradFill>
            <a:gsLst>
              <a:gs pos="10000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dir="5400000" sx="116000" sy="116000" algn="ctr" rotWithShape="0">
              <a:srgbClr val="FF0000"/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kumimoji="1"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8203" name="グループ化 13"/>
          <p:cNvGrpSpPr>
            <a:grpSpLocks/>
          </p:cNvGrpSpPr>
          <p:nvPr/>
        </p:nvGrpSpPr>
        <p:grpSpPr bwMode="auto">
          <a:xfrm rot="20769056" flipV="1">
            <a:off x="4201448" y="5303006"/>
            <a:ext cx="266700" cy="503237"/>
            <a:chOff x="4914900" y="2951018"/>
            <a:chExt cx="249381" cy="561109"/>
          </a:xfrm>
        </p:grpSpPr>
        <p:sp>
          <p:nvSpPr>
            <p:cNvPr id="15" name="円弧 14"/>
            <p:cNvSpPr/>
            <p:nvPr/>
          </p:nvSpPr>
          <p:spPr bwMode="auto">
            <a:xfrm flipH="1">
              <a:off x="4949517" y="3221983"/>
              <a:ext cx="207818" cy="300910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6" name="円弧 15"/>
            <p:cNvSpPr/>
            <p:nvPr/>
          </p:nvSpPr>
          <p:spPr bwMode="auto">
            <a:xfrm flipH="1" flipV="1">
              <a:off x="4935112" y="2951302"/>
              <a:ext cx="225630" cy="256658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7" name="円弧 16"/>
            <p:cNvSpPr/>
            <p:nvPr/>
          </p:nvSpPr>
          <p:spPr bwMode="auto">
            <a:xfrm flipH="1">
              <a:off x="4911203" y="3215406"/>
              <a:ext cx="236021" cy="116824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8204" name="グループ化 22"/>
          <p:cNvGrpSpPr>
            <a:grpSpLocks/>
          </p:cNvGrpSpPr>
          <p:nvPr/>
        </p:nvGrpSpPr>
        <p:grpSpPr bwMode="auto">
          <a:xfrm rot="20017530" flipV="1">
            <a:off x="4625310" y="4071105"/>
            <a:ext cx="266700" cy="457200"/>
            <a:chOff x="4914900" y="2951018"/>
            <a:chExt cx="249381" cy="561109"/>
          </a:xfrm>
        </p:grpSpPr>
        <p:sp>
          <p:nvSpPr>
            <p:cNvPr id="24" name="円弧 23"/>
            <p:cNvSpPr/>
            <p:nvPr/>
          </p:nvSpPr>
          <p:spPr bwMode="auto">
            <a:xfrm flipH="1">
              <a:off x="4956245" y="3218336"/>
              <a:ext cx="207818" cy="301986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5" name="円弧 24"/>
            <p:cNvSpPr/>
            <p:nvPr/>
          </p:nvSpPr>
          <p:spPr bwMode="auto">
            <a:xfrm flipH="1" flipV="1">
              <a:off x="4935790" y="2951417"/>
              <a:ext cx="225630" cy="257175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6" name="円弧 25"/>
            <p:cNvSpPr/>
            <p:nvPr/>
          </p:nvSpPr>
          <p:spPr bwMode="auto">
            <a:xfrm flipH="1">
              <a:off x="4914826" y="3218838"/>
              <a:ext cx="236022" cy="116898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3558C"/>
                </a:solidFill>
                <a:latin typeface="Arial" panose="020B0604020202020204" pitchFamily="34" charset="0"/>
                <a:ea typeface="ＭＳ Ｐゴシック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13323" name="フリーフォーム 28"/>
          <p:cNvSpPr>
            <a:spLocks/>
          </p:cNvSpPr>
          <p:nvPr/>
        </p:nvSpPr>
        <p:spPr bwMode="auto">
          <a:xfrm>
            <a:off x="4336385" y="1889880"/>
            <a:ext cx="1682750" cy="3681412"/>
          </a:xfrm>
          <a:custGeom>
            <a:avLst/>
            <a:gdLst>
              <a:gd name="T0" fmla="*/ 0 w 1683328"/>
              <a:gd name="T1" fmla="*/ 3751118 h 3751118"/>
              <a:gd name="T2" fmla="*/ 779319 w 1683328"/>
              <a:gd name="T3" fmla="*/ 3512126 h 3751118"/>
              <a:gd name="T4" fmla="*/ 1215737 w 1683328"/>
              <a:gd name="T5" fmla="*/ 2940626 h 3751118"/>
              <a:gd name="T6" fmla="*/ 1569028 w 1683328"/>
              <a:gd name="T7" fmla="*/ 1465118 h 3751118"/>
              <a:gd name="T8" fmla="*/ 1683328 w 1683328"/>
              <a:gd name="T9" fmla="*/ 0 h 37511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83328" h="3751118">
                <a:moveTo>
                  <a:pt x="0" y="3751118"/>
                </a:moveTo>
                <a:cubicBezTo>
                  <a:pt x="288348" y="3699163"/>
                  <a:pt x="576696" y="3647209"/>
                  <a:pt x="779319" y="3512127"/>
                </a:cubicBezTo>
                <a:cubicBezTo>
                  <a:pt x="981942" y="3377045"/>
                  <a:pt x="1084119" y="3281795"/>
                  <a:pt x="1215737" y="2940627"/>
                </a:cubicBezTo>
                <a:cubicBezTo>
                  <a:pt x="1347355" y="2599459"/>
                  <a:pt x="1491096" y="1955223"/>
                  <a:pt x="1569028" y="1465118"/>
                </a:cubicBezTo>
                <a:cubicBezTo>
                  <a:pt x="1646960" y="975013"/>
                  <a:pt x="1665144" y="487506"/>
                  <a:pt x="1683328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r="4140000" sx="98000" sy="98000" algn="ctr" rotWithShape="0">
              <a:srgbClr val="FF0000"/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8206" name="フリーフォーム 31"/>
          <p:cNvSpPr>
            <a:spLocks/>
          </p:cNvSpPr>
          <p:nvPr/>
        </p:nvSpPr>
        <p:spPr bwMode="auto">
          <a:xfrm>
            <a:off x="4752310" y="2696331"/>
            <a:ext cx="1225550" cy="1620837"/>
          </a:xfrm>
          <a:custGeom>
            <a:avLst/>
            <a:gdLst>
              <a:gd name="T0" fmla="*/ 0 w 1226127"/>
              <a:gd name="T1" fmla="*/ 1445674 h 1652154"/>
              <a:gd name="T2" fmla="*/ 859848 w 1226127"/>
              <a:gd name="T3" fmla="*/ 991060 h 1652154"/>
              <a:gd name="T4" fmla="*/ 1222434 w 1226127"/>
              <a:gd name="T5" fmla="*/ 0 h 1652154"/>
              <a:gd name="T6" fmla="*/ 0 60000 65536"/>
              <a:gd name="T7" fmla="*/ 0 60000 65536"/>
              <a:gd name="T8" fmla="*/ 0 60000 65536"/>
              <a:gd name="T9" fmla="*/ 0 w 1226127"/>
              <a:gd name="T10" fmla="*/ 0 h 1652154"/>
              <a:gd name="T11" fmla="*/ 1226127 w 1226127"/>
              <a:gd name="T12" fmla="*/ 1652154 h 16521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6127" h="1652154">
                <a:moveTo>
                  <a:pt x="0" y="1652154"/>
                </a:moveTo>
                <a:cubicBezTo>
                  <a:pt x="329045" y="1530061"/>
                  <a:pt x="658090" y="1407968"/>
                  <a:pt x="862445" y="1132609"/>
                </a:cubicBezTo>
                <a:cubicBezTo>
                  <a:pt x="1066800" y="857250"/>
                  <a:pt x="1146463" y="428625"/>
                  <a:pt x="1226127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円/楕円 34"/>
          <p:cNvSpPr/>
          <p:nvPr/>
        </p:nvSpPr>
        <p:spPr bwMode="auto">
          <a:xfrm>
            <a:off x="5738148" y="1691442"/>
            <a:ext cx="125412" cy="114300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sx="159000" sy="159000" algn="ctr" rotWithShape="0">
              <a:srgbClr val="FF0000">
                <a:alpha val="7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8208" name="フリーフォーム 39"/>
          <p:cNvSpPr>
            <a:spLocks/>
          </p:cNvSpPr>
          <p:nvPr/>
        </p:nvSpPr>
        <p:spPr bwMode="auto">
          <a:xfrm>
            <a:off x="5863561" y="1347863"/>
            <a:ext cx="1547813" cy="391204"/>
          </a:xfrm>
          <a:custGeom>
            <a:avLst/>
            <a:gdLst>
              <a:gd name="T0" fmla="*/ 0 w 1548245"/>
              <a:gd name="T1" fmla="*/ 526753 h 529935"/>
              <a:gd name="T2" fmla="*/ 114076 w 1548245"/>
              <a:gd name="T3" fmla="*/ 505891 h 529935"/>
              <a:gd name="T4" fmla="*/ 186672 w 1548245"/>
              <a:gd name="T5" fmla="*/ 370291 h 529935"/>
              <a:gd name="T6" fmla="*/ 280009 w 1548245"/>
              <a:gd name="T7" fmla="*/ 172107 h 529935"/>
              <a:gd name="T8" fmla="*/ 425194 w 1548245"/>
              <a:gd name="T9" fmla="*/ 46940 h 529935"/>
              <a:gd name="T10" fmla="*/ 705203 w 1548245"/>
              <a:gd name="T11" fmla="*/ 5216 h 529935"/>
              <a:gd name="T12" fmla="*/ 1140770 w 1548245"/>
              <a:gd name="T13" fmla="*/ 78232 h 529935"/>
              <a:gd name="T14" fmla="*/ 1389666 w 1548245"/>
              <a:gd name="T15" fmla="*/ 203399 h 529935"/>
              <a:gd name="T16" fmla="*/ 1545223 w 1548245"/>
              <a:gd name="T17" fmla="*/ 318139 h 5299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48245"/>
              <a:gd name="T28" fmla="*/ 0 h 529935"/>
              <a:gd name="T29" fmla="*/ 1548245 w 1548245"/>
              <a:gd name="T30" fmla="*/ 529935 h 52993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48245" h="529935">
                <a:moveTo>
                  <a:pt x="0" y="524740"/>
                </a:moveTo>
                <a:cubicBezTo>
                  <a:pt x="41563" y="527337"/>
                  <a:pt x="83127" y="529935"/>
                  <a:pt x="114300" y="503958"/>
                </a:cubicBezTo>
                <a:cubicBezTo>
                  <a:pt x="145473" y="477981"/>
                  <a:pt x="159327" y="424295"/>
                  <a:pt x="187036" y="368877"/>
                </a:cubicBezTo>
                <a:cubicBezTo>
                  <a:pt x="214745" y="313459"/>
                  <a:pt x="240723" y="225136"/>
                  <a:pt x="280555" y="171449"/>
                </a:cubicBezTo>
                <a:cubicBezTo>
                  <a:pt x="320387" y="117762"/>
                  <a:pt x="355023" y="74467"/>
                  <a:pt x="426027" y="46758"/>
                </a:cubicBezTo>
                <a:cubicBezTo>
                  <a:pt x="497031" y="19049"/>
                  <a:pt x="587087" y="0"/>
                  <a:pt x="706582" y="5195"/>
                </a:cubicBezTo>
                <a:cubicBezTo>
                  <a:pt x="826078" y="10391"/>
                  <a:pt x="1028700" y="45026"/>
                  <a:pt x="1143000" y="77931"/>
                </a:cubicBezTo>
                <a:cubicBezTo>
                  <a:pt x="1257300" y="110836"/>
                  <a:pt x="1324841" y="162790"/>
                  <a:pt x="1392382" y="202622"/>
                </a:cubicBezTo>
                <a:cubicBezTo>
                  <a:pt x="1459923" y="242454"/>
                  <a:pt x="1504084" y="279688"/>
                  <a:pt x="1548245" y="31692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09" name="グループ化 30"/>
          <p:cNvGrpSpPr>
            <a:grpSpLocks/>
          </p:cNvGrpSpPr>
          <p:nvPr/>
        </p:nvGrpSpPr>
        <p:grpSpPr bwMode="auto">
          <a:xfrm rot="4762480">
            <a:off x="7408777" y="1568734"/>
            <a:ext cx="106362" cy="104775"/>
            <a:chOff x="6708775" y="1257300"/>
            <a:chExt cx="741507" cy="707015"/>
          </a:xfrm>
        </p:grpSpPr>
        <p:cxnSp>
          <p:nvCxnSpPr>
            <p:cNvPr id="8218" name="直線コネクタ 41"/>
            <p:cNvCxnSpPr>
              <a:cxnSpLocks noChangeShapeType="1"/>
            </p:cNvCxnSpPr>
            <p:nvPr/>
          </p:nvCxnSpPr>
          <p:spPr bwMode="auto">
            <a:xfrm flipV="1">
              <a:off x="6722630" y="1963882"/>
              <a:ext cx="727652" cy="43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9" name="直線コネクタ 41"/>
            <p:cNvCxnSpPr>
              <a:cxnSpLocks noChangeShapeType="1"/>
            </p:cNvCxnSpPr>
            <p:nvPr/>
          </p:nvCxnSpPr>
          <p:spPr bwMode="auto">
            <a:xfrm flipV="1">
              <a:off x="6708775" y="1257300"/>
              <a:ext cx="3752" cy="70355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" name="円/楕円 31"/>
          <p:cNvSpPr/>
          <p:nvPr/>
        </p:nvSpPr>
        <p:spPr bwMode="auto">
          <a:xfrm>
            <a:off x="7479636" y="1573967"/>
            <a:ext cx="125413" cy="114300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8211" name="フリーフォーム 32"/>
          <p:cNvSpPr>
            <a:spLocks/>
          </p:cNvSpPr>
          <p:nvPr/>
        </p:nvSpPr>
        <p:spPr bwMode="auto">
          <a:xfrm>
            <a:off x="7578061" y="844200"/>
            <a:ext cx="152884" cy="785330"/>
          </a:xfrm>
          <a:custGeom>
            <a:avLst/>
            <a:gdLst>
              <a:gd name="T0" fmla="*/ 0 w 301336"/>
              <a:gd name="T1" fmla="*/ 1137815 h 1132609"/>
              <a:gd name="T2" fmla="*/ 2137 w 301336"/>
              <a:gd name="T3" fmla="*/ 1043866 h 1132609"/>
              <a:gd name="T4" fmla="*/ 2748 w 301336"/>
              <a:gd name="T5" fmla="*/ 688952 h 1132609"/>
              <a:gd name="T6" fmla="*/ 2952 w 301336"/>
              <a:gd name="T7" fmla="*/ 0 h 1132609"/>
              <a:gd name="T8" fmla="*/ 0 60000 65536"/>
              <a:gd name="T9" fmla="*/ 0 60000 65536"/>
              <a:gd name="T10" fmla="*/ 0 60000 65536"/>
              <a:gd name="T11" fmla="*/ 0 60000 65536"/>
              <a:gd name="T12" fmla="*/ 0 w 301336"/>
              <a:gd name="T13" fmla="*/ 0 h 1132609"/>
              <a:gd name="T14" fmla="*/ 301336 w 301336"/>
              <a:gd name="T15" fmla="*/ 1132609 h 1132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1336" h="1132609">
                <a:moveTo>
                  <a:pt x="0" y="1132609"/>
                </a:moveTo>
                <a:cubicBezTo>
                  <a:pt x="85725" y="1123084"/>
                  <a:pt x="171450" y="1113559"/>
                  <a:pt x="218209" y="1039091"/>
                </a:cubicBezTo>
                <a:cubicBezTo>
                  <a:pt x="264968" y="964623"/>
                  <a:pt x="266701" y="858982"/>
                  <a:pt x="280555" y="685800"/>
                </a:cubicBezTo>
                <a:cubicBezTo>
                  <a:pt x="294409" y="512618"/>
                  <a:pt x="297872" y="256309"/>
                  <a:pt x="301336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12" name="円/楕円 44"/>
          <p:cNvSpPr>
            <a:spLocks noChangeArrowheads="1"/>
          </p:cNvSpPr>
          <p:nvPr/>
        </p:nvSpPr>
        <p:spPr bwMode="auto">
          <a:xfrm>
            <a:off x="7817773" y="1951793"/>
            <a:ext cx="61912" cy="1238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1" name="フリーフォーム 30"/>
          <p:cNvSpPr/>
          <p:nvPr/>
        </p:nvSpPr>
        <p:spPr bwMode="auto">
          <a:xfrm>
            <a:off x="5863560" y="1753355"/>
            <a:ext cx="166688" cy="207962"/>
          </a:xfrm>
          <a:custGeom>
            <a:avLst/>
            <a:gdLst>
              <a:gd name="connsiteX0" fmla="*/ 0 w 98713"/>
              <a:gd name="connsiteY0" fmla="*/ 0 h 124691"/>
              <a:gd name="connsiteX1" fmla="*/ 62345 w 98713"/>
              <a:gd name="connsiteY1" fmla="*/ 10391 h 124691"/>
              <a:gd name="connsiteX2" fmla="*/ 93518 w 98713"/>
              <a:gd name="connsiteY2" fmla="*/ 62345 h 124691"/>
              <a:gd name="connsiteX3" fmla="*/ 93518 w 98713"/>
              <a:gd name="connsiteY3" fmla="*/ 93518 h 124691"/>
              <a:gd name="connsiteX4" fmla="*/ 93518 w 98713"/>
              <a:gd name="connsiteY4" fmla="*/ 124691 h 12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13" h="124691">
                <a:moveTo>
                  <a:pt x="0" y="0"/>
                </a:moveTo>
                <a:cubicBezTo>
                  <a:pt x="23379" y="0"/>
                  <a:pt x="46759" y="0"/>
                  <a:pt x="62345" y="10391"/>
                </a:cubicBezTo>
                <a:cubicBezTo>
                  <a:pt x="77931" y="20782"/>
                  <a:pt x="88323" y="48491"/>
                  <a:pt x="93518" y="62345"/>
                </a:cubicBezTo>
                <a:cubicBezTo>
                  <a:pt x="98713" y="76199"/>
                  <a:pt x="93518" y="93518"/>
                  <a:pt x="93518" y="93518"/>
                </a:cubicBezTo>
                <a:lnTo>
                  <a:pt x="93518" y="12469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12700" dir="13440000" sx="94000" sy="94000" algn="ctr" rotWithShape="0">
              <a:srgbClr val="FF0000"/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grpSp>
        <p:nvGrpSpPr>
          <p:cNvPr id="8214" name="グループ化 48"/>
          <p:cNvGrpSpPr>
            <a:grpSpLocks/>
          </p:cNvGrpSpPr>
          <p:nvPr/>
        </p:nvGrpSpPr>
        <p:grpSpPr bwMode="auto">
          <a:xfrm>
            <a:off x="7659692" y="809138"/>
            <a:ext cx="123825" cy="160338"/>
            <a:chOff x="7076209" y="3965862"/>
            <a:chExt cx="238990" cy="221674"/>
          </a:xfrm>
        </p:grpSpPr>
        <p:cxnSp>
          <p:nvCxnSpPr>
            <p:cNvPr id="8216" name="直線コネクタ 41"/>
            <p:cNvCxnSpPr>
              <a:cxnSpLocks noChangeShapeType="1"/>
            </p:cNvCxnSpPr>
            <p:nvPr/>
          </p:nvCxnSpPr>
          <p:spPr bwMode="auto">
            <a:xfrm flipH="1">
              <a:off x="7076209" y="3979718"/>
              <a:ext cx="114300" cy="20781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7" name="直線コネクタ 43"/>
            <p:cNvCxnSpPr>
              <a:cxnSpLocks noChangeShapeType="1"/>
            </p:cNvCxnSpPr>
            <p:nvPr/>
          </p:nvCxnSpPr>
          <p:spPr bwMode="auto">
            <a:xfrm>
              <a:off x="7197435" y="3965862"/>
              <a:ext cx="117764" cy="22167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215" name="Text Box 33"/>
          <p:cNvSpPr txBox="1">
            <a:spLocks noChangeArrowheads="1"/>
          </p:cNvSpPr>
          <p:nvPr/>
        </p:nvSpPr>
        <p:spPr bwMode="auto">
          <a:xfrm>
            <a:off x="515006" y="185189"/>
            <a:ext cx="109307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3200" b="1" dirty="0">
                <a:solidFill>
                  <a:prstClr val="white"/>
                </a:solidFill>
                <a:latin typeface="Arial" pitchFamily="34" charset="0"/>
              </a:rPr>
              <a:t>Afferent sensitization following prostatic inflammation  </a:t>
            </a:r>
          </a:p>
        </p:txBody>
      </p:sp>
      <p:sp>
        <p:nvSpPr>
          <p:cNvPr id="34" name="円/楕円 4"/>
          <p:cNvSpPr/>
          <p:nvPr/>
        </p:nvSpPr>
        <p:spPr bwMode="auto">
          <a:xfrm>
            <a:off x="3077287" y="3947045"/>
            <a:ext cx="1649500" cy="140595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1" lang="en-US" altLang="ja-JP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Bladder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96214" y="5500132"/>
            <a:ext cx="94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Prostate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2921" y="93000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355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49997" y="1350743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355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Spinal cord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632651" y="6212195"/>
            <a:ext cx="301396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Prostatic inflammation</a:t>
            </a:r>
            <a:endParaRPr 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>
            <a:cxnSpLocks/>
          </p:cNvCxnSpPr>
          <p:nvPr/>
        </p:nvCxnSpPr>
        <p:spPr bwMode="auto">
          <a:xfrm flipV="1">
            <a:off x="3396214" y="5798465"/>
            <a:ext cx="68635" cy="5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0"/>
          <p:cNvSpPr txBox="1"/>
          <p:nvPr/>
        </p:nvSpPr>
        <p:spPr>
          <a:xfrm>
            <a:off x="882113" y="1263889"/>
            <a:ext cx="2820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Bladder overactivity</a:t>
            </a:r>
            <a:endParaRPr 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線矢印コネクタ 6"/>
          <p:cNvCxnSpPr>
            <a:cxnSpLocks/>
          </p:cNvCxnSpPr>
          <p:nvPr/>
        </p:nvCxnSpPr>
        <p:spPr>
          <a:xfrm flipH="1" flipV="1">
            <a:off x="3793378" y="2843881"/>
            <a:ext cx="211017" cy="108683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5907820" y="3000788"/>
            <a:ext cx="38516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ja-JP" b="1" dirty="0">
                <a:solidFill>
                  <a:srgbClr val="C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In dichotomized (18-19%) and bladder afferents,</a:t>
            </a:r>
          </a:p>
          <a:p>
            <a:pPr marL="360363" indent="-360363">
              <a:buSzPct val="80000"/>
              <a:buFont typeface="Wingdings" pitchFamily="2" charset="2"/>
              <a:buChar char="l"/>
              <a:defRPr/>
            </a:pPr>
            <a:r>
              <a:rPr kumimoji="1" lang="en-US" altLang="ja-JP" b="1" dirty="0">
                <a:solidFill>
                  <a:srgbClr val="C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TRPV1, TRPA1</a:t>
            </a:r>
            <a:r>
              <a:rPr kumimoji="1" lang="en-US" altLang="ja-JP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itchFamily="34" charset="0"/>
                <a:sym typeface="Wingdings"/>
              </a:rPr>
              <a:t></a:t>
            </a:r>
          </a:p>
          <a:p>
            <a:pPr marL="360363" indent="-360363">
              <a:buSzPct val="80000"/>
              <a:buFont typeface="Wingdings" pitchFamily="2" charset="2"/>
              <a:buChar char="l"/>
              <a:defRPr/>
            </a:pPr>
            <a:r>
              <a:rPr kumimoji="1" lang="en-US" altLang="ja-JP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itchFamily="34" charset="0"/>
              </a:rPr>
              <a:t>ATP receptor P2X</a:t>
            </a:r>
            <a:r>
              <a:rPr kumimoji="1" lang="en-US" altLang="ja-JP" b="1" baseline="-25000" dirty="0">
                <a:solidFill>
                  <a:srgbClr val="C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itchFamily="34" charset="0"/>
              </a:rPr>
              <a:t>2</a:t>
            </a:r>
            <a:r>
              <a:rPr kumimoji="1" lang="en-US" altLang="ja-JP" b="1" dirty="0">
                <a:solidFill>
                  <a:srgbClr val="C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  <a:sym typeface="Wingdings"/>
              </a:rPr>
              <a:t></a:t>
            </a:r>
          </a:p>
          <a:p>
            <a:pPr algn="ctr">
              <a:buSzPct val="80000"/>
              <a:defRPr/>
            </a:pPr>
            <a:r>
              <a:rPr kumimoji="1" lang="en-US" altLang="ja-JP" b="1" dirty="0">
                <a:solidFill>
                  <a:srgbClr val="C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  <a:sym typeface="Wingdings"/>
              </a:rPr>
              <a:t>+</a:t>
            </a:r>
          </a:p>
          <a:p>
            <a:pPr>
              <a:buSzPct val="80000"/>
              <a:defRPr/>
            </a:pPr>
            <a:r>
              <a:rPr kumimoji="1" lang="en-US" altLang="ja-JP" b="1" dirty="0">
                <a:solidFill>
                  <a:srgbClr val="C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  <a:sym typeface="Wingdings"/>
              </a:rPr>
              <a:t>Hyperexcitability of bladder afferent neurons &amp; Kv1.4</a:t>
            </a:r>
            <a:r>
              <a:rPr kumimoji="1" lang="en-US" altLang="ja-JP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itchFamily="34" charset="0"/>
                <a:sym typeface="Wingdings" panose="05000000000000000000" pitchFamily="2" charset="2"/>
              </a:rPr>
              <a:t></a:t>
            </a:r>
            <a:endParaRPr kumimoji="1" lang="en-US" altLang="ja-JP" b="1" dirty="0">
              <a:solidFill>
                <a:srgbClr val="C0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itchFamily="34" charset="0"/>
              <a:sym typeface="Wingdings"/>
            </a:endParaRPr>
          </a:p>
        </p:txBody>
      </p:sp>
      <p:sp>
        <p:nvSpPr>
          <p:cNvPr id="43" name="円/楕円 33"/>
          <p:cNvSpPr>
            <a:spLocks noChangeArrowheads="1"/>
          </p:cNvSpPr>
          <p:nvPr/>
        </p:nvSpPr>
        <p:spPr bwMode="auto">
          <a:xfrm>
            <a:off x="4286621" y="1357869"/>
            <a:ext cx="904875" cy="4873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4" name="フリーフォーム 31"/>
          <p:cNvSpPr>
            <a:spLocks/>
          </p:cNvSpPr>
          <p:nvPr/>
        </p:nvSpPr>
        <p:spPr bwMode="auto">
          <a:xfrm>
            <a:off x="4440089" y="1854987"/>
            <a:ext cx="442623" cy="2174795"/>
          </a:xfrm>
          <a:custGeom>
            <a:avLst/>
            <a:gdLst>
              <a:gd name="T0" fmla="*/ 0 w 1226127"/>
              <a:gd name="T1" fmla="*/ 1445674 h 1652154"/>
              <a:gd name="T2" fmla="*/ 859848 w 1226127"/>
              <a:gd name="T3" fmla="*/ 991060 h 1652154"/>
              <a:gd name="T4" fmla="*/ 1222434 w 1226127"/>
              <a:gd name="T5" fmla="*/ 0 h 1652154"/>
              <a:gd name="T6" fmla="*/ 0 60000 65536"/>
              <a:gd name="T7" fmla="*/ 0 60000 65536"/>
              <a:gd name="T8" fmla="*/ 0 60000 65536"/>
              <a:gd name="T9" fmla="*/ 0 w 1226127"/>
              <a:gd name="T10" fmla="*/ 0 h 1652154"/>
              <a:gd name="T11" fmla="*/ 1226127 w 1226127"/>
              <a:gd name="T12" fmla="*/ 1652154 h 16521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26127" h="1652154">
                <a:moveTo>
                  <a:pt x="0" y="1652154"/>
                </a:moveTo>
                <a:cubicBezTo>
                  <a:pt x="329045" y="1530061"/>
                  <a:pt x="658090" y="1407968"/>
                  <a:pt x="862445" y="1132609"/>
                </a:cubicBezTo>
                <a:cubicBezTo>
                  <a:pt x="1066800" y="857250"/>
                  <a:pt x="1146463" y="428625"/>
                  <a:pt x="1226127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円/楕円 34"/>
          <p:cNvSpPr/>
          <p:nvPr/>
        </p:nvSpPr>
        <p:spPr bwMode="auto">
          <a:xfrm>
            <a:off x="4597770" y="1554718"/>
            <a:ext cx="125412" cy="114300"/>
          </a:xfrm>
          <a:prstGeom prst="ellipse">
            <a:avLst/>
          </a:prstGeom>
          <a:solidFill>
            <a:schemeClr val="accent1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1600" sx="159000" sy="159000" algn="ctr" rotWithShape="0">
              <a:srgbClr val="FF0000">
                <a:alpha val="7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フリーフォーム 39"/>
          <p:cNvSpPr>
            <a:spLocks/>
          </p:cNvSpPr>
          <p:nvPr/>
        </p:nvSpPr>
        <p:spPr bwMode="auto">
          <a:xfrm>
            <a:off x="4723183" y="1082752"/>
            <a:ext cx="2709941" cy="530225"/>
          </a:xfrm>
          <a:custGeom>
            <a:avLst/>
            <a:gdLst>
              <a:gd name="T0" fmla="*/ 0 w 1548245"/>
              <a:gd name="T1" fmla="*/ 526753 h 529935"/>
              <a:gd name="T2" fmla="*/ 114076 w 1548245"/>
              <a:gd name="T3" fmla="*/ 505891 h 529935"/>
              <a:gd name="T4" fmla="*/ 186672 w 1548245"/>
              <a:gd name="T5" fmla="*/ 370291 h 529935"/>
              <a:gd name="T6" fmla="*/ 280009 w 1548245"/>
              <a:gd name="T7" fmla="*/ 172107 h 529935"/>
              <a:gd name="T8" fmla="*/ 425194 w 1548245"/>
              <a:gd name="T9" fmla="*/ 46940 h 529935"/>
              <a:gd name="T10" fmla="*/ 705203 w 1548245"/>
              <a:gd name="T11" fmla="*/ 5216 h 529935"/>
              <a:gd name="T12" fmla="*/ 1140770 w 1548245"/>
              <a:gd name="T13" fmla="*/ 78232 h 529935"/>
              <a:gd name="T14" fmla="*/ 1389666 w 1548245"/>
              <a:gd name="T15" fmla="*/ 203399 h 529935"/>
              <a:gd name="T16" fmla="*/ 1545223 w 1548245"/>
              <a:gd name="T17" fmla="*/ 318139 h 5299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48245"/>
              <a:gd name="T28" fmla="*/ 0 h 529935"/>
              <a:gd name="T29" fmla="*/ 1548245 w 1548245"/>
              <a:gd name="T30" fmla="*/ 529935 h 52993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48245" h="529935">
                <a:moveTo>
                  <a:pt x="0" y="524740"/>
                </a:moveTo>
                <a:cubicBezTo>
                  <a:pt x="41563" y="527337"/>
                  <a:pt x="83127" y="529935"/>
                  <a:pt x="114300" y="503958"/>
                </a:cubicBezTo>
                <a:cubicBezTo>
                  <a:pt x="145473" y="477981"/>
                  <a:pt x="159327" y="424295"/>
                  <a:pt x="187036" y="368877"/>
                </a:cubicBezTo>
                <a:cubicBezTo>
                  <a:pt x="214745" y="313459"/>
                  <a:pt x="240723" y="225136"/>
                  <a:pt x="280555" y="171449"/>
                </a:cubicBezTo>
                <a:cubicBezTo>
                  <a:pt x="320387" y="117762"/>
                  <a:pt x="355023" y="74467"/>
                  <a:pt x="426027" y="46758"/>
                </a:cubicBezTo>
                <a:cubicBezTo>
                  <a:pt x="497031" y="19049"/>
                  <a:pt x="587087" y="0"/>
                  <a:pt x="706582" y="5195"/>
                </a:cubicBezTo>
                <a:cubicBezTo>
                  <a:pt x="826078" y="10391"/>
                  <a:pt x="1028700" y="45026"/>
                  <a:pt x="1143000" y="77931"/>
                </a:cubicBezTo>
                <a:cubicBezTo>
                  <a:pt x="1257300" y="110836"/>
                  <a:pt x="1324841" y="162790"/>
                  <a:pt x="1392382" y="202622"/>
                </a:cubicBezTo>
                <a:cubicBezTo>
                  <a:pt x="1459923" y="242454"/>
                  <a:pt x="1504084" y="279688"/>
                  <a:pt x="1548245" y="31692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355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フリーフォーム 30"/>
          <p:cNvSpPr/>
          <p:nvPr/>
        </p:nvSpPr>
        <p:spPr bwMode="auto">
          <a:xfrm>
            <a:off x="4723182" y="1616631"/>
            <a:ext cx="166688" cy="207962"/>
          </a:xfrm>
          <a:custGeom>
            <a:avLst/>
            <a:gdLst>
              <a:gd name="connsiteX0" fmla="*/ 0 w 98713"/>
              <a:gd name="connsiteY0" fmla="*/ 0 h 124691"/>
              <a:gd name="connsiteX1" fmla="*/ 62345 w 98713"/>
              <a:gd name="connsiteY1" fmla="*/ 10391 h 124691"/>
              <a:gd name="connsiteX2" fmla="*/ 93518 w 98713"/>
              <a:gd name="connsiteY2" fmla="*/ 62345 h 124691"/>
              <a:gd name="connsiteX3" fmla="*/ 93518 w 98713"/>
              <a:gd name="connsiteY3" fmla="*/ 93518 h 124691"/>
              <a:gd name="connsiteX4" fmla="*/ 93518 w 98713"/>
              <a:gd name="connsiteY4" fmla="*/ 124691 h 12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13" h="124691">
                <a:moveTo>
                  <a:pt x="0" y="0"/>
                </a:moveTo>
                <a:cubicBezTo>
                  <a:pt x="23379" y="0"/>
                  <a:pt x="46759" y="0"/>
                  <a:pt x="62345" y="10391"/>
                </a:cubicBezTo>
                <a:cubicBezTo>
                  <a:pt x="77931" y="20782"/>
                  <a:pt x="88323" y="48491"/>
                  <a:pt x="93518" y="62345"/>
                </a:cubicBezTo>
                <a:cubicBezTo>
                  <a:pt x="98713" y="76199"/>
                  <a:pt x="93518" y="93518"/>
                  <a:pt x="93518" y="93518"/>
                </a:cubicBezTo>
                <a:lnTo>
                  <a:pt x="93518" y="12469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12700" dir="13440000" sx="94000" sy="94000" algn="ctr" rotWithShape="0">
              <a:srgbClr val="FF0000"/>
            </a:outerShdw>
          </a:effectLst>
        </p:spPr>
        <p:txBody>
          <a:bodyPr/>
          <a:lstStyle/>
          <a:p>
            <a:pPr>
              <a:defRPr/>
            </a:pPr>
            <a:endParaRPr lang="ja-JP" altLang="en-US">
              <a:solidFill>
                <a:srgbClr val="03558C"/>
              </a:solidFill>
              <a:latin typeface="Arial" panose="020B0604020202020204" pitchFamily="34" charset="0"/>
              <a:ea typeface="ＭＳ Ｐゴシック" pitchFamily="50" charset="-128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stCxn id="46" idx="8"/>
          </p:cNvCxnSpPr>
          <p:nvPr/>
        </p:nvCxnSpPr>
        <p:spPr bwMode="auto">
          <a:xfrm>
            <a:off x="7427835" y="1401064"/>
            <a:ext cx="150227" cy="9352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4" name="グループ化 30"/>
          <p:cNvGrpSpPr>
            <a:grpSpLocks/>
          </p:cNvGrpSpPr>
          <p:nvPr/>
        </p:nvGrpSpPr>
        <p:grpSpPr bwMode="auto">
          <a:xfrm rot="7895055">
            <a:off x="7505661" y="1493025"/>
            <a:ext cx="100863" cy="103244"/>
            <a:chOff x="6708775" y="1257300"/>
            <a:chExt cx="741507" cy="707015"/>
          </a:xfrm>
        </p:grpSpPr>
        <p:cxnSp>
          <p:nvCxnSpPr>
            <p:cNvPr id="55" name="直線コネクタ 41"/>
            <p:cNvCxnSpPr>
              <a:cxnSpLocks noChangeShapeType="1"/>
            </p:cNvCxnSpPr>
            <p:nvPr/>
          </p:nvCxnSpPr>
          <p:spPr bwMode="auto">
            <a:xfrm flipV="1">
              <a:off x="6722630" y="1963882"/>
              <a:ext cx="727652" cy="433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直線コネクタ 41"/>
            <p:cNvCxnSpPr>
              <a:cxnSpLocks noChangeShapeType="1"/>
            </p:cNvCxnSpPr>
            <p:nvPr/>
          </p:nvCxnSpPr>
          <p:spPr bwMode="auto">
            <a:xfrm flipV="1">
              <a:off x="6708775" y="1257300"/>
              <a:ext cx="3752" cy="70355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B59741-3E1C-41D9-BE22-D8173DCAA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36" y="1607501"/>
            <a:ext cx="3279105" cy="12148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357853-36EA-4CD0-A9A1-6764CAC49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71" y="4984554"/>
            <a:ext cx="2592303" cy="1253276"/>
          </a:xfrm>
          <a:prstGeom prst="rect">
            <a:avLst/>
          </a:prstGeom>
        </p:spPr>
      </p:pic>
      <p:sp>
        <p:nvSpPr>
          <p:cNvPr id="61" name="テキスト ボックス 1">
            <a:extLst>
              <a:ext uri="{FF2B5EF4-FFF2-40B4-BE49-F238E27FC236}">
                <a16:creationId xmlns:a16="http://schemas.microsoft.com/office/drawing/2014/main" id="{CD3F7D54-4062-491D-8B6A-9FE8702C99CE}"/>
              </a:ext>
            </a:extLst>
          </p:cNvPr>
          <p:cNvSpPr txBox="1"/>
          <p:nvPr/>
        </p:nvSpPr>
        <p:spPr>
          <a:xfrm>
            <a:off x="472371" y="3020139"/>
            <a:ext cx="3279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Bladder urothelium- Nerve Growth Factor (</a:t>
            </a:r>
            <a:r>
              <a:rPr kumimoji="1" lang="en-US" altLang="ja-JP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NGF)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A26C30F-0141-4EB2-8B39-44ECA4B3D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422" y="3663421"/>
            <a:ext cx="2057400" cy="1162050"/>
          </a:xfrm>
          <a:prstGeom prst="rect">
            <a:avLst/>
          </a:prstGeom>
        </p:spPr>
      </p:pic>
      <p:sp>
        <p:nvSpPr>
          <p:cNvPr id="64" name="TextBox 40">
            <a:extLst>
              <a:ext uri="{FF2B5EF4-FFF2-40B4-BE49-F238E27FC236}">
                <a16:creationId xmlns:a16="http://schemas.microsoft.com/office/drawing/2014/main" id="{1FCAA5DF-CADC-4238-BAB1-45FBADF29AD8}"/>
              </a:ext>
            </a:extLst>
          </p:cNvPr>
          <p:cNvSpPr txBox="1"/>
          <p:nvPr/>
        </p:nvSpPr>
        <p:spPr>
          <a:xfrm>
            <a:off x="5960171" y="2591486"/>
            <a:ext cx="2820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Afferent sensitization</a:t>
            </a:r>
            <a:endParaRPr 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51B38B6-D12D-4B69-A326-E46F614B12C8}"/>
              </a:ext>
            </a:extLst>
          </p:cNvPr>
          <p:cNvSpPr txBox="1"/>
          <p:nvPr/>
        </p:nvSpPr>
        <p:spPr>
          <a:xfrm>
            <a:off x="4769242" y="5235900"/>
            <a:ext cx="7292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Rat model: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intraprostatic formalin injection 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Funahashi et al., J Physiol  597:2063-2078, 2019 </a:t>
            </a:r>
          </a:p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Mouse model: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prostate-specific E-cadherin downregulation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Pascal et al., Endocrinology 162, 1–15, 2021</a:t>
            </a:r>
          </a:p>
        </p:txBody>
      </p:sp>
    </p:spTree>
    <p:extLst>
      <p:ext uri="{BB962C8B-B14F-4D97-AF65-F5344CB8AC3E}">
        <p14:creationId xmlns:p14="http://schemas.microsoft.com/office/powerpoint/2010/main" val="128817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3352" y="105427"/>
            <a:ext cx="9825226" cy="873211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Neurotrophic factors &amp; their receptors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7559" y="1434951"/>
            <a:ext cx="11193517" cy="2084701"/>
          </a:xfrm>
        </p:spPr>
        <p:txBody>
          <a:bodyPr>
            <a:noAutofit/>
          </a:bodyPr>
          <a:lstStyle/>
          <a:p>
            <a:pPr>
              <a:buSzTx/>
              <a:buFont typeface="Wingdings" pitchFamily="2" charset="2"/>
              <a:buChar char="§"/>
            </a:pPr>
            <a:r>
              <a:rPr lang="en-US" altLang="ja-JP" sz="3600" b="1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Nerve growth factor (NGF) -TrkA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en-US" altLang="ja-JP" sz="3600" b="1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Brain-derived neurotrophic factor (BDNF)- TrKB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en-US" altLang="ja-JP" sz="36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Neurotrophin 3 (NT-3)- TrkC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B9AD9-087E-466F-AB17-72C6CB16D6EE}"/>
              </a:ext>
            </a:extLst>
          </p:cNvPr>
          <p:cNvSpPr txBox="1">
            <a:spLocks noChangeArrowheads="1"/>
          </p:cNvSpPr>
          <p:nvPr/>
        </p:nvSpPr>
        <p:spPr>
          <a:xfrm>
            <a:off x="1576552" y="4076700"/>
            <a:ext cx="8950872" cy="2084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ja-JP" sz="3600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Intravesical NGF-targeting therapy</a:t>
            </a:r>
          </a:p>
          <a:p>
            <a:pPr marL="1166813" lvl="1" indent="-481013">
              <a:buFont typeface="Wingdings" panose="05000000000000000000" pitchFamily="2" charset="2"/>
              <a:buChar char="ü"/>
            </a:pPr>
            <a:r>
              <a:rPr lang="en-US" altLang="ja-JP" sz="32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Liposome-conjugated NGF antisense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ja-JP" sz="3600" b="1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Trk receptor-targeting therapy</a:t>
            </a:r>
          </a:p>
          <a:p>
            <a:pPr marL="1166813" lvl="1" indent="-452438">
              <a:buFont typeface="Wingdings" panose="05000000000000000000" pitchFamily="2" charset="2"/>
              <a:buChar char="ü"/>
            </a:pPr>
            <a:r>
              <a:rPr lang="en-US" altLang="ja-JP" sz="32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Trk receptor antagonist (GNF 5837) </a:t>
            </a:r>
          </a:p>
        </p:txBody>
      </p:sp>
    </p:spTree>
    <p:extLst>
      <p:ext uri="{BB962C8B-B14F-4D97-AF65-F5344CB8AC3E}">
        <p14:creationId xmlns:p14="http://schemas.microsoft.com/office/powerpoint/2010/main" val="170333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liposom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7662" y="3046413"/>
            <a:ext cx="3024188" cy="3124200"/>
          </a:xfrm>
          <a:noFill/>
        </p:spPr>
      </p:pic>
      <p:sp>
        <p:nvSpPr>
          <p:cNvPr id="11909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501901" y="48800"/>
            <a:ext cx="6917401" cy="836613"/>
          </a:xfrm>
          <a:noFill/>
        </p:spPr>
        <p:txBody>
          <a:bodyPr>
            <a:noAutofit/>
          </a:bodyPr>
          <a:lstStyle/>
          <a:p>
            <a:r>
              <a:rPr lang="en-US" altLang="ja-JP" sz="44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Liposome-based Therapy</a:t>
            </a:r>
          </a:p>
        </p:txBody>
      </p:sp>
      <p:pic>
        <p:nvPicPr>
          <p:cNvPr id="1190916" name="Picture 4" descr="Sr5b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5814" y="1293813"/>
            <a:ext cx="1168400" cy="1752600"/>
          </a:xfrm>
          <a:noFill/>
        </p:spPr>
      </p:pic>
      <p:sp>
        <p:nvSpPr>
          <p:cNvPr id="119091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960601" y="1083606"/>
            <a:ext cx="5780280" cy="5515387"/>
          </a:xfrm>
          <a:noFill/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tx2"/>
              </a:buClr>
              <a:buSzTx/>
              <a:buFont typeface="Wingdings" panose="05000000000000000000" pitchFamily="2" charset="2"/>
              <a:buChar char="q"/>
            </a:pPr>
            <a:r>
              <a:rPr lang="en-US" altLang="ja-JP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Intravesical liposomal application</a:t>
            </a:r>
          </a:p>
          <a:p>
            <a:pPr marL="457200" indent="-457200">
              <a:buClr>
                <a:schemeClr val="tx2"/>
              </a:buClr>
              <a:buSzTx/>
              <a:buFont typeface="Courier New" panose="02070309020205020404" pitchFamily="49" charset="0"/>
              <a:buChar char="o"/>
            </a:pPr>
            <a:r>
              <a:rPr lang="en-US" altLang="ja-JP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Clinical</a:t>
            </a:r>
          </a:p>
          <a:p>
            <a:pPr lvl="1">
              <a:buClr>
                <a:schemeClr val="tx2"/>
              </a:buClr>
              <a:buSzTx/>
              <a:buFont typeface="Wingdings" panose="05000000000000000000" pitchFamily="2" charset="2"/>
              <a:buChar char="ü"/>
            </a:pPr>
            <a:r>
              <a:rPr lang="en-US" altLang="ja-JP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Empty liposomes</a:t>
            </a:r>
          </a:p>
          <a:p>
            <a:pPr lvl="2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BPS/IC</a:t>
            </a:r>
          </a:p>
          <a:p>
            <a:pPr lvl="1">
              <a:buClr>
                <a:schemeClr val="tx2"/>
              </a:buClr>
              <a:buSzTx/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Botulinum toxin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BPS/IC</a:t>
            </a:r>
          </a:p>
          <a:p>
            <a:pPr lvl="2">
              <a:buSzTx/>
              <a:buFont typeface="Wingdings" panose="05000000000000000000" pitchFamily="2" charset="2"/>
              <a:buChar char="§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OAB</a:t>
            </a:r>
          </a:p>
          <a:p>
            <a:pPr lvl="1">
              <a:buClr>
                <a:schemeClr val="tx1"/>
              </a:buClr>
              <a:buSzTx/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Pentosan polysulfate</a:t>
            </a:r>
          </a:p>
          <a:p>
            <a:pPr lvl="2">
              <a:buSzTx/>
              <a:buFont typeface="Wingdings" panose="05000000000000000000" pitchFamily="2" charset="2"/>
              <a:buChar char="§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BPS/IC</a:t>
            </a:r>
          </a:p>
          <a:p>
            <a:pPr lvl="1">
              <a:buClr>
                <a:schemeClr val="tx1"/>
              </a:buClr>
              <a:buSzTx/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Tacrolimus </a:t>
            </a:r>
            <a:r>
              <a:rPr lang="en-US" altLang="ja-JP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(FK506)</a:t>
            </a:r>
          </a:p>
          <a:p>
            <a:pPr lvl="2">
              <a:buSzTx/>
              <a:buFont typeface="Wingdings" panose="05000000000000000000" pitchFamily="2" charset="2"/>
              <a:buChar char="§"/>
            </a:pPr>
            <a:r>
              <a:rPr lang="en-US" altLang="ja-JP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Hemorrhagic cystitis</a:t>
            </a:r>
          </a:p>
          <a:p>
            <a:pPr marL="457200" indent="-457200">
              <a:buClr>
                <a:schemeClr val="tx2"/>
              </a:buClr>
              <a:buSzTx/>
              <a:buFont typeface="Courier New" panose="02070309020205020404" pitchFamily="49" charset="0"/>
              <a:buChar char="o"/>
            </a:pPr>
            <a:endParaRPr lang="en-US" altLang="ja-JP" sz="2800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marL="457200" indent="-457200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US" altLang="ja-JP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Pre-clinical</a:t>
            </a:r>
            <a:endParaRPr lang="en-US" altLang="ja-JP" sz="2000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lvl="1">
              <a:buClr>
                <a:schemeClr val="tx2"/>
              </a:buClr>
              <a:buSzTx/>
              <a:buFont typeface="Wingdings" panose="05000000000000000000" pitchFamily="2" charset="2"/>
              <a:buChar char="ü"/>
            </a:pPr>
            <a:r>
              <a:rPr lang="en-US" altLang="ja-JP" sz="2400" dirty="0">
                <a:solidFill>
                  <a:srgbClr val="C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NGF antisense</a:t>
            </a:r>
            <a:endParaRPr lang="en-US" altLang="ja-JP" sz="2000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pic>
        <p:nvPicPr>
          <p:cNvPr id="1190918" name="Picture 6" descr="Sr5b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lum bright="18000"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6114" y="1270000"/>
            <a:ext cx="1069975" cy="1752600"/>
          </a:xfrm>
          <a:noFill/>
        </p:spPr>
      </p:pic>
      <p:sp>
        <p:nvSpPr>
          <p:cNvPr id="1190919" name="Line 7"/>
          <p:cNvSpPr>
            <a:spLocks noChangeShapeType="1"/>
          </p:cNvSpPr>
          <p:nvPr/>
        </p:nvSpPr>
        <p:spPr bwMode="auto">
          <a:xfrm>
            <a:off x="3160714" y="2418736"/>
            <a:ext cx="1295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rgbClr val="FAFD00"/>
              </a:solidFill>
              <a:latin typeface="Arial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72BF74-5129-4F08-82BF-29B8F6F75EE3}"/>
              </a:ext>
            </a:extLst>
          </p:cNvPr>
          <p:cNvSpPr txBox="1"/>
          <p:nvPr/>
        </p:nvSpPr>
        <p:spPr>
          <a:xfrm>
            <a:off x="270440" y="4076700"/>
            <a:ext cx="236957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Spherical vesicle consisting of lipid bilayers</a:t>
            </a:r>
          </a:p>
        </p:txBody>
      </p:sp>
    </p:spTree>
    <p:extLst>
      <p:ext uri="{BB962C8B-B14F-4D97-AF65-F5344CB8AC3E}">
        <p14:creationId xmlns:p14="http://schemas.microsoft.com/office/powerpoint/2010/main" val="137972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4482" y="163286"/>
            <a:ext cx="10103036" cy="59149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ja-JP" sz="3000" b="1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Nerve growth factor (NGF) and afferent sensitization</a:t>
            </a:r>
            <a:br>
              <a:rPr lang="en-US" altLang="ja-JP" sz="3000" b="1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</a:br>
            <a:r>
              <a:rPr lang="en-US" altLang="ja-JP" sz="3000" b="1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-Our previous findings-</a:t>
            </a:r>
            <a:endParaRPr lang="en-US" altLang="zh-TW" sz="3000" b="1" dirty="0"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2566989" y="1412875"/>
            <a:ext cx="72739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80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273270" y="1220920"/>
            <a:ext cx="11088414" cy="533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2075" tIns="46038" rIns="92075" bIns="46038"/>
          <a:lstStyle/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Anti-NGF antibody treatment in the spinal cord reduces bladder overactivity in spinal cord injured (SCI) rats </a:t>
            </a:r>
            <a:r>
              <a:rPr lang="en-US" altLang="zh-TW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(J Urol, 2002, 2004)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Spinal cord NGF administration induces DO and C-fiber bladder afferent hyperexcitability in rats </a:t>
            </a:r>
            <a:r>
              <a:rPr lang="en-US" altLang="zh-TW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(J Neurosci, 2006)</a:t>
            </a: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 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Anti-NGF antibody treatment reduces DO &amp; bladder afferent hyperexcitability in SCI mice </a:t>
            </a:r>
            <a:r>
              <a:rPr lang="en-US" altLang="zh-TW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(N&amp;U; Exp Physiol, 2018)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Prostatic-to-bladder cross sensitization after prostatic inflammation induces bladder NGF upregulation </a:t>
            </a:r>
            <a:r>
              <a:rPr lang="en-US" altLang="zh-TW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(J Physiol, 2019) </a:t>
            </a:r>
          </a:p>
          <a:p>
            <a:pPr marL="457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endParaRPr lang="en-US" altLang="zh-TW" sz="20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solidFill>
                  <a:srgbClr val="C0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Liposome-based intravesical NGF antisense therapy </a:t>
            </a: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reduces bladder hypersensitivity in colitis rats and enhanced vascular responses (autonomic dysreflexia) in SCI rats </a:t>
            </a:r>
            <a:r>
              <a:rPr lang="en-US" altLang="zh-TW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(J Urol, 2016; Exp Neurol, 2017 )</a:t>
            </a:r>
          </a:p>
        </p:txBody>
      </p:sp>
    </p:spTree>
    <p:extLst>
      <p:ext uri="{BB962C8B-B14F-4D97-AF65-F5344CB8AC3E}">
        <p14:creationId xmlns:p14="http://schemas.microsoft.com/office/powerpoint/2010/main" val="53900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77976F-CB25-46F2-9E8A-38433D3D93BD}"/>
              </a:ext>
            </a:extLst>
          </p:cNvPr>
          <p:cNvSpPr txBox="1"/>
          <p:nvPr/>
        </p:nvSpPr>
        <p:spPr>
          <a:xfrm>
            <a:off x="-83127" y="183018"/>
            <a:ext cx="12448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NGF-targeting therapy- Rat model of prostatic inflammation (PI)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9B59EC30-A056-4879-BCEA-BF192873F5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2" y="1098131"/>
            <a:ext cx="7505314" cy="454518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0">
            <a:extLst>
              <a:ext uri="{FF2B5EF4-FFF2-40B4-BE49-F238E27FC236}">
                <a16:creationId xmlns:a16="http://schemas.microsoft.com/office/drawing/2014/main" id="{E368F8CB-1628-41FA-9A03-EE20CB98A38C}"/>
              </a:ext>
            </a:extLst>
          </p:cNvPr>
          <p:cNvSpPr txBox="1"/>
          <p:nvPr/>
        </p:nvSpPr>
        <p:spPr>
          <a:xfrm>
            <a:off x="548193" y="5952479"/>
            <a:ext cx="1134066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Liposome-conjugated NGF antisense therapy in the bladder reduced bladder overactivity and afferent activity (</a:t>
            </a:r>
            <a:r>
              <a:rPr lang="nl-NL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TRPV1/TRPA1 in L6-S1 DRG) in PI rats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endParaRPr lang="en-U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41A7F3F-F946-44FD-82E8-05E05092A36C}"/>
              </a:ext>
            </a:extLst>
          </p:cNvPr>
          <p:cNvSpPr txBox="1"/>
          <p:nvPr/>
        </p:nvSpPr>
        <p:spPr>
          <a:xfrm>
            <a:off x="7628129" y="4543144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*P&lt;0.05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N=9 each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1C5D533-AFAC-4119-A9D3-936FB5C75948}"/>
              </a:ext>
            </a:extLst>
          </p:cNvPr>
          <p:cNvSpPr txBox="1"/>
          <p:nvPr/>
        </p:nvSpPr>
        <p:spPr>
          <a:xfrm>
            <a:off x="1680560" y="94905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Cystometry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33649B1-7A4F-4188-A4BB-1AD9D174A090}"/>
              </a:ext>
            </a:extLst>
          </p:cNvPr>
          <p:cNvSpPr txBox="1"/>
          <p:nvPr/>
        </p:nvSpPr>
        <p:spPr>
          <a:xfrm>
            <a:off x="1646137" y="5562333"/>
            <a:ext cx="2434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Bladder NGF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22D0FC4-2A90-4DFE-873A-9FF9010936F5}"/>
              </a:ext>
            </a:extLst>
          </p:cNvPr>
          <p:cNvSpPr txBox="1"/>
          <p:nvPr/>
        </p:nvSpPr>
        <p:spPr>
          <a:xfrm>
            <a:off x="5427468" y="5563717"/>
            <a:ext cx="1830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L6/S1 DRG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0C9BB11-25AE-4D0D-8014-4E8A3236D49F}"/>
              </a:ext>
            </a:extLst>
          </p:cNvPr>
          <p:cNvSpPr txBox="1"/>
          <p:nvPr/>
        </p:nvSpPr>
        <p:spPr>
          <a:xfrm>
            <a:off x="4447502" y="949059"/>
            <a:ext cx="3481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ICI: Intercontaction interval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9D76A6F-D1FA-4E08-8FF1-26EA54EDEB9A}"/>
              </a:ext>
            </a:extLst>
          </p:cNvPr>
          <p:cNvSpPr txBox="1"/>
          <p:nvPr/>
        </p:nvSpPr>
        <p:spPr>
          <a:xfrm>
            <a:off x="7873176" y="2045645"/>
            <a:ext cx="41283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day 14 after PI induction, liposome conjugated NGF antisense </a:t>
            </a:r>
            <a:r>
              <a:rPr lang="ja-JP" alt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ja-JP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PI-OND)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instilled directly the bladder</a:t>
            </a:r>
          </a:p>
          <a:p>
            <a:pPr marL="176213" indent="-176213">
              <a:buFont typeface="Wingdings" panose="05000000000000000000" pitchFamily="2" charset="2"/>
              <a:buChar char="§"/>
            </a:pPr>
            <a:endParaRPr lang="en-US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day 28, therapeutic effects were evaluated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613A9D-5794-42FB-8643-A1C8CE1ED0E0}"/>
              </a:ext>
            </a:extLst>
          </p:cNvPr>
          <p:cNvSpPr txBox="1"/>
          <p:nvPr/>
        </p:nvSpPr>
        <p:spPr>
          <a:xfrm>
            <a:off x="8295870" y="949059"/>
            <a:ext cx="3528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Igarashi et al., The Prostate. 81: 1303–1309, 2021</a:t>
            </a:r>
          </a:p>
        </p:txBody>
      </p:sp>
    </p:spTree>
    <p:extLst>
      <p:ext uri="{BB962C8B-B14F-4D97-AF65-F5344CB8AC3E}">
        <p14:creationId xmlns:p14="http://schemas.microsoft.com/office/powerpoint/2010/main" val="1154178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36421" y="4692"/>
            <a:ext cx="9687193" cy="873211"/>
          </a:xfrm>
        </p:spPr>
        <p:txBody>
          <a:bodyPr>
            <a:normAutofit/>
          </a:bodyPr>
          <a:lstStyle/>
          <a:p>
            <a:r>
              <a:rPr lang="en-US" altLang="ja-JP" sz="40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Neurotrophic factors &amp; their receptors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7559" y="1434951"/>
            <a:ext cx="11193517" cy="2084701"/>
          </a:xfrm>
        </p:spPr>
        <p:txBody>
          <a:bodyPr>
            <a:noAutofit/>
          </a:bodyPr>
          <a:lstStyle/>
          <a:p>
            <a:pPr>
              <a:buSzTx/>
              <a:buFont typeface="Wingdings" pitchFamily="2" charset="2"/>
              <a:buChar char="§"/>
            </a:pPr>
            <a:r>
              <a:rPr lang="en-US" altLang="ja-JP" sz="3600" b="1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Nerve growth factor (NGF) -TrkA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en-US" altLang="ja-JP" sz="3600" b="1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Brain-derived neurotrophic factor (BDNF)- TrKB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en-US" altLang="ja-JP" sz="36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Neurotrophin 3 (NT-3)- TrkC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6B9AD9-087E-466F-AB17-72C6CB16D6EE}"/>
              </a:ext>
            </a:extLst>
          </p:cNvPr>
          <p:cNvSpPr txBox="1">
            <a:spLocks noChangeArrowheads="1"/>
          </p:cNvSpPr>
          <p:nvPr/>
        </p:nvSpPr>
        <p:spPr>
          <a:xfrm>
            <a:off x="1576552" y="4076700"/>
            <a:ext cx="8950872" cy="2084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ja-JP" sz="3600" b="1" dirty="0">
                <a:solidFill>
                  <a:srgbClr val="023D6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Intravesical NGF-targeting therapy</a:t>
            </a:r>
          </a:p>
          <a:p>
            <a:pPr marL="1166813" lvl="1" indent="-481013">
              <a:buFont typeface="Wingdings" panose="05000000000000000000" pitchFamily="2" charset="2"/>
              <a:buChar char="ü"/>
            </a:pPr>
            <a:r>
              <a:rPr lang="en-US" altLang="ja-JP" sz="32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Liposome-conjugated NGF antisense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ja-JP" sz="3600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Trk receptor-targeting therapy</a:t>
            </a:r>
          </a:p>
          <a:p>
            <a:pPr marL="1166813" lvl="1" indent="-452438">
              <a:buFont typeface="Wingdings" panose="05000000000000000000" pitchFamily="2" charset="2"/>
              <a:buChar char="ü"/>
            </a:pPr>
            <a:r>
              <a:rPr lang="en-US" altLang="ja-JP" sz="32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Trk receptor antagonist (GNF 5837) </a:t>
            </a:r>
          </a:p>
        </p:txBody>
      </p:sp>
    </p:spTree>
    <p:extLst>
      <p:ext uri="{BB962C8B-B14F-4D97-AF65-F5344CB8AC3E}">
        <p14:creationId xmlns:p14="http://schemas.microsoft.com/office/powerpoint/2010/main" val="40596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77976F-CB25-46F2-9E8A-38433D3D93BD}"/>
              </a:ext>
            </a:extLst>
          </p:cNvPr>
          <p:cNvSpPr txBox="1"/>
          <p:nvPr/>
        </p:nvSpPr>
        <p:spPr>
          <a:xfrm>
            <a:off x="94593" y="183018"/>
            <a:ext cx="1172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Trk receptor antagonist (GNF 5837) - Rat &amp; Mouse models of PI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E368F8CB-1628-41FA-9A03-EE20CB98A38C}"/>
              </a:ext>
            </a:extLst>
          </p:cNvPr>
          <p:cNvSpPr txBox="1"/>
          <p:nvPr/>
        </p:nvSpPr>
        <p:spPr>
          <a:xfrm>
            <a:off x="436958" y="6012201"/>
            <a:ext cx="984375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Trk receptor blockade (systemic) reduced bladder overactivity  and prostatic inflammation (IL-1</a:t>
            </a:r>
            <a:r>
              <a:rPr lang="en-US" sz="2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) </a:t>
            </a:r>
            <a:r>
              <a:rPr lang="nl-NL" sz="2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PI models</a:t>
            </a:r>
            <a:r>
              <a:rPr lang="en-US" sz="2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. </a:t>
            </a:r>
            <a:endParaRPr lang="en-US" sz="2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E35D90-F61C-4E91-B4B8-729407501C5D}"/>
              </a:ext>
            </a:extLst>
          </p:cNvPr>
          <p:cNvSpPr txBox="1"/>
          <p:nvPr/>
        </p:nvSpPr>
        <p:spPr>
          <a:xfrm>
            <a:off x="1503186" y="930456"/>
            <a:ext cx="891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GNF 5837 (40mg/kg) was orally  administered daily for 10 days 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FD09FAA-C8D6-420E-9096-A714EC363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798" y="3808594"/>
            <a:ext cx="6357331" cy="245803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127092C-EC0E-4451-BF01-357EDDE4D922}"/>
              </a:ext>
            </a:extLst>
          </p:cNvPr>
          <p:cNvSpPr txBox="1"/>
          <p:nvPr/>
        </p:nvSpPr>
        <p:spPr>
          <a:xfrm flipH="1">
            <a:off x="311727" y="4000252"/>
            <a:ext cx="38469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2. Mouse PI model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(prostate-specific E-cadherin downregulation; Cdh-/-)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F3B1B01-7F6D-4F7B-9D31-FEFC34443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798" y="1392122"/>
            <a:ext cx="7297493" cy="2458036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5193B1D-37C3-421E-8975-5AF1E9E871BD}"/>
              </a:ext>
            </a:extLst>
          </p:cNvPr>
          <p:cNvSpPr txBox="1"/>
          <p:nvPr/>
        </p:nvSpPr>
        <p:spPr>
          <a:xfrm flipH="1">
            <a:off x="311727" y="1693972"/>
            <a:ext cx="38446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1. Rat PI model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(intraprostatic formalin injection)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NVC= non-voiding contraction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BB83EE72-3897-4F35-ACBC-7232342C610C}"/>
              </a:ext>
            </a:extLst>
          </p:cNvPr>
          <p:cNvCxnSpPr/>
          <p:nvPr/>
        </p:nvCxnSpPr>
        <p:spPr>
          <a:xfrm flipV="1">
            <a:off x="311727" y="3830393"/>
            <a:ext cx="11512411" cy="9374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EDD2CD7-6CD6-4485-826C-E4DEA8FD6E93}"/>
              </a:ext>
            </a:extLst>
          </p:cNvPr>
          <p:cNvSpPr txBox="1"/>
          <p:nvPr/>
        </p:nvSpPr>
        <p:spPr>
          <a:xfrm>
            <a:off x="5247410" y="1693972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7A9D0C-98BD-484A-83E0-1A56A129026C}"/>
              </a:ext>
            </a:extLst>
          </p:cNvPr>
          <p:cNvSpPr txBox="1"/>
          <p:nvPr/>
        </p:nvSpPr>
        <p:spPr>
          <a:xfrm>
            <a:off x="5185064" y="2741632"/>
            <a:ext cx="1165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D2AC1BD-4242-4AF7-AF31-5F81DF97040F}"/>
              </a:ext>
            </a:extLst>
          </p:cNvPr>
          <p:cNvSpPr txBox="1"/>
          <p:nvPr/>
        </p:nvSpPr>
        <p:spPr>
          <a:xfrm>
            <a:off x="6420072" y="3972149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0A5503-2E06-4060-8156-EBFBA9EE5E08}"/>
              </a:ext>
            </a:extLst>
          </p:cNvPr>
          <p:cNvSpPr txBox="1"/>
          <p:nvPr/>
        </p:nvSpPr>
        <p:spPr>
          <a:xfrm>
            <a:off x="6420072" y="5177401"/>
            <a:ext cx="1165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952C24-4C64-4AEA-B1E6-C7C4C76136C2}"/>
              </a:ext>
            </a:extLst>
          </p:cNvPr>
          <p:cNvSpPr txBox="1"/>
          <p:nvPr/>
        </p:nvSpPr>
        <p:spPr>
          <a:xfrm>
            <a:off x="9466119" y="5947107"/>
            <a:ext cx="12938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Placebo  treatment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35ACAF-EEB9-4D1F-820C-0E7C48AB3CB3}"/>
              </a:ext>
            </a:extLst>
          </p:cNvPr>
          <p:cNvSpPr txBox="1"/>
          <p:nvPr/>
        </p:nvSpPr>
        <p:spPr>
          <a:xfrm>
            <a:off x="10837404" y="2503150"/>
            <a:ext cx="986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P&lt;0.001 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1B16551-C91C-4192-B458-A043F4F2312D}"/>
              </a:ext>
            </a:extLst>
          </p:cNvPr>
          <p:cNvSpPr txBox="1"/>
          <p:nvPr/>
        </p:nvSpPr>
        <p:spPr>
          <a:xfrm>
            <a:off x="10460585" y="5279775"/>
            <a:ext cx="986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P&lt;0.05 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284A640-3489-47F3-A23A-7A3C7AB022F8}"/>
              </a:ext>
            </a:extLst>
          </p:cNvPr>
          <p:cNvSpPr txBox="1"/>
          <p:nvPr/>
        </p:nvSpPr>
        <p:spPr>
          <a:xfrm>
            <a:off x="9293976" y="2509579"/>
            <a:ext cx="986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P&lt;0.01 </a:t>
            </a:r>
          </a:p>
        </p:txBody>
      </p:sp>
    </p:spTree>
    <p:extLst>
      <p:ext uri="{BB962C8B-B14F-4D97-AF65-F5344CB8AC3E}">
        <p14:creationId xmlns:p14="http://schemas.microsoft.com/office/powerpoint/2010/main" val="76202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4482" y="163286"/>
            <a:ext cx="10103036" cy="59149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ja-JP" b="1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NGF-targeting therapy- Summary/Conclusion</a:t>
            </a:r>
            <a:endParaRPr lang="en-US" altLang="zh-TW" b="1" dirty="0"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2566989" y="1412875"/>
            <a:ext cx="72739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80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75854" y="1220920"/>
            <a:ext cx="10640292" cy="533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2075" tIns="46038" rIns="92075" bIns="46038"/>
          <a:lstStyle/>
          <a:p>
            <a:pPr marL="4572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NGF upregulation in the bladder is an important mechanism inducing prostate-to-bladder cross sensitization due to PI, leading to bladder overactivity</a:t>
            </a:r>
            <a:endParaRPr lang="en-US" altLang="zh-TW" sz="20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solidFill>
                  <a:srgbClr val="C0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Liposome-based intravesical NGF antisense therapy </a:t>
            </a: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reduces bladder overactivity and afferent sensitization indued by PI</a:t>
            </a: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solidFill>
                  <a:srgbClr val="C0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Trk receptor inhibition therapy </a:t>
            </a: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reduces PI-induced bladder overactivity and inflammatory responses in the prostate </a:t>
            </a: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endParaRPr lang="en-US" altLang="zh-TW" sz="28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TW" sz="2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NGF-targeting therapy could be effective for the treatment of  storage LUTS in BPH patients with prostatic inflammation      </a:t>
            </a:r>
            <a:endParaRPr lang="en-US" altLang="zh-TW" sz="20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82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3867669" y="5927"/>
            <a:ext cx="4645152" cy="837189"/>
          </a:xfrm>
        </p:spPr>
        <p:txBody>
          <a:bodyPr/>
          <a:lstStyle/>
          <a:p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Acknowledgements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1" y="1582602"/>
            <a:ext cx="4232275" cy="3227142"/>
          </a:xfrm>
        </p:spPr>
        <p:txBody>
          <a:bodyPr>
            <a:normAutofit/>
          </a:bodyPr>
          <a:lstStyle/>
          <a:p>
            <a:pPr marL="228600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b="0" dirty="0">
                <a:latin typeface="Arial" pitchFamily="34" charset="0"/>
                <a:ea typeface="ＭＳ Ｐゴシック" charset="-128"/>
                <a:cs typeface="Arial" pitchFamily="34" charset="0"/>
              </a:rPr>
              <a:t>Zhou Wang</a:t>
            </a:r>
          </a:p>
          <a:p>
            <a:pPr marL="228600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cs typeface="Arial" pitchFamily="34" charset="0"/>
              </a:rPr>
              <a:t>Shinsuke Mizoguchi</a:t>
            </a:r>
          </a:p>
          <a:p>
            <a:pPr marL="228600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cs typeface="Arial" pitchFamily="34" charset="0"/>
              </a:rPr>
              <a:t>Jianshu Ni</a:t>
            </a:r>
          </a:p>
          <a:p>
            <a:pPr marL="228600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Pradeep Tyagi</a:t>
            </a:r>
          </a:p>
          <a:p>
            <a:pPr marL="228600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Eduardo Alexandre</a:t>
            </a:r>
          </a:p>
          <a:p>
            <a:pPr marL="228600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Meri Okorie</a:t>
            </a:r>
          </a:p>
          <a:p>
            <a:endParaRPr lang="en-US" altLang="ja-JP" dirty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968175" y="5526819"/>
            <a:ext cx="4527550" cy="639386"/>
          </a:xfrm>
        </p:spPr>
        <p:txBody>
          <a:bodyPr/>
          <a:lstStyle/>
          <a:p>
            <a:pPr marL="173038" indent="-173038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b="0" dirty="0"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Donald B. DeFranco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1725737" y="1049203"/>
            <a:ext cx="21419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dirty="0">
                <a:solidFill>
                  <a:srgbClr val="03558C"/>
                </a:solidFill>
                <a:latin typeface="Arial" pitchFamily="34" charset="0"/>
                <a:cs typeface="Arial" pitchFamily="34" charset="0"/>
              </a:rPr>
              <a:t>Pitt: Urology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1698305" y="4633772"/>
            <a:ext cx="44846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dirty="0">
                <a:solidFill>
                  <a:srgbClr val="03558C"/>
                </a:solidFill>
                <a:latin typeface="Arial" pitchFamily="34" charset="0"/>
                <a:cs typeface="Arial" pitchFamily="34" charset="0"/>
              </a:rPr>
              <a:t>Pitt: Pharmacology &amp; Chemical Biology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5902356" y="4213645"/>
            <a:ext cx="459134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3200" dirty="0">
                <a:solidFill>
                  <a:srgbClr val="000000"/>
                </a:solidFill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Supported by NIH/NIDDK U54 DK112079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D2B7B47-5144-420C-866C-2C118E137582}"/>
              </a:ext>
            </a:extLst>
          </p:cNvPr>
          <p:cNvSpPr txBox="1">
            <a:spLocks noChangeArrowheads="1"/>
          </p:cNvSpPr>
          <p:nvPr/>
        </p:nvSpPr>
        <p:spPr>
          <a:xfrm>
            <a:off x="5995627" y="1578197"/>
            <a:ext cx="4232275" cy="2115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Lori A. Birder</a:t>
            </a:r>
          </a:p>
          <a:p>
            <a:pPr marL="173038" indent="-173038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Amanda Wolf-Johnston</a:t>
            </a:r>
          </a:p>
          <a:p>
            <a:pPr marL="173038" indent="-173038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Youko Ikeda</a:t>
            </a:r>
          </a:p>
          <a:p>
            <a:pPr marL="173038" indent="-173038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itchFamily="34" charset="0"/>
                <a:ea typeface="ＭＳ Ｐゴシック" charset="-128"/>
                <a:cs typeface="Arial" pitchFamily="34" charset="0"/>
              </a:rPr>
              <a:t>Anthony J. Kanai</a:t>
            </a:r>
          </a:p>
          <a:p>
            <a:endParaRPr lang="en-US" altLang="ja-JP" dirty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B907C208-F99D-4CD7-A6C2-46525FFF5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624" y="1058514"/>
            <a:ext cx="23423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dirty="0">
                <a:solidFill>
                  <a:srgbClr val="03558C"/>
                </a:solidFill>
                <a:latin typeface="Arial" pitchFamily="34" charset="0"/>
                <a:cs typeface="Arial" pitchFamily="34" charset="0"/>
              </a:rPr>
              <a:t>Pitt: Medicine</a:t>
            </a:r>
          </a:p>
        </p:txBody>
      </p:sp>
    </p:spTree>
    <p:extLst>
      <p:ext uri="{BB962C8B-B14F-4D97-AF65-F5344CB8AC3E}">
        <p14:creationId xmlns:p14="http://schemas.microsoft.com/office/powerpoint/2010/main" val="173408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3797738" y="176922"/>
            <a:ext cx="3937876" cy="684213"/>
          </a:xfrm>
        </p:spPr>
        <p:txBody>
          <a:bodyPr>
            <a:noAutofit/>
          </a:bodyPr>
          <a:lstStyle/>
          <a:p>
            <a:r>
              <a:rPr lang="en-US" altLang="ja-JP" sz="4800" b="1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64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14" y="1239619"/>
            <a:ext cx="6009234" cy="515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1C7390-7B4B-4FC2-A20F-0BA58BD05098}"/>
              </a:ext>
            </a:extLst>
          </p:cNvPr>
          <p:cNvSpPr txBox="1">
            <a:spLocks noChangeArrowheads="1"/>
          </p:cNvSpPr>
          <p:nvPr/>
        </p:nvSpPr>
        <p:spPr>
          <a:xfrm>
            <a:off x="5051575" y="5807373"/>
            <a:ext cx="3937876" cy="6842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Pittsburgh-downtown</a:t>
            </a:r>
          </a:p>
        </p:txBody>
      </p:sp>
    </p:spTree>
    <p:extLst>
      <p:ext uri="{BB962C8B-B14F-4D97-AF65-F5344CB8AC3E}">
        <p14:creationId xmlns:p14="http://schemas.microsoft.com/office/powerpoint/2010/main" val="388646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ICS">
      <a:dk1>
        <a:srgbClr val="03558C"/>
      </a:dk1>
      <a:lt1>
        <a:sysClr val="window" lastClr="FFFFFF"/>
      </a:lt1>
      <a:dk2>
        <a:srgbClr val="03558C"/>
      </a:dk2>
      <a:lt2>
        <a:srgbClr val="FFFFFF"/>
      </a:lt2>
      <a:accent1>
        <a:srgbClr val="057CBC"/>
      </a:accent1>
      <a:accent2>
        <a:srgbClr val="FF7F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7CBC"/>
      </a:hlink>
      <a:folHlink>
        <a:srgbClr val="057CBC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S_2017_DisclosureTemplate.potx" id="{69AF8600-E9D1-47BE-BCC0-66F76D6E26DA}" vid="{09C6AAF2-30D0-4D24-AB30-05A6340DFB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ICS_2017_Disclosure_Template</Template>
  <TotalTime>1</TotalTime>
  <Words>717</Words>
  <Application>Microsoft Office PowerPoint</Application>
  <PresentationFormat>Widescreen</PresentationFormat>
  <Paragraphs>148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ＭＳ Ｐゴシック</vt:lpstr>
      <vt:lpstr>游ゴシック</vt:lpstr>
      <vt:lpstr>Arial</vt:lpstr>
      <vt:lpstr>Calibri</vt:lpstr>
      <vt:lpstr>Calibri Light</vt:lpstr>
      <vt:lpstr>Courier New</vt:lpstr>
      <vt:lpstr>HGP創英角ｺﾞｼｯｸUB</vt:lpstr>
      <vt:lpstr>Monotype Sorts</vt:lpstr>
      <vt:lpstr>PMingLiU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Neurotrophic factors &amp; their receptors</vt:lpstr>
      <vt:lpstr>Liposome-based Therapy</vt:lpstr>
      <vt:lpstr>Nerve growth factor (NGF) and afferent sensitization -Our previous findings-</vt:lpstr>
      <vt:lpstr>PowerPoint Presentation</vt:lpstr>
      <vt:lpstr>Neurotrophic factors &amp; their receptors</vt:lpstr>
      <vt:lpstr>PowerPoint Presentation</vt:lpstr>
      <vt:lpstr>NGF-targeting therapy- Summary/Conclusion</vt:lpstr>
      <vt:lpstr>Acknowledgements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Yoshimura, Naoki</dc:creator>
  <cp:lastModifiedBy>Catherine Davis</cp:lastModifiedBy>
  <cp:revision>171</cp:revision>
  <cp:lastPrinted>2021-11-29T01:03:05Z</cp:lastPrinted>
  <dcterms:created xsi:type="dcterms:W3CDTF">2017-09-04T15:08:35Z</dcterms:created>
  <dcterms:modified xsi:type="dcterms:W3CDTF">2021-12-02T16:49:16Z</dcterms:modified>
</cp:coreProperties>
</file>