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409" r:id="rId3"/>
    <p:sldId id="417" r:id="rId4"/>
    <p:sldId id="303" r:id="rId5"/>
    <p:sldId id="300" r:id="rId6"/>
    <p:sldId id="418" r:id="rId7"/>
    <p:sldId id="419" r:id="rId8"/>
    <p:sldId id="383" r:id="rId9"/>
    <p:sldId id="415" r:id="rId10"/>
    <p:sldId id="405" r:id="rId11"/>
  </p:sldIdLst>
  <p:sldSz cx="9144000" cy="5143500" type="screen16x9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6F1B046-6B6A-4760-B4FB-A1EA6CF37408}">
          <p14:sldIdLst>
            <p14:sldId id="256"/>
            <p14:sldId id="409"/>
            <p14:sldId id="417"/>
            <p14:sldId id="303"/>
            <p14:sldId id="300"/>
            <p14:sldId id="418"/>
            <p14:sldId id="419"/>
            <p14:sldId id="383"/>
            <p14:sldId id="415"/>
            <p14:sldId id="405"/>
          </p14:sldIdLst>
        </p14:section>
        <p14:section name="Untitled Section" id="{02CCBE68-6692-4A08-A177-459AED95C22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ight, John (Campus)" initials="KJ(" lastIdx="3" clrIdx="0">
    <p:extLst>
      <p:ext uri="{19B8F6BF-5375-455C-9EA6-DF929625EA0E}">
        <p15:presenceInfo xmlns:p15="http://schemas.microsoft.com/office/powerpoint/2012/main" userId="S-1-5-21-484763869-1637723038-1801674531-2075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69302" autoAdjust="0"/>
  </p:normalViewPr>
  <p:slideViewPr>
    <p:cSldViewPr snapToGrid="0" snapToObjects="1">
      <p:cViewPr varScale="1">
        <p:scale>
          <a:sx n="120" d="100"/>
          <a:sy n="120" d="100"/>
        </p:scale>
        <p:origin x="1098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3" d="100"/>
          <a:sy n="83" d="100"/>
        </p:scale>
        <p:origin x="3810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DDFD4FB-B36C-4011-98C6-2D16E35F4B70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7E2A45B-82C8-4ED9-9444-F3ECA9981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2A45B-82C8-4ED9-9444-F3ECA9981A1B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>
          <a:xfrm>
            <a:off x="701040" y="4414983"/>
            <a:ext cx="5608320" cy="72673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136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2A45B-82C8-4ED9-9444-F3ECA9981A1B}" type="slidenum">
              <a:rPr lang="en-US" smtClean="0"/>
              <a:t>2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502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2A45B-82C8-4ED9-9444-F3ECA9981A1B}" type="slidenum">
              <a:rPr lang="en-US" smtClean="0"/>
              <a:t>3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>
          <a:xfrm>
            <a:off x="701040" y="4427267"/>
            <a:ext cx="5608320" cy="175885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705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2377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8264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4151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0038" indent="-23294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048D539-AC12-4990-88A9-074534F8C660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3619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2A45B-82C8-4ED9-9444-F3ECA9981A1B}" type="slidenum">
              <a:rPr lang="en-US" smtClean="0"/>
              <a:t>5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>
          <a:xfrm>
            <a:off x="701040" y="4415789"/>
            <a:ext cx="5608320" cy="361813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804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2A45B-82C8-4ED9-9444-F3ECA9981A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194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2A45B-82C8-4ED9-9444-F3ECA9981A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62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69D78-0282-A34D-AC42-699C69898BCC}" type="slidenum">
              <a:rPr lang="en-US" smtClean="0"/>
              <a:t>8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521434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2A45B-82C8-4ED9-9444-F3ECA9981A1B}" type="slidenum">
              <a:rPr lang="en-US" smtClean="0"/>
              <a:t>9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>
          <a:xfrm>
            <a:off x="701040" y="4413369"/>
            <a:ext cx="5608320" cy="418338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223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2A45B-82C8-4ED9-9444-F3ECA9981A1B}" type="slidenum">
              <a:rPr lang="en-US" smtClean="0"/>
              <a:t>10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461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1588" y="2193637"/>
            <a:ext cx="8072584" cy="77739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1588" y="2971030"/>
            <a:ext cx="8072583" cy="7540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50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subtitle</a:t>
            </a:r>
            <a:endParaRPr lang="en-US" dirty="0"/>
          </a:p>
        </p:txBody>
      </p:sp>
      <p:pic>
        <p:nvPicPr>
          <p:cNvPr id="4" name="Picture 3" descr="UAB_WORDMARK_white_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910" y="4399863"/>
            <a:ext cx="2859374" cy="65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74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58588"/>
            <a:ext cx="7670800" cy="910161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3000" b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7106"/>
            <a:ext cx="8229600" cy="3419145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800"/>
              </a:spcBef>
              <a:spcAft>
                <a:spcPts val="0"/>
              </a:spcAft>
              <a:buFont typeface="Arial"/>
              <a:buChar char="•"/>
              <a:defRPr sz="2800" b="0" i="0">
                <a:latin typeface="Calibri"/>
                <a:cs typeface="Calibri"/>
              </a:defRPr>
            </a:lvl1pPr>
            <a:lvl2pPr marL="684213" indent="-339725">
              <a:spcBef>
                <a:spcPts val="800"/>
              </a:spcBef>
              <a:spcAft>
                <a:spcPts val="0"/>
              </a:spcAft>
              <a:buFont typeface="Arial"/>
              <a:buChar char="•"/>
              <a:tabLst>
                <a:tab pos="627063" algn="l"/>
              </a:tabLst>
              <a:defRPr sz="2400" b="0" i="0">
                <a:latin typeface="Calibri"/>
                <a:cs typeface="Calibri"/>
              </a:defRPr>
            </a:lvl2pPr>
            <a:lvl3pPr marL="971550" indent="-231775">
              <a:spcBef>
                <a:spcPts val="800"/>
              </a:spcBef>
              <a:spcAft>
                <a:spcPts val="0"/>
              </a:spcAft>
              <a:buFont typeface="Arial"/>
              <a:buChar char="•"/>
              <a:defRPr sz="2000" b="0" i="0">
                <a:latin typeface="Calibri"/>
                <a:cs typeface="Calibri"/>
              </a:defRPr>
            </a:lvl3pPr>
            <a:lvl4pPr marL="1316038" indent="-287338">
              <a:spcBef>
                <a:spcPts val="800"/>
              </a:spcBef>
              <a:spcAft>
                <a:spcPts val="0"/>
              </a:spcAft>
              <a:buFont typeface="Arial"/>
              <a:buChar char="•"/>
              <a:defRPr sz="1600" b="0" i="0">
                <a:latin typeface="Calibri"/>
                <a:cs typeface="Calibri"/>
              </a:defRPr>
            </a:lvl4pPr>
            <a:lvl5pPr marL="1598613" indent="-282575">
              <a:defRPr b="0" i="0">
                <a:latin typeface="Avenir Roman"/>
                <a:cs typeface="Avenir Roman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pic>
        <p:nvPicPr>
          <p:cNvPr id="4" name="Picture 3" descr="site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824" y="4816817"/>
            <a:ext cx="1733176" cy="30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96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58588"/>
            <a:ext cx="7670800" cy="910161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3000" b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site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824" y="4816817"/>
            <a:ext cx="1733176" cy="30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12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 userDrawn="1"/>
        </p:nvSpPr>
        <p:spPr>
          <a:xfrm>
            <a:off x="457200" y="843075"/>
            <a:ext cx="8229600" cy="425673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accent3">
                    <a:lumMod val="75000"/>
                  </a:schemeClr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r>
              <a:rPr lang="en-US" sz="3000" dirty="0" smtClean="0">
                <a:solidFill>
                  <a:schemeClr val="bg1"/>
                </a:solidFill>
                <a:latin typeface="Calibri"/>
                <a:cs typeface="Calibri"/>
              </a:rPr>
              <a:t>Click to edit Master title style</a:t>
            </a:r>
            <a:endParaRPr lang="en-US" sz="3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3" name="Picture 2" descr="UAB_WORDMARK_white_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910" y="4399863"/>
            <a:ext cx="2859374" cy="65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68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E6EDA-FD46-4CDE-9F73-7E53CD93588C}" type="slidenum">
              <a:rPr lang="en-US">
                <a:latin typeface="Arial"/>
              </a:rPr>
              <a:pPr>
                <a:defRPr/>
              </a:pPr>
              <a:t>‹#›</a:t>
            </a:fld>
            <a:endParaRPr lang="en-US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123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">
        <p:zoom/>
      </p:transition>
    </mc:Choice>
    <mc:Fallback xmlns="">
      <p:transition spd="slow" advClick="0" advTm="1000">
        <p:zo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30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5" r:id="rId4"/>
    <p:sldLayoutId id="2147483658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://en.wikipedia.org/wiki/File:Oxals%C3%A4ure3.sv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587" y="703511"/>
            <a:ext cx="8072584" cy="124823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Sources of Urine Oxalate:</a:t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sz="3600" b="1" dirty="0" smtClean="0">
                <a:solidFill>
                  <a:srgbClr val="00B050"/>
                </a:solidFill>
              </a:rPr>
              <a:t>Unknowns and Future Research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7836" y="2256637"/>
            <a:ext cx="8072583" cy="1445145"/>
          </a:xfrm>
        </p:spPr>
        <p:txBody>
          <a:bodyPr/>
          <a:lstStyle/>
          <a:p>
            <a:pPr algn="ctr"/>
            <a:r>
              <a:rPr lang="en-US" b="1" dirty="0" smtClean="0"/>
              <a:t>John Knight PhD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Department of Urology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7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2"/>
    </mc:Choice>
    <mc:Fallback xmlns="">
      <p:transition spd="slow" advTm="528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6947" y="477137"/>
            <a:ext cx="5690213" cy="620243"/>
          </a:xfrm>
        </p:spPr>
        <p:txBody>
          <a:bodyPr/>
          <a:lstStyle/>
          <a:p>
            <a:r>
              <a:rPr lang="en-US" sz="3600" dirty="0" smtClean="0">
                <a:solidFill>
                  <a:srgbClr val="00B050"/>
                </a:solidFill>
              </a:rPr>
              <a:t>Sources of Urine Oxalate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0870" y="1479279"/>
            <a:ext cx="6342970" cy="226344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000000"/>
                </a:solidFill>
              </a:rPr>
              <a:t>Endogenous Oxalate </a:t>
            </a:r>
            <a:r>
              <a:rPr lang="en-US" sz="3200" dirty="0" smtClean="0">
                <a:solidFill>
                  <a:srgbClr val="000000"/>
                </a:solidFill>
              </a:rPr>
              <a:t>Synthesis</a:t>
            </a:r>
          </a:p>
          <a:p>
            <a:pPr marL="341313" lvl="1" indent="0">
              <a:buNone/>
            </a:pPr>
            <a:endParaRPr lang="en-US" sz="3200" dirty="0">
              <a:solidFill>
                <a:srgbClr val="0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000000"/>
                </a:solidFill>
              </a:rPr>
              <a:t>Dietary </a:t>
            </a:r>
            <a:r>
              <a:rPr lang="en-US" sz="3200" dirty="0">
                <a:solidFill>
                  <a:srgbClr val="000000"/>
                </a:solidFill>
              </a:rPr>
              <a:t>Oxalate </a:t>
            </a:r>
            <a:r>
              <a:rPr lang="en-US" sz="3200" dirty="0" smtClean="0">
                <a:solidFill>
                  <a:srgbClr val="000000"/>
                </a:solidFill>
              </a:rPr>
              <a:t>Absorption</a:t>
            </a:r>
          </a:p>
        </p:txBody>
      </p:sp>
    </p:spTree>
    <p:extLst>
      <p:ext uri="{BB962C8B-B14F-4D97-AF65-F5344CB8AC3E}">
        <p14:creationId xmlns:p14="http://schemas.microsoft.com/office/powerpoint/2010/main" val="339662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88"/>
    </mc:Choice>
    <mc:Fallback xmlns="">
      <p:transition spd="slow" advTm="38888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69925" y="262859"/>
            <a:ext cx="4341472" cy="900491"/>
          </a:xfrm>
          <a:prstGeom prst="rect">
            <a:avLst/>
          </a:prstGeom>
        </p:spPr>
        <p:txBody>
          <a:bodyPr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2400" dirty="0" smtClean="0">
                <a:solidFill>
                  <a:srgbClr val="00B050"/>
                </a:solidFill>
              </a:rPr>
              <a:t>Endogenous Oxalate Synthesis Rates in Healthy Volunteers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9898" y="3728797"/>
            <a:ext cx="66739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0000"/>
                </a:solidFill>
              </a:rPr>
              <a:t>Knowledge Gaps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Factors influencing endogenous oxalate synthesis:  sex, obesity, T2D?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Oxalate </a:t>
            </a:r>
            <a:r>
              <a:rPr lang="en-US" dirty="0">
                <a:solidFill>
                  <a:srgbClr val="000000"/>
                </a:solidFill>
              </a:rPr>
              <a:t>synthesis </a:t>
            </a:r>
            <a:r>
              <a:rPr lang="en-US" dirty="0" smtClean="0">
                <a:solidFill>
                  <a:srgbClr val="000000"/>
                </a:solidFill>
              </a:rPr>
              <a:t>different in calcium oxalate kidney stone formers?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887279"/>
              </p:ext>
            </p:extLst>
          </p:nvPr>
        </p:nvGraphicFramePr>
        <p:xfrm>
          <a:off x="5080017" y="1393777"/>
          <a:ext cx="3082673" cy="1517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82673">
                  <a:extLst>
                    <a:ext uri="{9D8B030D-6E8A-4147-A177-3AD203B41FA5}">
                      <a16:colId xmlns:a16="http://schemas.microsoft.com/office/drawing/2014/main" val="3455466933"/>
                    </a:ext>
                  </a:extLst>
                </a:gridCol>
              </a:tblGrid>
              <a:tr h="379280"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 smtClean="0">
                          <a:solidFill>
                            <a:srgbClr val="000000"/>
                          </a:solidFill>
                        </a:rPr>
                        <a:t>Endogenous Synthesis (mg/day)</a:t>
                      </a:r>
                      <a:endParaRPr lang="en-US" sz="1600" u="sng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7388729"/>
                  </a:ext>
                </a:extLst>
              </a:tr>
              <a:tr h="37928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</a:rPr>
                        <a:t>                  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18 ± 5 (11 – 26)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5779229"/>
                  </a:ext>
                </a:extLst>
              </a:tr>
              <a:tr h="37928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9009678"/>
                  </a:ext>
                </a:extLst>
              </a:tr>
              <a:tr h="379280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9267962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23" y="901089"/>
            <a:ext cx="4351994" cy="29649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431276" y="2387677"/>
            <a:ext cx="2603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400" dirty="0">
                <a:solidFill>
                  <a:srgbClr val="000000"/>
                </a:solidFill>
              </a:rPr>
              <a:t>Females (n=4):    15 ± 5 (11 – 21)</a:t>
            </a:r>
          </a:p>
          <a:p>
            <a:pPr lvl="0">
              <a:defRPr/>
            </a:pPr>
            <a:r>
              <a:rPr lang="en-US" sz="1400" dirty="0">
                <a:solidFill>
                  <a:srgbClr val="000000"/>
                </a:solidFill>
              </a:rPr>
              <a:t>Males     (n=5):    22 ± 4 (17 – 26)</a:t>
            </a:r>
          </a:p>
        </p:txBody>
      </p:sp>
    </p:spTree>
    <p:extLst>
      <p:ext uri="{BB962C8B-B14F-4D97-AF65-F5344CB8AC3E}">
        <p14:creationId xmlns:p14="http://schemas.microsoft.com/office/powerpoint/2010/main" val="141247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284"/>
    </mc:Choice>
    <mc:Fallback xmlns="">
      <p:transition spd="slow" advTm="5228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203306" y="211625"/>
            <a:ext cx="492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Precursors of Oxalate Synthesis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91928" y="824079"/>
            <a:ext cx="7156721" cy="1995097"/>
            <a:chOff x="1160789" y="1150129"/>
            <a:chExt cx="7598131" cy="2250753"/>
          </a:xfrm>
        </p:grpSpPr>
        <p:sp>
          <p:nvSpPr>
            <p:cNvPr id="7" name="TextBox 6"/>
            <p:cNvSpPr txBox="1"/>
            <p:nvPr/>
          </p:nvSpPr>
          <p:spPr>
            <a:xfrm>
              <a:off x="4406903" y="2984223"/>
              <a:ext cx="1265152" cy="41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b="1" dirty="0">
                  <a:solidFill>
                    <a:prstClr val="black"/>
                  </a:solidFill>
                </a:rPr>
                <a:t>OXALATE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3228320" y="1512138"/>
              <a:ext cx="916060" cy="1705299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5672056" y="1550239"/>
              <a:ext cx="1061463" cy="1667199"/>
            </a:xfrm>
            <a:prstGeom prst="straightConnector1">
              <a:avLst/>
            </a:prstGeom>
            <a:ln w="508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160789" y="1894511"/>
              <a:ext cx="7598131" cy="972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endParaRPr lang="en-US" b="1" dirty="0" smtClean="0">
                <a:solidFill>
                  <a:srgbClr val="00B050"/>
                </a:solidFill>
              </a:endParaRPr>
            </a:p>
            <a:p>
              <a:pPr defTabSz="914400"/>
              <a:r>
                <a:rPr lang="en-US" b="1" dirty="0" smtClean="0">
                  <a:solidFill>
                    <a:srgbClr val="00B050"/>
                  </a:solidFill>
                </a:rPr>
                <a:t>                      </a:t>
              </a:r>
              <a:r>
                <a:rPr lang="en-US" sz="1400" b="1" dirty="0" smtClean="0">
                  <a:solidFill>
                    <a:srgbClr val="00B050"/>
                  </a:solidFill>
                </a:rPr>
                <a:t>Lactate </a:t>
              </a:r>
              <a:r>
                <a:rPr lang="en-US" sz="1400" b="1" dirty="0">
                  <a:solidFill>
                    <a:srgbClr val="00B050"/>
                  </a:solidFill>
                </a:rPr>
                <a:t>				</a:t>
              </a:r>
              <a:r>
                <a:rPr lang="en-US" sz="1400" b="1" dirty="0" smtClean="0">
                  <a:solidFill>
                    <a:srgbClr val="00B050"/>
                  </a:solidFill>
                </a:rPr>
                <a:t>       Non-enzymatic</a:t>
              </a:r>
              <a:endParaRPr lang="en-US" sz="1400" b="1" dirty="0">
                <a:solidFill>
                  <a:srgbClr val="00B050"/>
                </a:solidFill>
              </a:endParaRPr>
            </a:p>
            <a:p>
              <a:pPr defTabSz="914400"/>
              <a:r>
                <a:rPr lang="en-US" sz="1400" b="1" dirty="0" smtClean="0">
                  <a:solidFill>
                    <a:srgbClr val="00B050"/>
                  </a:solidFill>
                </a:rPr>
                <a:t>                             Dehydrogenase 			       breakdown </a:t>
              </a:r>
              <a:r>
                <a:rPr lang="en-US" sz="1400" b="1" dirty="0">
                  <a:solidFill>
                    <a:srgbClr val="00B050"/>
                  </a:solidFill>
                </a:rPr>
                <a:t>	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63167" y="1150129"/>
              <a:ext cx="5544497" cy="4166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b="1" dirty="0" smtClean="0">
                  <a:solidFill>
                    <a:prstClr val="black"/>
                  </a:solidFill>
                </a:rPr>
                <a:t>        GLYOXYLATE</a:t>
              </a:r>
              <a:r>
                <a:rPr lang="en-US" dirty="0">
                  <a:solidFill>
                    <a:prstClr val="black"/>
                  </a:solidFill>
                </a:rPr>
                <a:t>	 </a:t>
              </a:r>
              <a:r>
                <a:rPr lang="en-US" dirty="0" smtClean="0">
                  <a:solidFill>
                    <a:prstClr val="black"/>
                  </a:solidFill>
                </a:rPr>
                <a:t>                                        </a:t>
              </a:r>
              <a:r>
                <a:rPr lang="en-US" b="1" dirty="0" smtClean="0">
                  <a:solidFill>
                    <a:prstClr val="black"/>
                  </a:solidFill>
                </a:rPr>
                <a:t>VITAMIN </a:t>
              </a:r>
              <a:r>
                <a:rPr lang="en-US" b="1" dirty="0">
                  <a:solidFill>
                    <a:prstClr val="black"/>
                  </a:solidFill>
                </a:rPr>
                <a:t>C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69482" y="3182340"/>
            <a:ext cx="70119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0000"/>
                </a:solidFill>
              </a:rPr>
              <a:t>Knowledge Gaps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Regulation </a:t>
            </a:r>
            <a:r>
              <a:rPr lang="en-US" dirty="0">
                <a:solidFill>
                  <a:srgbClr val="000000"/>
                </a:solidFill>
              </a:rPr>
              <a:t>of these </a:t>
            </a:r>
            <a:r>
              <a:rPr lang="en-US" dirty="0" smtClean="0">
                <a:solidFill>
                  <a:srgbClr val="000000"/>
                </a:solidFill>
              </a:rPr>
              <a:t>pathways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Role of </a:t>
            </a:r>
            <a:r>
              <a:rPr lang="en-US" dirty="0" smtClean="0">
                <a:solidFill>
                  <a:srgbClr val="000000"/>
                </a:solidFill>
              </a:rPr>
              <a:t>different </a:t>
            </a:r>
            <a:r>
              <a:rPr lang="en-US" dirty="0">
                <a:solidFill>
                  <a:srgbClr val="000000"/>
                </a:solidFill>
              </a:rPr>
              <a:t>tissues in oxalate synthesis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Is </a:t>
            </a:r>
            <a:r>
              <a:rPr lang="en-US" dirty="0">
                <a:solidFill>
                  <a:srgbClr val="000000"/>
                </a:solidFill>
              </a:rPr>
              <a:t>the contribution from these sources different in CaOx kidney stone formers</a:t>
            </a:r>
            <a:r>
              <a:rPr lang="en-US" dirty="0" smtClean="0">
                <a:solidFill>
                  <a:srgbClr val="000000"/>
                </a:solidFill>
              </a:rPr>
              <a:t>?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170" y="1144969"/>
            <a:ext cx="629461" cy="363055"/>
          </a:xfrm>
          <a:prstGeom prst="rect">
            <a:avLst/>
          </a:prstGeom>
        </p:spPr>
      </p:pic>
      <p:pic>
        <p:nvPicPr>
          <p:cNvPr id="13" name="Picture 2" descr="Oxalic acid">
            <a:hlinkClick r:id="rId4" tooltip="Oxalic acid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47789" y="2813008"/>
            <a:ext cx="654986" cy="50434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349" y="1147322"/>
            <a:ext cx="785439" cy="4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8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66"/>
    </mc:Choice>
    <mc:Fallback xmlns="">
      <p:transition spd="slow" advTm="4636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404" y="348997"/>
            <a:ext cx="6743700" cy="516901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Dietary Oxalate Intake and Urine Oxalate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562254" y="1365167"/>
            <a:ext cx="3073452" cy="2703865"/>
          </a:xfrm>
        </p:spPr>
        <p:txBody>
          <a:bodyPr/>
          <a:lstStyle/>
          <a:p>
            <a:pPr marL="0" indent="0">
              <a:buNone/>
            </a:pPr>
            <a:r>
              <a:rPr lang="en-US" sz="1800" b="1" u="sng" dirty="0" smtClean="0">
                <a:solidFill>
                  <a:srgbClr val="000000"/>
                </a:solidFill>
              </a:rPr>
              <a:t>Knowledge Gaps</a:t>
            </a:r>
          </a:p>
          <a:p>
            <a:pPr>
              <a:buFontTx/>
              <a:buChar char="-"/>
            </a:pPr>
            <a:r>
              <a:rPr lang="en-US" sz="1800" dirty="0" smtClean="0">
                <a:solidFill>
                  <a:srgbClr val="000000"/>
                </a:solidFill>
              </a:rPr>
              <a:t>Gut </a:t>
            </a:r>
            <a:r>
              <a:rPr lang="en-US" sz="1800" dirty="0">
                <a:solidFill>
                  <a:srgbClr val="000000"/>
                </a:solidFill>
              </a:rPr>
              <a:t>Oxalate Transport: 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000000"/>
                </a:solidFill>
              </a:rPr>
              <a:t>       </a:t>
            </a:r>
            <a:r>
              <a:rPr lang="en-US" sz="1400" dirty="0" smtClean="0">
                <a:solidFill>
                  <a:srgbClr val="000000"/>
                </a:solidFill>
              </a:rPr>
              <a:t>Sites </a:t>
            </a:r>
            <a:r>
              <a:rPr lang="en-US" sz="1400" dirty="0">
                <a:solidFill>
                  <a:srgbClr val="000000"/>
                </a:solidFill>
              </a:rPr>
              <a:t>of absorption</a:t>
            </a:r>
          </a:p>
          <a:p>
            <a:pPr marL="344488" lvl="1" indent="0">
              <a:buNone/>
            </a:pPr>
            <a:r>
              <a:rPr lang="en-US" sz="1400" dirty="0" smtClean="0">
                <a:solidFill>
                  <a:srgbClr val="000000"/>
                </a:solidFill>
              </a:rPr>
              <a:t>  </a:t>
            </a:r>
            <a:r>
              <a:rPr lang="en-US" sz="1400" dirty="0" err="1" smtClean="0">
                <a:solidFill>
                  <a:srgbClr val="000000"/>
                </a:solidFill>
              </a:rPr>
              <a:t>Paracellular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vs. </a:t>
            </a:r>
            <a:r>
              <a:rPr lang="en-US" sz="1400" dirty="0" smtClean="0">
                <a:solidFill>
                  <a:srgbClr val="000000"/>
                </a:solidFill>
              </a:rPr>
              <a:t>Transcellular</a:t>
            </a:r>
            <a:endParaRPr lang="en-US" sz="1400" dirty="0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endParaRPr lang="en-US" sz="1800" dirty="0" smtClean="0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r>
              <a:rPr lang="en-US" sz="1800" dirty="0">
                <a:solidFill>
                  <a:srgbClr val="000000"/>
                </a:solidFill>
              </a:rPr>
              <a:t>Dietary oxalate handling in CaOx stone formers</a:t>
            </a:r>
          </a:p>
          <a:p>
            <a:pPr>
              <a:buFontTx/>
              <a:buChar char="-"/>
            </a:pPr>
            <a:endParaRPr lang="en-US" sz="1800" dirty="0" smtClean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59510" y="1180501"/>
            <a:ext cx="5002744" cy="3709369"/>
            <a:chOff x="683343" y="885116"/>
            <a:chExt cx="5002744" cy="3709369"/>
          </a:xfrm>
        </p:grpSpPr>
        <p:sp>
          <p:nvSpPr>
            <p:cNvPr id="3" name="TextBox 2"/>
            <p:cNvSpPr txBox="1"/>
            <p:nvPr/>
          </p:nvSpPr>
          <p:spPr>
            <a:xfrm>
              <a:off x="1891546" y="885116"/>
              <a:ext cx="2799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rgbClr val="000000"/>
                  </a:solidFill>
                </a:rPr>
                <a:t>Healthy, Non-Stone Formers</a:t>
              </a:r>
              <a:endParaRPr lang="en-US" i="1" dirty="0">
                <a:solidFill>
                  <a:srgbClr val="000000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343" y="1199590"/>
              <a:ext cx="5002744" cy="3394895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2915497" y="1376556"/>
              <a:ext cx="18469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u="sng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Fixed Diets- Calcium Content</a:t>
              </a:r>
            </a:p>
            <a:p>
              <a:r>
                <a:rPr lang="en-US" sz="10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■  Calcium 1000mg/day</a:t>
              </a:r>
            </a:p>
            <a:p>
              <a:r>
                <a:rPr lang="el-GR" sz="10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10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Calcium 400mg/day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78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531"/>
    </mc:Choice>
    <mc:Fallback xmlns="">
      <p:transition spd="slow" advTm="16453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84700" y="296201"/>
            <a:ext cx="3711294" cy="558688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Enteric Hyperoxaluria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86482" y="1000722"/>
            <a:ext cx="2841837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0000"/>
                </a:solidFill>
              </a:rPr>
              <a:t>Most </a:t>
            </a:r>
            <a:r>
              <a:rPr lang="en-US" sz="1600" dirty="0">
                <a:solidFill>
                  <a:srgbClr val="000000"/>
                </a:solidFill>
              </a:rPr>
              <a:t>common </a:t>
            </a:r>
            <a:r>
              <a:rPr lang="en-US" sz="1600" dirty="0" smtClean="0">
                <a:solidFill>
                  <a:srgbClr val="000000"/>
                </a:solidFill>
              </a:rPr>
              <a:t>causes: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</a:rPr>
              <a:t>Gastric bypass </a:t>
            </a:r>
            <a:r>
              <a:rPr lang="en-US" sz="1400" dirty="0">
                <a:solidFill>
                  <a:srgbClr val="000000"/>
                </a:solidFill>
              </a:rPr>
              <a:t>surgery for </a:t>
            </a:r>
            <a:r>
              <a:rPr lang="en-US" sz="1400" dirty="0" smtClean="0">
                <a:solidFill>
                  <a:srgbClr val="000000"/>
                </a:solidFill>
              </a:rPr>
              <a:t>obesity/T2D (~60% of cases)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I</a:t>
            </a:r>
            <a:r>
              <a:rPr lang="en-US" sz="1400" dirty="0" smtClean="0">
                <a:solidFill>
                  <a:srgbClr val="000000"/>
                </a:solidFill>
              </a:rPr>
              <a:t>nflammatory </a:t>
            </a:r>
            <a:r>
              <a:rPr lang="en-US" sz="1400" dirty="0">
                <a:solidFill>
                  <a:srgbClr val="000000"/>
                </a:solidFill>
              </a:rPr>
              <a:t>bowel disease </a:t>
            </a:r>
            <a:r>
              <a:rPr lang="en-US" sz="1400" dirty="0" smtClean="0">
                <a:solidFill>
                  <a:srgbClr val="000000"/>
                </a:solidFill>
              </a:rPr>
              <a:t>(~20%)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</a:rPr>
              <a:t>Celiac </a:t>
            </a:r>
            <a:r>
              <a:rPr lang="en-US" sz="1400" dirty="0">
                <a:solidFill>
                  <a:srgbClr val="000000"/>
                </a:solidFill>
              </a:rPr>
              <a:t>disease </a:t>
            </a:r>
            <a:r>
              <a:rPr lang="en-US" sz="1400" dirty="0" smtClean="0">
                <a:solidFill>
                  <a:srgbClr val="000000"/>
                </a:solidFill>
              </a:rPr>
              <a:t>(8%)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00000"/>
                </a:solidFill>
              </a:rPr>
              <a:t>Chronic </a:t>
            </a:r>
            <a:r>
              <a:rPr lang="en-US" sz="1400" dirty="0">
                <a:solidFill>
                  <a:srgbClr val="000000"/>
                </a:solidFill>
              </a:rPr>
              <a:t>pancreatitis </a:t>
            </a:r>
            <a:r>
              <a:rPr lang="en-US" sz="1400" dirty="0" smtClean="0">
                <a:solidFill>
                  <a:srgbClr val="000000"/>
                </a:solidFill>
              </a:rPr>
              <a:t>(4%).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0000"/>
                </a:solidFill>
              </a:rPr>
              <a:t>Research focused on developing therapies that increase gut </a:t>
            </a:r>
            <a:r>
              <a:rPr lang="en-US" sz="1600" dirty="0">
                <a:solidFill>
                  <a:srgbClr val="000000"/>
                </a:solidFill>
              </a:rPr>
              <a:t>oxalate </a:t>
            </a:r>
            <a:r>
              <a:rPr lang="en-US" sz="1600" dirty="0" smtClean="0">
                <a:solidFill>
                  <a:srgbClr val="000000"/>
                </a:solidFill>
              </a:rPr>
              <a:t>degradation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60139" y="1077987"/>
            <a:ext cx="4602764" cy="2722439"/>
            <a:chOff x="588090" y="1268747"/>
            <a:chExt cx="4908513" cy="2981553"/>
          </a:xfrm>
        </p:grpSpPr>
        <p:grpSp>
          <p:nvGrpSpPr>
            <p:cNvPr id="7" name="Group 6"/>
            <p:cNvGrpSpPr/>
            <p:nvPr/>
          </p:nvGrpSpPr>
          <p:grpSpPr>
            <a:xfrm>
              <a:off x="588090" y="1268747"/>
              <a:ext cx="4908513" cy="2981553"/>
              <a:chOff x="569669" y="1205253"/>
              <a:chExt cx="4908513" cy="2981553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569669" y="1205253"/>
                <a:ext cx="4908513" cy="2981553"/>
                <a:chOff x="580736" y="763723"/>
                <a:chExt cx="4908513" cy="2981553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580736" y="763723"/>
                  <a:ext cx="4908513" cy="2981553"/>
                  <a:chOff x="409273" y="705818"/>
                  <a:chExt cx="4908513" cy="2981553"/>
                </a:xfrm>
              </p:grpSpPr>
              <p:grpSp>
                <p:nvGrpSpPr>
                  <p:cNvPr id="13" name="Group 12"/>
                  <p:cNvGrpSpPr/>
                  <p:nvPr/>
                </p:nvGrpSpPr>
                <p:grpSpPr>
                  <a:xfrm>
                    <a:off x="409273" y="705818"/>
                    <a:ext cx="4908513" cy="2981553"/>
                    <a:chOff x="409273" y="705818"/>
                    <a:chExt cx="4908513" cy="2981553"/>
                  </a:xfrm>
                </p:grpSpPr>
                <p:grpSp>
                  <p:nvGrpSpPr>
                    <p:cNvPr id="15" name="Group 14"/>
                    <p:cNvGrpSpPr/>
                    <p:nvPr/>
                  </p:nvGrpSpPr>
                  <p:grpSpPr>
                    <a:xfrm>
                      <a:off x="409273" y="705818"/>
                      <a:ext cx="4908513" cy="2981553"/>
                      <a:chOff x="545460" y="770669"/>
                      <a:chExt cx="4908513" cy="2981553"/>
                    </a:xfrm>
                  </p:grpSpPr>
                  <p:grpSp>
                    <p:nvGrpSpPr>
                      <p:cNvPr id="19" name="Group 18"/>
                      <p:cNvGrpSpPr/>
                      <p:nvPr/>
                    </p:nvGrpSpPr>
                    <p:grpSpPr>
                      <a:xfrm>
                        <a:off x="545460" y="770669"/>
                        <a:ext cx="4908513" cy="2981553"/>
                        <a:chOff x="1752600" y="824903"/>
                        <a:chExt cx="6701705" cy="3575217"/>
                      </a:xfrm>
                    </p:grpSpPr>
                    <p:grpSp>
                      <p:nvGrpSpPr>
                        <p:cNvPr id="21" name="Group 20"/>
                        <p:cNvGrpSpPr/>
                        <p:nvPr/>
                      </p:nvGrpSpPr>
                      <p:grpSpPr>
                        <a:xfrm>
                          <a:off x="1752600" y="824903"/>
                          <a:ext cx="6701705" cy="3575217"/>
                          <a:chOff x="1752600" y="824903"/>
                          <a:chExt cx="6701705" cy="3575217"/>
                        </a:xfrm>
                      </p:grpSpPr>
                      <p:grpSp>
                        <p:nvGrpSpPr>
                          <p:cNvPr id="23" name="Group 22"/>
                          <p:cNvGrpSpPr/>
                          <p:nvPr/>
                        </p:nvGrpSpPr>
                        <p:grpSpPr>
                          <a:xfrm>
                            <a:off x="1752600" y="824903"/>
                            <a:ext cx="6701705" cy="3575217"/>
                            <a:chOff x="1600200" y="1028700"/>
                            <a:chExt cx="5873404" cy="3305450"/>
                          </a:xfrm>
                        </p:grpSpPr>
                        <p:pic>
                          <p:nvPicPr>
                            <p:cNvPr id="25" name="Picture 7" descr="Cover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 rotWithShape="1">
                            <a:blip r:embed="rId3" cstate="print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 b="21870"/>
                            <a:stretch/>
                          </p:blipFill>
                          <p:spPr bwMode="auto">
                            <a:xfrm>
                              <a:off x="1600200" y="1028700"/>
                              <a:ext cx="5873404" cy="330545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  <p:sp>
                          <p:nvSpPr>
                            <p:cNvPr id="26" name="Rectangle 25"/>
                            <p:cNvSpPr/>
                            <p:nvPr/>
                          </p:nvSpPr>
                          <p:spPr bwMode="auto">
                            <a:xfrm>
                              <a:off x="3135813" y="1028700"/>
                              <a:ext cx="3670828" cy="752475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 w="9525" cap="flat" cmpd="sng" algn="ctr">
                              <a:noFill/>
                              <a:prstDash val="solid"/>
                              <a:round/>
                              <a:headEnd type="none" w="med" len="med"/>
                              <a:tailEnd type="none" w="med" len="med"/>
                            </a:ln>
                            <a:effectLst/>
                          </p:spPr>
                          <p:txBody>
                            <a:bodyPr vert="horz" wrap="square" lIns="91440" tIns="45720" rIns="91440" bIns="45720" numCol="1" rtlCol="0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pPr marL="0" marR="0" indent="0" algn="l" defTabSz="914400" rtl="0" eaLnBrk="0" fontAlgn="base" latinLnBrk="0" hangingPunct="0">
                                <a:lnSpc>
                                  <a:spcPct val="100000"/>
                                </a:lnSpc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</a:pPr>
                              <a:endParaRPr kumimoji="0" lang="en-US" sz="1800" b="0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Arial" charset="0"/>
                                <a:ea typeface="ＭＳ Ｐゴシック" pitchFamily="34" charset="-128"/>
                              </a:endParaRPr>
                            </a:p>
                          </p:txBody>
                        </p:sp>
                        <p:sp>
                          <p:nvSpPr>
                            <p:cNvPr id="27" name="Rectangle 26"/>
                            <p:cNvSpPr/>
                            <p:nvPr/>
                          </p:nvSpPr>
                          <p:spPr bwMode="auto">
                            <a:xfrm>
                              <a:off x="5493747" y="1668538"/>
                              <a:ext cx="1023718" cy="543767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 w="9525" cap="flat" cmpd="sng" algn="ctr">
                              <a:noFill/>
                              <a:prstDash val="solid"/>
                              <a:round/>
                              <a:headEnd type="none" w="med" len="med"/>
                              <a:tailEnd type="none" w="med" len="med"/>
                            </a:ln>
                            <a:effectLst/>
                          </p:spPr>
                          <p:txBody>
                            <a:bodyPr vert="horz" wrap="square" lIns="91440" tIns="45720" rIns="91440" bIns="45720" numCol="1" rtlCol="0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pPr marL="0" marR="0" indent="0" algn="l" defTabSz="914400" rtl="0" eaLnBrk="0" fontAlgn="base" latinLnBrk="0" hangingPunct="0">
                                <a:lnSpc>
                                  <a:spcPct val="100000"/>
                                </a:lnSpc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</a:pPr>
                              <a:endParaRPr kumimoji="0" lang="en-US" sz="1800" b="0" i="0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Arial" charset="0"/>
                                <a:ea typeface="ＭＳ Ｐゴシック" pitchFamily="34" charset="-128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24" name="Rectangle 23"/>
                          <p:cNvSpPr/>
                          <p:nvPr/>
                        </p:nvSpPr>
                        <p:spPr>
                          <a:xfrm>
                            <a:off x="3769318" y="3213126"/>
                            <a:ext cx="4684986" cy="1186994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dirty="0"/>
                          </a:p>
                        </p:txBody>
                      </p:sp>
                    </p:grpSp>
                    <p:sp>
                      <p:nvSpPr>
                        <p:cNvPr id="22" name="Rectangle 21"/>
                        <p:cNvSpPr/>
                        <p:nvPr/>
                      </p:nvSpPr>
                      <p:spPr>
                        <a:xfrm>
                          <a:off x="6088912" y="2034362"/>
                          <a:ext cx="723014" cy="39694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sp>
                    <p:nvSpPr>
                      <p:cNvPr id="20" name="Rectangle 19"/>
                      <p:cNvSpPr/>
                      <p:nvPr/>
                    </p:nvSpPr>
                    <p:spPr>
                      <a:xfrm>
                        <a:off x="897394" y="2638224"/>
                        <a:ext cx="3431413" cy="98989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</p:grpSp>
                <p:cxnSp>
                  <p:nvCxnSpPr>
                    <p:cNvPr id="16" name="Straight Arrow Connector 15"/>
                    <p:cNvCxnSpPr/>
                    <p:nvPr/>
                  </p:nvCxnSpPr>
                  <p:spPr>
                    <a:xfrm>
                      <a:off x="3513854" y="1970710"/>
                      <a:ext cx="6485" cy="472382"/>
                    </a:xfrm>
                    <a:prstGeom prst="straightConnector1">
                      <a:avLst/>
                    </a:prstGeom>
                    <a:ln w="38100">
                      <a:solidFill>
                        <a:srgbClr val="FF0000"/>
                      </a:solidFill>
                      <a:headEnd type="triangl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Straight Arrow Connector 16"/>
                    <p:cNvCxnSpPr/>
                    <p:nvPr/>
                  </p:nvCxnSpPr>
                  <p:spPr>
                    <a:xfrm>
                      <a:off x="4535376" y="2850170"/>
                      <a:ext cx="6485" cy="472382"/>
                    </a:xfrm>
                    <a:prstGeom prst="straightConnector1">
                      <a:avLst/>
                    </a:prstGeom>
                    <a:ln w="38100">
                      <a:solidFill>
                        <a:srgbClr val="FF0000"/>
                      </a:solidFill>
                      <a:headEnd type="triangle" w="med" len="med"/>
                      <a:tailEnd type="none" w="med" len="med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4560603" y="2875342"/>
                      <a:ext cx="658835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 dirty="0" smtClean="0">
                          <a:solidFill>
                            <a:srgbClr val="000000"/>
                          </a:solidFill>
                        </a:rPr>
                        <a:t>Urine </a:t>
                      </a:r>
                    </a:p>
                    <a:p>
                      <a:r>
                        <a:rPr lang="en-US" sz="1200" dirty="0" smtClean="0">
                          <a:solidFill>
                            <a:srgbClr val="000000"/>
                          </a:solidFill>
                        </a:rPr>
                        <a:t>Oxalate</a:t>
                      </a:r>
                      <a:endParaRPr lang="en-US" sz="1200" dirty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14" name="Rectangle 13"/>
                  <p:cNvSpPr/>
                  <p:nvPr/>
                </p:nvSpPr>
                <p:spPr bwMode="auto">
                  <a:xfrm>
                    <a:off x="427694" y="874750"/>
                    <a:ext cx="3067779" cy="264480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sp>
              <p:nvSpPr>
                <p:cNvPr id="12" name="TextBox 11"/>
                <p:cNvSpPr txBox="1"/>
                <p:nvPr/>
              </p:nvSpPr>
              <p:spPr>
                <a:xfrm>
                  <a:off x="650115" y="889358"/>
                  <a:ext cx="210660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000000"/>
                      </a:solidFill>
                    </a:rPr>
                    <a:t>Malabsorptive Conditions</a:t>
                  </a:r>
                  <a:endParaRPr lang="en-US" sz="1400" b="1" dirty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0" name="Rectangle 9"/>
              <p:cNvSpPr/>
              <p:nvPr/>
            </p:nvSpPr>
            <p:spPr>
              <a:xfrm>
                <a:off x="1692349" y="2702771"/>
                <a:ext cx="1040313" cy="1247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888984" y="2715764"/>
              <a:ext cx="7697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rgbClr val="000000"/>
                  </a:solidFill>
                </a:rPr>
                <a:t>Gut Lumen</a:t>
              </a:r>
              <a:endParaRPr lang="en-US" sz="10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400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53928" y="417529"/>
            <a:ext cx="6833936" cy="547146"/>
          </a:xfrm>
        </p:spPr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</a:rPr>
              <a:t>Allena</a:t>
            </a:r>
            <a:r>
              <a:rPr lang="en-US" dirty="0" smtClean="0">
                <a:solidFill>
                  <a:srgbClr val="00B050"/>
                </a:solidFill>
              </a:rPr>
              <a:t>: Enteric Hyperoxaluria Clinical  Trial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04" y="1193657"/>
            <a:ext cx="3630384" cy="36837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30456" y="1210368"/>
            <a:ext cx="3754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0000"/>
                </a:solidFill>
              </a:rPr>
              <a:t>Knowledge </a:t>
            </a:r>
            <a:r>
              <a:rPr lang="en-US" b="1" u="sng" dirty="0" smtClean="0">
                <a:solidFill>
                  <a:srgbClr val="000000"/>
                </a:solidFill>
              </a:rPr>
              <a:t>Gaps</a:t>
            </a:r>
            <a:endParaRPr lang="en-US" b="1" u="sng" dirty="0">
              <a:solidFill>
                <a:srgbClr val="000000"/>
              </a:solidFill>
            </a:endParaRP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Sources of urinary oxalate and dietary oxalate handling poorly defined in EH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99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4571" y="274857"/>
            <a:ext cx="4982230" cy="527138"/>
          </a:xfrm>
        </p:spPr>
        <p:txBody>
          <a:bodyPr/>
          <a:lstStyle/>
          <a:p>
            <a:pPr algn="ctr"/>
            <a:r>
              <a:rPr lang="en-US" altLang="en-US" sz="2800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Oxalate degrading gut microbes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91312" y="947182"/>
            <a:ext cx="6081608" cy="407049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ts val="800"/>
              </a:spcBef>
              <a:spcAft>
                <a:spcPts val="0"/>
              </a:spcAft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Avenir Roman"/>
                <a:ea typeface="+mn-ea"/>
                <a:cs typeface="Avenir Roman"/>
              </a:defRPr>
            </a:lvl1pPr>
            <a:lvl2pPr marL="684213" indent="-339725" algn="l" defTabSz="457200" rtl="0" eaLnBrk="1" latinLnBrk="0" hangingPunct="1">
              <a:spcBef>
                <a:spcPts val="800"/>
              </a:spcBef>
              <a:spcAft>
                <a:spcPts val="0"/>
              </a:spcAft>
              <a:buFont typeface="Arial"/>
              <a:buChar char="–"/>
              <a:tabLst>
                <a:tab pos="627063" algn="l"/>
              </a:tabLst>
              <a:defRPr sz="2400" b="0" i="0" kern="1200">
                <a:solidFill>
                  <a:schemeClr val="tx1"/>
                </a:solidFill>
                <a:latin typeface="Avenir Roman"/>
                <a:ea typeface="+mn-ea"/>
                <a:cs typeface="Avenir Roman"/>
              </a:defRPr>
            </a:lvl2pPr>
            <a:lvl3pPr marL="971550" indent="-231775" algn="l" defTabSz="457200" rtl="0" eaLnBrk="1" latinLnBrk="0" hangingPunct="1">
              <a:spcBef>
                <a:spcPts val="800"/>
              </a:spcBef>
              <a:spcAft>
                <a:spcPts val="0"/>
              </a:spcAft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Avenir Roman"/>
                <a:ea typeface="+mn-ea"/>
                <a:cs typeface="Avenir Roman"/>
              </a:defRPr>
            </a:lvl3pPr>
            <a:lvl4pPr marL="1316038" indent="-287338" algn="l" defTabSz="457200" rtl="0" eaLnBrk="1" latinLnBrk="0" hangingPunct="1">
              <a:spcBef>
                <a:spcPts val="800"/>
              </a:spcBef>
              <a:spcAft>
                <a:spcPts val="0"/>
              </a:spcAft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Avenir Roman"/>
                <a:ea typeface="+mn-ea"/>
                <a:cs typeface="Avenir Roman"/>
              </a:defRPr>
            </a:lvl4pPr>
            <a:lvl5pPr marL="1598613" indent="-28257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Avenir Roman"/>
                <a:ea typeface="+mn-ea"/>
                <a:cs typeface="Avenir Roman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 t="6667" r="9332" b="4613"/>
          <a:stretch/>
        </p:blipFill>
        <p:spPr>
          <a:xfrm>
            <a:off x="877572" y="1262002"/>
            <a:ext cx="3438137" cy="3179546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08925" y="795468"/>
            <a:ext cx="4193798" cy="351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pPr algn="ctr"/>
            <a:r>
              <a:rPr lang="en-US" sz="2000" dirty="0" smtClean="0">
                <a:solidFill>
                  <a:srgbClr val="000000"/>
                </a:solidFill>
                <a:latin typeface="+mn-lt"/>
              </a:rPr>
              <a:t>Healthy Volunteers: Fecal Oxalate</a:t>
            </a:r>
            <a:endParaRPr lang="en-US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84466" y="4441548"/>
            <a:ext cx="20345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Jiang et. al. Journal of Urology 2011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785110" y="1146951"/>
            <a:ext cx="3940393" cy="2238860"/>
          </a:xfrm>
        </p:spPr>
        <p:txBody>
          <a:bodyPr/>
          <a:lstStyle/>
          <a:p>
            <a:pPr marL="0" indent="0">
              <a:buNone/>
            </a:pPr>
            <a:r>
              <a:rPr lang="en-US" sz="2000" b="1" u="sng" dirty="0">
                <a:solidFill>
                  <a:srgbClr val="000000"/>
                </a:solidFill>
              </a:rPr>
              <a:t>Knowledge Gaps</a:t>
            </a:r>
          </a:p>
          <a:p>
            <a:pPr>
              <a:buFontTx/>
              <a:buChar char="-"/>
            </a:pPr>
            <a:r>
              <a:rPr lang="en-US" sz="1800" dirty="0" smtClean="0">
                <a:solidFill>
                  <a:srgbClr val="000000"/>
                </a:solidFill>
              </a:rPr>
              <a:t>Factors that influence colonization of oxalate degrading gut  bacteria</a:t>
            </a:r>
          </a:p>
          <a:p>
            <a:pPr>
              <a:buFontTx/>
              <a:buChar char="-"/>
            </a:pPr>
            <a:r>
              <a:rPr lang="en-US" sz="1800" dirty="0">
                <a:solidFill>
                  <a:srgbClr val="000000"/>
                </a:solidFill>
              </a:rPr>
              <a:t>Gut bacterial oxalate degrading function in stone formers</a:t>
            </a:r>
          </a:p>
          <a:p>
            <a:pPr>
              <a:buFontTx/>
              <a:buChar char="-"/>
            </a:pPr>
            <a:r>
              <a:rPr lang="en-US" sz="1800" dirty="0" smtClean="0">
                <a:solidFill>
                  <a:srgbClr val="000000"/>
                </a:solidFill>
              </a:rPr>
              <a:t>Impact on urinary oxalate excretion</a:t>
            </a:r>
            <a:endParaRPr lang="en-US" sz="1800" dirty="0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endParaRPr lang="en-US" sz="1600" dirty="0" smtClean="0">
              <a:solidFill>
                <a:srgbClr val="000000"/>
              </a:solidFill>
            </a:endParaRPr>
          </a:p>
          <a:p>
            <a:pPr lvl="1">
              <a:buFontTx/>
              <a:buChar char="-"/>
            </a:pPr>
            <a:endParaRPr lang="en-US" sz="1600" dirty="0" smtClean="0">
              <a:solidFill>
                <a:srgbClr val="000000"/>
              </a:solidFill>
            </a:endParaRPr>
          </a:p>
          <a:p>
            <a:pPr marL="457200" lvl="1" indent="0">
              <a:spcBef>
                <a:spcPts val="0"/>
              </a:spcBef>
              <a:buNone/>
            </a:pP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97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385"/>
    </mc:Choice>
    <mc:Fallback xmlns="">
      <p:transition spd="slow" advTm="97385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1907" y="319548"/>
            <a:ext cx="54104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 smtClean="0">
                <a:solidFill>
                  <a:srgbClr val="00B050"/>
                </a:solidFill>
              </a:rPr>
              <a:t>Future Collaborative Research </a:t>
            </a: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6218" y="1279454"/>
            <a:ext cx="845014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</a:rPr>
              <a:t>Low oxalate diets to examine endogenous oxalate synthesis</a:t>
            </a:r>
          </a:p>
          <a:p>
            <a:pPr marL="801688" lvl="2" indent="-284163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Sequencing of genes involved in oxalate synthesis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</a:rPr>
              <a:t>Controlled diets varying in oxalate to more precisely define:</a:t>
            </a:r>
          </a:p>
          <a:p>
            <a:pPr marL="801688" lvl="2" indent="-28575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Dietary oxalate handling in Enteric Hyperoxaluria </a:t>
            </a:r>
          </a:p>
          <a:p>
            <a:pPr marL="801688" lvl="2" indent="-285750"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Microbial gut oxalate degradation  </a:t>
            </a:r>
          </a:p>
        </p:txBody>
      </p:sp>
    </p:spTree>
    <p:extLst>
      <p:ext uri="{BB962C8B-B14F-4D97-AF65-F5344CB8AC3E}">
        <p14:creationId xmlns:p14="http://schemas.microsoft.com/office/powerpoint/2010/main" val="320377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714"/>
    </mc:Choice>
    <mc:Fallback xmlns="">
      <p:transition spd="slow" advTm="10271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7233" y="1480052"/>
            <a:ext cx="4948518" cy="1047590"/>
          </a:xfrm>
        </p:spPr>
        <p:txBody>
          <a:bodyPr/>
          <a:lstStyle/>
          <a:p>
            <a:r>
              <a:rPr lang="en-US" sz="6000" dirty="0" smtClean="0">
                <a:solidFill>
                  <a:srgbClr val="00B050"/>
                </a:solidFill>
              </a:rPr>
              <a:t>THANK YOU</a:t>
            </a:r>
            <a:endParaRPr lang="en-US" sz="6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8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08"/>
    </mc:Choice>
    <mc:Fallback xmlns="">
      <p:transition spd="slow" advTm="16708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dical_Mosaic_template">
  <a:themeElements>
    <a:clrScheme name="Custom 11">
      <a:dk1>
        <a:srgbClr val="003C19"/>
      </a:dk1>
      <a:lt1>
        <a:sysClr val="window" lastClr="FFFFFF"/>
      </a:lt1>
      <a:dk2>
        <a:srgbClr val="83A4A5"/>
      </a:dk2>
      <a:lt2>
        <a:srgbClr val="EEECE1"/>
      </a:lt2>
      <a:accent1>
        <a:srgbClr val="155E45"/>
      </a:accent1>
      <a:accent2>
        <a:srgbClr val="C0914F"/>
      </a:accent2>
      <a:accent3>
        <a:srgbClr val="859541"/>
      </a:accent3>
      <a:accent4>
        <a:srgbClr val="7F7F7F"/>
      </a:accent4>
      <a:accent5>
        <a:srgbClr val="DDCE84"/>
      </a:accent5>
      <a:accent6>
        <a:srgbClr val="CDBF2F"/>
      </a:accent6>
      <a:hlink>
        <a:srgbClr val="A9AA01"/>
      </a:hlink>
      <a:folHlink>
        <a:srgbClr val="21807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77395</TotalTime>
  <Words>351</Words>
  <Application>Microsoft Office PowerPoint</Application>
  <PresentationFormat>On-screen Show (16:9)</PresentationFormat>
  <Paragraphs>80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ＭＳ Ｐゴシック</vt:lpstr>
      <vt:lpstr>Arial</vt:lpstr>
      <vt:lpstr>Avenir Heavy</vt:lpstr>
      <vt:lpstr>Avenir Roman</vt:lpstr>
      <vt:lpstr>Calibri</vt:lpstr>
      <vt:lpstr>Wingdings</vt:lpstr>
      <vt:lpstr>Medical_Mosaic_template</vt:lpstr>
      <vt:lpstr>Sources of Urine Oxalate: Unknowns and Future Research</vt:lpstr>
      <vt:lpstr>Sources of Urine Oxalate</vt:lpstr>
      <vt:lpstr>PowerPoint Presentation</vt:lpstr>
      <vt:lpstr>PowerPoint Presentation</vt:lpstr>
      <vt:lpstr>Dietary Oxalate Intake and Urine Oxalate</vt:lpstr>
      <vt:lpstr>Enteric Hyperoxaluria</vt:lpstr>
      <vt:lpstr>Allena: Enteric Hyperoxaluria Clinical  Trial</vt:lpstr>
      <vt:lpstr>Oxalate degrading gut microbes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Oxalate Synthesis: Unsolved Issues</dc:title>
  <dc:creator>Ross Holmes</dc:creator>
  <cp:lastModifiedBy>Catherine Davis</cp:lastModifiedBy>
  <cp:revision>817</cp:revision>
  <cp:lastPrinted>2021-11-29T23:07:40Z</cp:lastPrinted>
  <dcterms:created xsi:type="dcterms:W3CDTF">2016-01-30T15:50:07Z</dcterms:created>
  <dcterms:modified xsi:type="dcterms:W3CDTF">2021-12-01T22:10:18Z</dcterms:modified>
</cp:coreProperties>
</file>