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Lato" panose="020B0604020202020204" charset="0"/>
      <p:regular r:id="rId23"/>
      <p:bold r:id="rId24"/>
      <p:italic r:id="rId25"/>
      <p:boldItalic r:id="rId26"/>
    </p:embeddedFont>
    <p:embeddedFont>
      <p:font typeface="Roboto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Libre-Baskerville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58C49C-978A-4A51-AB67-CA8B55E0B363}" v="20" dt="2021-12-02T03:00:11+00:00"/>
  </p1510:revLst>
</p1510:revInfo>
</file>

<file path=ppt/tableStyles.xml><?xml version="1.0" encoding="utf-8"?>
<a:tblStyleLst xmlns:a="http://schemas.openxmlformats.org/drawingml/2006/main" def="{ECEABFD6-DEF5-4B08-A064-399E52D03A91}">
  <a:tblStyle styleId="{ECEABFD6-DEF5-4B08-A064-399E52D03A91}" styleName="Visme - Default">
    <a:wholeTbl>
      <a:tcTxStyle>
        <a:fontRef idx="minor">
          <a:prstClr val="black"/>
        </a:fontRef>
        <a:prstClr val="black"/>
      </a:tcTxStyle>
      <a:tcStyle>
        <a:tcBdr>
          <a:left>
            <a:ln w="12700" cmpd="sng">
              <a:solidFill>
                <a:srgbClr val="DAE4EA"/>
              </a:solidFill>
            </a:ln>
          </a:left>
          <a:right>
            <a:ln w="12700" cmpd="sng">
              <a:solidFill>
                <a:srgbClr val="DAE4EA"/>
              </a:solidFill>
            </a:ln>
          </a:right>
          <a:top>
            <a:ln w="12700" cmpd="sng">
              <a:solidFill>
                <a:srgbClr val="DAE4EA"/>
              </a:solidFill>
            </a:ln>
          </a:top>
          <a:bottom>
            <a:ln w="12700" cmpd="sng">
              <a:solidFill>
                <a:srgbClr val="DAE4EA"/>
              </a:solidFill>
            </a:ln>
          </a:bottom>
          <a:insideH>
            <a:ln w="12700" cmpd="sng">
              <a:solidFill>
                <a:srgbClr val="DAE4EA"/>
              </a:solidFill>
            </a:ln>
          </a:insideH>
          <a:insideV>
            <a:ln w="12700" cmpd="sng">
              <a:solidFill>
                <a:srgbClr val="DAE4EA"/>
              </a:solidFill>
            </a:ln>
          </a:insideV>
        </a:tcBdr>
        <a:fill>
          <a:solidFill>
            <a:srgbClr val="FFFFFF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rgbClr val="EAF3F3"/>
          </a:solidFill>
        </a:fill>
      </a:tcStyle>
    </a:band2H>
    <a:firstRow>
      <a:tcTxStyle>
        <a:fontRef idx="minor">
          <a:srgbClr val="FFFFFF"/>
        </a:fontRef>
        <a:srgbClr val="FFFFFF"/>
      </a:tcTxStyle>
      <a:tcStyle>
        <a:tcBdr>
          <a:left>
            <a:ln w="12700" cmpd="sng">
              <a:solidFill>
                <a:srgbClr val="DAE4EA"/>
              </a:solidFill>
            </a:ln>
          </a:left>
          <a:right>
            <a:ln w="12700" cmpd="sng">
              <a:solidFill>
                <a:srgbClr val="DAE4EA"/>
              </a:solidFill>
            </a:ln>
          </a:right>
          <a:top>
            <a:ln w="12700" cmpd="sng">
              <a:solidFill>
                <a:srgbClr val="DAE4EA"/>
              </a:solidFill>
            </a:ln>
          </a:top>
          <a:bottom>
            <a:ln w="12700" cmpd="sng">
              <a:solidFill>
                <a:srgbClr val="DAE4EA"/>
              </a:solidFill>
            </a:ln>
          </a:bottom>
          <a:insideH>
            <a:ln w="12700" cmpd="sng">
              <a:solidFill>
                <a:srgbClr val="DAE4EA"/>
              </a:solidFill>
            </a:ln>
          </a:insideH>
          <a:insideV>
            <a:ln w="12700" cmpd="sng">
              <a:solidFill>
                <a:srgbClr val="DAE4EA"/>
              </a:solidFill>
            </a:ln>
          </a:insideV>
        </a:tcBdr>
        <a:fill>
          <a:solidFill>
            <a:srgbClr val="4682B4"/>
          </a:solidFill>
        </a:fill>
      </a:tcStyle>
    </a:firstRow>
  </a:tblStyle>
  <a:tblStyle styleId="{250974F7-19B4-4E8B-8F88-A368280DB3C5}" styleName="Visme - Dark">
    <a:wholeTbl>
      <a:tcTxStyle>
        <a:fontRef idx="minor">
          <a:prstClr val="white"/>
        </a:fontRef>
        <a:prstClr val="white"/>
      </a:tcTxStyle>
      <a:tcStyle>
        <a:tcBdr>
          <a:left>
            <a:ln w="12700" cmpd="sng">
              <a:solidFill>
                <a:srgbClr val="DAE4EA"/>
              </a:solidFill>
            </a:ln>
          </a:left>
          <a:right>
            <a:ln w="12700" cmpd="sng">
              <a:solidFill>
                <a:srgbClr val="34495E"/>
              </a:solidFill>
            </a:ln>
          </a:right>
          <a:top>
            <a:ln w="12700" cmpd="sng">
              <a:solidFill>
                <a:srgbClr val="DAE4EA"/>
              </a:solidFill>
            </a:ln>
          </a:top>
          <a:bottom>
            <a:ln w="12700" cmpd="sng">
              <a:solidFill>
                <a:srgbClr val="34495E"/>
              </a:solidFill>
            </a:ln>
          </a:bottom>
          <a:insideH>
            <a:ln w="12700" cmpd="sng">
              <a:solidFill>
                <a:srgbClr val="34495E"/>
              </a:solidFill>
            </a:ln>
          </a:insideH>
          <a:insideV>
            <a:ln w="12700" cmpd="sng">
              <a:solidFill>
                <a:srgbClr val="34495E"/>
              </a:solidFill>
            </a:ln>
          </a:insideV>
        </a:tcBdr>
        <a:fill>
          <a:solidFill>
            <a:srgbClr val="34495E"/>
          </a:solidFill>
        </a:fill>
      </a:tcStyle>
    </a:wholeTbl>
    <a:firstRow>
      <a:tcTxStyle>
        <a:fontRef idx="minor">
          <a:srgbClr val="DDDD55"/>
        </a:fontRef>
        <a:srgbClr val="DDDD55"/>
      </a:tcTxStyle>
      <a:tcStyle>
        <a:tcBdr/>
      </a:tcStyle>
    </a:firstRow>
  </a:tblStyle>
  <a:tblStyle styleId="{D6B0A444-BE85-4B0B-AF8B-2701F9732221}" styleName="Visme - Light">
    <a:wholeTbl>
      <a:tcTxStyle>
        <a:fontRef idx="minor">
          <a:srgbClr val="818181"/>
        </a:fontRef>
        <a:srgbClr val="818181"/>
      </a:tcTxStyle>
      <a:tcStyle>
        <a:tcBdr>
          <a:left>
            <a:ln w="12700" cmpd="sng">
              <a:solidFill>
                <a:srgbClr val="DAE4EA"/>
              </a:solidFill>
            </a:ln>
          </a:left>
          <a:right>
            <a:ln w="12700" cmpd="sng">
              <a:solidFill>
                <a:srgbClr val="DAE4EA"/>
              </a:solidFill>
            </a:ln>
          </a:right>
          <a:top>
            <a:ln w="12700" cmpd="sng">
              <a:solidFill>
                <a:srgbClr val="DAE4EA"/>
              </a:solidFill>
            </a:ln>
          </a:top>
          <a:bottom>
            <a:ln w="12700" cmpd="sng">
              <a:solidFill>
                <a:srgbClr val="DAE4EA"/>
              </a:solidFill>
            </a:ln>
          </a:bottom>
          <a:insideH>
            <a:ln w="12700" cmpd="sng">
              <a:solidFill>
                <a:srgbClr val="DAE4EA"/>
              </a:solidFill>
            </a:ln>
          </a:insideH>
          <a:insideV>
            <a:ln w="12700" cmpd="sng">
              <a:solidFill>
                <a:srgbClr val="DAE4EA"/>
              </a:solidFill>
            </a:ln>
          </a:insideV>
        </a:tcBdr>
        <a:fill>
          <a:solidFill>
            <a:srgbClr val="DAE4EA"/>
          </a:solidFill>
        </a:fill>
      </a:tcStyle>
    </a:wholeTbl>
    <a:firstRow>
      <a:tcTxStyle b="on">
        <a:fontRef idx="minor">
          <a:srgbClr val="818181"/>
        </a:fontRef>
        <a:srgbClr val="818181"/>
      </a:tcTxStyle>
      <a:tcStyle>
        <a:tcBdr/>
      </a:tcStyle>
    </a:firstRow>
  </a:tblStyle>
  <a:tblStyle styleId="{D801C701-60A8-4CDB-9F91-86469C498BE4}" styleName="Visme - Dark with blue">
    <a:wholeTbl>
      <a:tcTxStyle>
        <a:fontRef idx="minor">
          <a:prstClr val="white"/>
        </a:fontRef>
        <a:prstClr val="white"/>
      </a:tcTxStyle>
      <a:tcStyle>
        <a:tcBdr>
          <a:left>
            <a:ln w="12700" cmpd="sng">
              <a:solidFill>
                <a:srgbClr val="DAE4EA"/>
              </a:solidFill>
            </a:ln>
          </a:left>
          <a:right>
            <a:ln w="12700" cmpd="sng">
              <a:solidFill>
                <a:srgbClr val="DAE4EA"/>
              </a:solidFill>
            </a:ln>
          </a:right>
          <a:top>
            <a:ln w="12700" cmpd="sng">
              <a:solidFill>
                <a:srgbClr val="DAE4EA"/>
              </a:solidFill>
            </a:ln>
          </a:top>
          <a:bottom>
            <a:ln w="12700" cmpd="sng">
              <a:solidFill>
                <a:srgbClr val="DAE4EA"/>
              </a:solidFill>
            </a:ln>
          </a:bottom>
          <a:insideH>
            <a:ln w="12700" cmpd="sng">
              <a:solidFill>
                <a:srgbClr val="DAE4EA"/>
              </a:solidFill>
            </a:ln>
          </a:insideH>
          <a:insideV>
            <a:ln w="12700" cmpd="sng">
              <a:solidFill>
                <a:srgbClr val="DAE4EA"/>
              </a:solidFill>
            </a:ln>
          </a:insideV>
        </a:tcBdr>
        <a:fill>
          <a:solidFill>
            <a:srgbClr val="717274"/>
          </a:solidFill>
        </a:fill>
      </a:tcStyle>
    </a:wholeTbl>
    <a:firstRow>
      <a:tcTxStyle b="on">
        <a:fontRef idx="minor">
          <a:srgbClr val="FFFFFF"/>
        </a:fontRef>
        <a:srgbClr val="FFFFFF"/>
      </a:tcTxStyle>
      <a:tcStyle>
        <a:tcBdr/>
        <a:fill>
          <a:solidFill>
            <a:srgbClr val="40A0F7"/>
          </a:solidFill>
        </a:fill>
      </a:tcStyle>
    </a:firstRow>
  </a:tblStyle>
  <a:tblStyle styleId="{CB79AEA9-4FA3-4525-A49E-7F1D2E6B107D}" styleName="Visme - Blue with Navy">
    <a:wholeTbl>
      <a:tcTxStyle>
        <a:fontRef idx="minor">
          <a:prstClr val="white"/>
        </a:fontRef>
        <a:prstClr val="white"/>
      </a:tcTxStyle>
      <a:tcStyle>
        <a:tcBdr>
          <a:left>
            <a:ln w="12700" cmpd="sng">
              <a:solidFill>
                <a:srgbClr val="DAE4EA"/>
              </a:solidFill>
            </a:ln>
          </a:left>
          <a:right>
            <a:ln w="12700" cmpd="sng">
              <a:solidFill>
                <a:srgbClr val="DAE4EA"/>
              </a:solidFill>
            </a:ln>
          </a:right>
          <a:top>
            <a:ln w="12700" cmpd="sng">
              <a:solidFill>
                <a:srgbClr val="DAE4EA"/>
              </a:solidFill>
            </a:ln>
          </a:top>
          <a:bottom>
            <a:ln w="12700" cmpd="sng">
              <a:solidFill>
                <a:srgbClr val="DAE4EA"/>
              </a:solidFill>
            </a:ln>
          </a:bottom>
          <a:insideH>
            <a:ln w="12700" cmpd="sng">
              <a:solidFill>
                <a:srgbClr val="DAE4EA"/>
              </a:solidFill>
            </a:ln>
          </a:insideH>
          <a:insideV>
            <a:ln w="12700" cmpd="sng">
              <a:solidFill>
                <a:srgbClr val="DAE4EA"/>
              </a:solidFill>
            </a:ln>
          </a:insideV>
        </a:tcBdr>
        <a:fill>
          <a:solidFill>
            <a:srgbClr val="3498DB"/>
          </a:solidFill>
        </a:fill>
      </a:tcStyle>
    </a:wholeTbl>
    <a:firstRow>
      <a:tcStyle>
        <a:tcBdr/>
        <a:fill>
          <a:solidFill>
            <a:srgbClr val="343F4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A429A-90FE-4F33-893D-5F2AADB556A3}" type="datetimeFigureOut">
              <a:rPr lang="en-US"/>
              <a:t>12/8/2021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8AFD9-D5DB-4A47-A4BE-251B4DF1413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71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spcFirstLastPara="0" lIns="0" tIns="0" rIns="0" bIns="0" anchor="t"/>
          <a:lstStyle/>
          <a:p>
            <a:pPr algn="l" hangingPunct="0">
              <a:lnSpc>
                <a:spcPct val="100000"/>
              </a:lnSpc>
            </a:pPr>
            <a:r>
              <a:rPr>
                <a:latin typeface="Arial"/>
                <a:ea typeface="+mn-ea"/>
                <a:cs typeface="Arial"/>
              </a:rPr>
              <a:t>Add note to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AFD9-D5DB-4A47-A4BE-251B4DF1413A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08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0B57-8E6A-4005-9EDD-D258F6CC94AB}" type="datetimeFigureOut">
              <a:rPr lang="en-US" smtClean="0"/>
              <a:t>12/8/2021</a:t>
            </a:fld>
            <a:endParaRPr/>
          </a:p>
        </p:txBody>
      </p:sp>
      <p:sp>
        <p:nvSpPr>
          <p:cNvPr id="5" name="Bottom colontit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18C70-803E-428A-BAB3-289BE172EF8D}" type="slidenum">
              <a:rPr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30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6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9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1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4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92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04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9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23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3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5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32436-246E-C341-8F9A-0B4F34C07184}" type="datetimeFigureOut">
              <a:rPr lang="en-US" smtClean="0"/>
              <a:pPr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943E6-0357-1B40-8726-50F09ABBA8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0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5" Type="http://schemas.openxmlformats.org/officeDocument/2006/relationships/image" Target="../media/image4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4" Type="http://schemas.openxmlformats.org/officeDocument/2006/relationships/image" Target="../media/image3.png"/><Relationship Id="rId9" Type="http://schemas.openxmlformats.org/officeDocument/2006/relationships/image" Target="../media/image29.png"/><Relationship Id="rId1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42.png"/><Relationship Id="rId5" Type="http://schemas.openxmlformats.org/officeDocument/2006/relationships/image" Target="../media/image4.png"/><Relationship Id="rId10" Type="http://schemas.openxmlformats.org/officeDocument/2006/relationships/image" Target="../media/image41.png"/><Relationship Id="rId4" Type="http://schemas.openxmlformats.org/officeDocument/2006/relationships/image" Target="../media/image3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45.png"/><Relationship Id="rId5" Type="http://schemas.openxmlformats.org/officeDocument/2006/relationships/image" Target="../media/image4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48.png"/><Relationship Id="rId5" Type="http://schemas.openxmlformats.org/officeDocument/2006/relationships/image" Target="../media/image4.pn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52.png"/><Relationship Id="rId5" Type="http://schemas.openxmlformats.org/officeDocument/2006/relationships/image" Target="../media/image4.png"/><Relationship Id="rId10" Type="http://schemas.openxmlformats.org/officeDocument/2006/relationships/image" Target="../media/image51.png"/><Relationship Id="rId4" Type="http://schemas.openxmlformats.org/officeDocument/2006/relationships/image" Target="../media/image3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59.jpg"/><Relationship Id="rId4" Type="http://schemas.openxmlformats.org/officeDocument/2006/relationships/image" Target="../media/image56.png"/><Relationship Id="rId9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d2c9-16792934.jpe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7400925" y="361950"/>
            <a:ext cx="4419600" cy="5048250"/>
          </a:xfrm>
          <a:prstGeom prst="rect">
            <a:avLst/>
          </a:prstGeom>
        </p:spPr>
      </p:pic>
      <p:pic>
        <p:nvPicPr>
          <p:cNvPr id="3" name="60d52f20ab02a8-92117645.png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609600" y="523875"/>
            <a:ext cx="3152775" cy="552450"/>
          </a:xfrm>
          <a:prstGeom prst="rect">
            <a:avLst/>
          </a:prstGeom>
        </p:spPr>
      </p:pic>
      <p:pic>
        <p:nvPicPr>
          <p:cNvPr id="4" name="Rectangle 34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5" name="Rectangle 35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6" name="Rectangle 36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7" name="Rectangle 37 background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17703" y="1600200"/>
            <a:ext cx="11050422" cy="1819275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00000"/>
              </a:lnSpc>
            </a:pPr>
            <a:r>
              <a:rPr sz="3600">
                <a:solidFill>
                  <a:srgbClr val="1F497D"/>
                </a:solidFill>
                <a:latin typeface="Lato"/>
                <a:ea typeface="+mn-ea"/>
                <a:cs typeface="Lato"/>
              </a:rPr>
              <a:t>The Promise of Machine Learning Analysis of Diagnostic Imaging to Augment Clinical Decision Making for the Treatment of Renal Stone Disease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714375" y="3600450"/>
            <a:ext cx="7286625" cy="15240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00000"/>
              </a:lnSpc>
            </a:pPr>
            <a:r>
              <a:rPr sz="1800">
                <a:solidFill>
                  <a:srgbClr val="666666"/>
                </a:solidFill>
                <a:latin typeface="Lato"/>
                <a:ea typeface="+mn-ea"/>
                <a:cs typeface="Lato"/>
              </a:rPr>
              <a:t>Justin B. Ziemba, MD MSEd </a:t>
            </a:r>
          </a:p>
          <a:p>
            <a:pPr algn="l" hangingPunct="0">
              <a:lnSpc>
                <a:spcPct val="100000"/>
              </a:lnSpc>
            </a:pPr>
            <a:r>
              <a:rPr sz="1800">
                <a:solidFill>
                  <a:srgbClr val="666666"/>
                </a:solidFill>
                <a:latin typeface="Lato"/>
                <a:ea typeface="+mn-ea"/>
                <a:cs typeface="Lato"/>
              </a:rPr>
              <a:t>On Behalf of the CHOP/Penn Center for Machine Learning in Urology</a:t>
            </a:r>
          </a:p>
          <a:p>
            <a:pPr algn="l" hangingPunct="0">
              <a:lnSpc>
                <a:spcPct val="100000"/>
              </a:lnSpc>
            </a:pPr>
            <a:endParaRPr sz="1800">
              <a:solidFill>
                <a:srgbClr val="666666"/>
              </a:solidFill>
              <a:latin typeface="Lato"/>
              <a:ea typeface="+mn-ea"/>
              <a:cs typeface="Lato"/>
            </a:endParaRPr>
          </a:p>
          <a:p>
            <a:pPr algn="l" hangingPunct="0">
              <a:lnSpc>
                <a:spcPct val="100000"/>
              </a:lnSpc>
            </a:pPr>
            <a:r>
              <a:rPr sz="1800">
                <a:solidFill>
                  <a:srgbClr val="666666"/>
                </a:solidFill>
                <a:latin typeface="Lato"/>
                <a:ea typeface="+mn-ea"/>
                <a:cs typeface="Lato"/>
              </a:rPr>
              <a:t>CARIBU Symposium </a:t>
            </a:r>
          </a:p>
          <a:p>
            <a:pPr algn="l" hangingPunct="0">
              <a:lnSpc>
                <a:spcPct val="100000"/>
              </a:lnSpc>
            </a:pPr>
            <a:r>
              <a:rPr sz="1800">
                <a:solidFill>
                  <a:srgbClr val="666666"/>
                </a:solidFill>
                <a:latin typeface="Lato"/>
                <a:ea typeface="+mn-ea"/>
                <a:cs typeface="Lato"/>
              </a:rPr>
              <a:t>12/2/2021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noun_Stomach Pain_63828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7772400" y="571500"/>
            <a:ext cx="3448050" cy="5048250"/>
          </a:xfrm>
          <a:prstGeom prst="rect">
            <a:avLst/>
          </a:prstGeom>
        </p:spPr>
      </p:pic>
      <p:sp>
        <p:nvSpPr>
          <p:cNvPr id="8" name="Body text copy"/>
          <p:cNvSpPr/>
          <p:nvPr/>
        </p:nvSpPr>
        <p:spPr>
          <a:xfrm>
            <a:off x="546977" y="2705100"/>
            <a:ext cx="781050" cy="78105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3000" b="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1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556628" y="2933700"/>
            <a:ext cx="5762624" cy="1410970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54 year-old woman with a history of kidney stones comes to your office with 1 day of acute onset left flank pain</a:t>
            </a:r>
          </a:p>
        </p:txBody>
      </p:sp>
      <p:sp>
        <p:nvSpPr>
          <p:cNvPr id="10" name="Body text copy"/>
          <p:cNvSpPr/>
          <p:nvPr/>
        </p:nvSpPr>
        <p:spPr>
          <a:xfrm>
            <a:off x="1556628" y="2505075"/>
            <a:ext cx="2857500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Initial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785072" y="2736992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2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667226" y="3236324"/>
            <a:ext cx="5034930" cy="656590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Kidney Stones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667226" y="256222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Initial Differential Diagnosis</a:t>
            </a:r>
          </a:p>
        </p:txBody>
      </p:sp>
      <p:pic>
        <p:nvPicPr>
          <p:cNvPr id="10" name="noun_kidney stone_2144613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6810375" y="1552575"/>
            <a:ext cx="4327525" cy="30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3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2919729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Diagnostic Imaging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Management of Stones AUA/Endourology Society Guidelines recommends (based on panel consensus) CT as it is the most sensitive and specific imaging modality for the diagnosis of upper urinary tract stone disease.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Initial Management</a:t>
            </a:r>
          </a:p>
        </p:txBody>
      </p:sp>
      <p:pic>
        <p:nvPicPr>
          <p:cNvPr id="10" name="noun_MRI_195809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7524769" y="981075"/>
            <a:ext cx="41529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noun_Brain_4126799"/>
          <p:cNvPicPr/>
          <p:nvPr/>
        </p:nvPicPr>
        <p:blipFill rotWithShape="1">
          <a:blip r:embed="rId8"/>
          <a:stretch>
            <a:fillRect/>
          </a:stretch>
        </p:blipFill>
        <p:spPr>
          <a:xfrm flipH="1">
            <a:off x="7734249" y="790575"/>
            <a:ext cx="3476625" cy="3790950"/>
          </a:xfrm>
          <a:prstGeom prst="rect">
            <a:avLst/>
          </a:prstGeom>
        </p:spPr>
      </p:pic>
      <p:sp>
        <p:nvSpPr>
          <p:cNvPr id="8" name="Body text copy copy 1"/>
          <p:cNvSpPr/>
          <p:nvPr/>
        </p:nvSpPr>
        <p:spPr>
          <a:xfrm>
            <a:off x="7705725" y="4591050"/>
            <a:ext cx="3510549" cy="8763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Visualize, Extract Features, and Interpret</a:t>
            </a:r>
          </a:p>
        </p:txBody>
      </p:sp>
      <p:pic>
        <p:nvPicPr>
          <p:cNvPr id="9" name="noun_computer screen_1334728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323850" y="447675"/>
            <a:ext cx="4657725" cy="4657725"/>
          </a:xfrm>
          <a:prstGeom prst="rect">
            <a:avLst/>
          </a:prstGeom>
        </p:spPr>
      </p:pic>
      <p:pic>
        <p:nvPicPr>
          <p:cNvPr id="10" name="noun_kidney stone_2144613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1343417" y="1724025"/>
            <a:ext cx="2636837" cy="1590779"/>
          </a:xfrm>
          <a:prstGeom prst="rect">
            <a:avLst/>
          </a:prstGeom>
        </p:spPr>
      </p:pic>
      <p:sp>
        <p:nvSpPr>
          <p:cNvPr id="11" name="Body text copy copy 2"/>
          <p:cNvSpPr/>
          <p:nvPr/>
        </p:nvSpPr>
        <p:spPr>
          <a:xfrm>
            <a:off x="913481" y="46767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CT Image</a:t>
            </a:r>
          </a:p>
        </p:txBody>
      </p:sp>
      <p:pic>
        <p:nvPicPr>
          <p:cNvPr id="12" name="noun_Arrow_1920806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5223669" y="2009775"/>
            <a:ext cx="1744663" cy="131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4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2542539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Medical Expulsive Therapy</a:t>
            </a: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Therapy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Management of Stones AUA/Endourology Society Guidelines almost exclusive provides recommendations based on size and location 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Treatment Planning</a:t>
            </a:r>
          </a:p>
        </p:txBody>
      </p:sp>
      <p:pic>
        <p:nvPicPr>
          <p:cNvPr id="10" name="noun_kidney stone_2144613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8305800" y="600075"/>
            <a:ext cx="3032125" cy="2136926"/>
          </a:xfrm>
          <a:prstGeom prst="rect">
            <a:avLst/>
          </a:prstGeom>
        </p:spPr>
      </p:pic>
      <p:sp>
        <p:nvSpPr>
          <p:cNvPr id="11" name="Body text copy copy 1"/>
          <p:cNvSpPr/>
          <p:nvPr/>
        </p:nvSpPr>
        <p:spPr>
          <a:xfrm>
            <a:off x="8107632" y="253365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Location</a:t>
            </a:r>
          </a:p>
        </p:txBody>
      </p:sp>
      <p:sp>
        <p:nvSpPr>
          <p:cNvPr id="12" name="Body text copy copy 2"/>
          <p:cNvSpPr/>
          <p:nvPr/>
        </p:nvSpPr>
        <p:spPr>
          <a:xfrm>
            <a:off x="8114287" y="483870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Size</a:t>
            </a:r>
          </a:p>
        </p:txBody>
      </p:sp>
      <p:pic>
        <p:nvPicPr>
          <p:cNvPr id="13" name="noun_stone_2600251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9331304" y="3276600"/>
            <a:ext cx="2008187" cy="1569150"/>
          </a:xfrm>
          <a:prstGeom prst="rect">
            <a:avLst/>
          </a:prstGeom>
        </p:spPr>
      </p:pic>
      <p:pic>
        <p:nvPicPr>
          <p:cNvPr id="14" name="noun_Ruler_3187893"/>
          <p:cNvPicPr/>
          <p:nvPr/>
        </p:nvPicPr>
        <p:blipFill rotWithShape="1">
          <a:blip r:embed="rId10"/>
          <a:stretch>
            <a:fillRect/>
          </a:stretch>
        </p:blipFill>
        <p:spPr>
          <a:xfrm rot="-2700000">
            <a:off x="7620000" y="2876550"/>
            <a:ext cx="2391780" cy="239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685800" y="1155842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5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567954" y="1655174"/>
            <a:ext cx="6457599" cy="656590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Medical Expulsive Therapy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567954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Treatment Outcomes</a:t>
            </a:r>
          </a:p>
        </p:txBody>
      </p:sp>
      <p:pic>
        <p:nvPicPr>
          <p:cNvPr id="10" name="noun_kidney stone_2144613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6742779" y="981075"/>
            <a:ext cx="3032125" cy="2136926"/>
          </a:xfrm>
          <a:prstGeom prst="rect">
            <a:avLst/>
          </a:prstGeom>
        </p:spPr>
      </p:pic>
      <p:sp>
        <p:nvSpPr>
          <p:cNvPr id="11" name="Body text copy copy 1"/>
          <p:cNvSpPr/>
          <p:nvPr/>
        </p:nvSpPr>
        <p:spPr>
          <a:xfrm>
            <a:off x="6562725" y="289560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Location</a:t>
            </a:r>
          </a:p>
        </p:txBody>
      </p:sp>
      <p:sp>
        <p:nvSpPr>
          <p:cNvPr id="12" name="Body text copy copy 2"/>
          <p:cNvSpPr/>
          <p:nvPr/>
        </p:nvSpPr>
        <p:spPr>
          <a:xfrm>
            <a:off x="6570838" y="5172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Size</a:t>
            </a:r>
          </a:p>
        </p:txBody>
      </p:sp>
      <p:pic>
        <p:nvPicPr>
          <p:cNvPr id="13" name="noun_stone_2600251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7874034" y="3514779"/>
            <a:ext cx="2008187" cy="1569150"/>
          </a:xfrm>
          <a:prstGeom prst="rect">
            <a:avLst/>
          </a:prstGeom>
        </p:spPr>
      </p:pic>
      <p:pic>
        <p:nvPicPr>
          <p:cNvPr id="14" name="noun_Ruler_3187893"/>
          <p:cNvPicPr/>
          <p:nvPr/>
        </p:nvPicPr>
        <p:blipFill rotWithShape="1">
          <a:blip r:embed="rId10"/>
          <a:stretch>
            <a:fillRect/>
          </a:stretch>
        </p:blipFill>
        <p:spPr>
          <a:xfrm rot="-2700000">
            <a:off x="6162729" y="3114729"/>
            <a:ext cx="2391780" cy="2391780"/>
          </a:xfrm>
          <a:prstGeom prst="rect">
            <a:avLst/>
          </a:prstGeom>
        </p:spPr>
      </p:pic>
      <p:pic>
        <p:nvPicPr>
          <p:cNvPr id="15" name="Table 1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1573008" y="2324100"/>
            <a:ext cx="3357365" cy="3381375"/>
          </a:xfrm>
          <a:prstGeom prst="rect">
            <a:avLst/>
          </a:prstGeom>
        </p:spPr>
      </p:pic>
      <p:sp>
        <p:nvSpPr>
          <p:cNvPr id="16" name="Body text copy copy 3"/>
          <p:cNvSpPr/>
          <p:nvPr/>
        </p:nvSpPr>
        <p:spPr>
          <a:xfrm>
            <a:off x="617890" y="6267450"/>
            <a:ext cx="8293005" cy="59055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75000"/>
              </a:lnSpc>
              <a:spcBef>
                <a:spcPct val="10000"/>
              </a:spcBef>
            </a:pPr>
            <a:r>
              <a:rPr sz="975">
                <a:solidFill>
                  <a:srgbClr val="222222"/>
                </a:solidFill>
                <a:latin typeface="Arial"/>
                <a:ea typeface="+mn-ea"/>
                <a:cs typeface="Arial"/>
              </a:rPr>
              <a:t>Meltzer, A. C., Burrows, P. K., Kirkali, Z., Hollander, J. E., Kurz, M., Mufarrij, P., ... &amp; Jackman, S. V. (2020). Accuracy of patient reported stone Passage for patients with acute renal colic treated in the emergency department. </a:t>
            </a:r>
            <a:r>
              <a:rPr sz="975" i="1">
                <a:solidFill>
                  <a:srgbClr val="222222"/>
                </a:solidFill>
                <a:latin typeface="Arial"/>
                <a:ea typeface="+mn-ea"/>
                <a:cs typeface="Arial"/>
              </a:rPr>
              <a:t>Urology</a:t>
            </a:r>
            <a:r>
              <a:rPr sz="975">
                <a:solidFill>
                  <a:srgbClr val="222222"/>
                </a:solidFill>
                <a:latin typeface="Arial"/>
                <a:ea typeface="+mn-ea"/>
                <a:cs typeface="Arial"/>
              </a:rPr>
              <a:t>, </a:t>
            </a:r>
            <a:r>
              <a:rPr sz="975" i="1">
                <a:solidFill>
                  <a:srgbClr val="222222"/>
                </a:solidFill>
                <a:latin typeface="Arial"/>
                <a:ea typeface="+mn-ea"/>
                <a:cs typeface="Arial"/>
              </a:rPr>
              <a:t>136</a:t>
            </a:r>
            <a:r>
              <a:rPr sz="975">
                <a:solidFill>
                  <a:srgbClr val="222222"/>
                </a:solidFill>
                <a:latin typeface="Arial"/>
                <a:ea typeface="+mn-ea"/>
                <a:cs typeface="Arial"/>
              </a:rPr>
              <a:t>, 70-74.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5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656590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Therapy--Ureteroscopy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Treatment Outcomes</a:t>
            </a:r>
          </a:p>
        </p:txBody>
      </p:sp>
      <p:pic>
        <p:nvPicPr>
          <p:cNvPr id="10" name="noun_kidney stone_2144613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7048500" y="981075"/>
            <a:ext cx="3032125" cy="2136926"/>
          </a:xfrm>
          <a:prstGeom prst="rect">
            <a:avLst/>
          </a:prstGeom>
        </p:spPr>
      </p:pic>
      <p:sp>
        <p:nvSpPr>
          <p:cNvPr id="11" name="Body text copy copy 1"/>
          <p:cNvSpPr/>
          <p:nvPr/>
        </p:nvSpPr>
        <p:spPr>
          <a:xfrm>
            <a:off x="6813662" y="289560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Location</a:t>
            </a:r>
          </a:p>
        </p:txBody>
      </p:sp>
      <p:sp>
        <p:nvSpPr>
          <p:cNvPr id="12" name="Body text copy copy 2"/>
          <p:cNvSpPr/>
          <p:nvPr/>
        </p:nvSpPr>
        <p:spPr>
          <a:xfrm>
            <a:off x="6819205" y="518160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Size</a:t>
            </a:r>
          </a:p>
        </p:txBody>
      </p:sp>
      <p:pic>
        <p:nvPicPr>
          <p:cNvPr id="13" name="noun_stone_2600251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8078704" y="3600504"/>
            <a:ext cx="2008187" cy="1569150"/>
          </a:xfrm>
          <a:prstGeom prst="rect">
            <a:avLst/>
          </a:prstGeom>
        </p:spPr>
      </p:pic>
      <p:pic>
        <p:nvPicPr>
          <p:cNvPr id="14" name="noun_Ruler_3187893"/>
          <p:cNvPicPr/>
          <p:nvPr/>
        </p:nvPicPr>
        <p:blipFill rotWithShape="1">
          <a:blip r:embed="rId10"/>
          <a:stretch>
            <a:fillRect/>
          </a:stretch>
        </p:blipFill>
        <p:spPr>
          <a:xfrm rot="-2700000">
            <a:off x="6367400" y="3200454"/>
            <a:ext cx="2391780" cy="2391780"/>
          </a:xfrm>
          <a:prstGeom prst="rect">
            <a:avLst/>
          </a:prstGeom>
        </p:spPr>
      </p:pic>
      <p:pic>
        <p:nvPicPr>
          <p:cNvPr id="15" name="Table 1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1177370" y="2352675"/>
            <a:ext cx="4421822" cy="3381375"/>
          </a:xfrm>
          <a:prstGeom prst="rect">
            <a:avLst/>
          </a:prstGeom>
        </p:spPr>
      </p:pic>
      <p:sp>
        <p:nvSpPr>
          <p:cNvPr id="16" name="Body text copy copy 3"/>
          <p:cNvSpPr/>
          <p:nvPr/>
        </p:nvSpPr>
        <p:spPr>
          <a:xfrm>
            <a:off x="617890" y="6267450"/>
            <a:ext cx="8293005" cy="59055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75000"/>
              </a:lnSpc>
              <a:spcBef>
                <a:spcPct val="10000"/>
              </a:spcBef>
            </a:pPr>
            <a:r>
              <a:rPr sz="975">
                <a:solidFill>
                  <a:srgbClr val="222222"/>
                </a:solidFill>
                <a:latin typeface="Arial"/>
                <a:ea typeface="+mn-ea"/>
                <a:cs typeface="Arial"/>
              </a:rPr>
              <a:t>York, N. E., Zheng, M., Elmansy, H. M., Rivera, M. E., Krambeck, A. E., &amp; Lingeman, J. E. (2019). Stone-free outcomes of flexible ureteroscopy for renal calculi utilizing computed tomography imaging. </a:t>
            </a:r>
            <a:r>
              <a:rPr sz="975" i="1">
                <a:solidFill>
                  <a:srgbClr val="222222"/>
                </a:solidFill>
                <a:latin typeface="Arial"/>
                <a:ea typeface="+mn-ea"/>
                <a:cs typeface="Arial"/>
              </a:rPr>
              <a:t>Urology</a:t>
            </a:r>
            <a:r>
              <a:rPr sz="975">
                <a:solidFill>
                  <a:srgbClr val="222222"/>
                </a:solidFill>
                <a:latin typeface="Arial"/>
                <a:ea typeface="+mn-ea"/>
                <a:cs typeface="Arial"/>
              </a:rPr>
              <a:t>, </a:t>
            </a:r>
            <a:r>
              <a:rPr sz="975" i="1">
                <a:solidFill>
                  <a:srgbClr val="222222"/>
                </a:solidFill>
                <a:latin typeface="Arial"/>
                <a:ea typeface="+mn-ea"/>
                <a:cs typeface="Arial"/>
              </a:rPr>
              <a:t>124</a:t>
            </a:r>
            <a:r>
              <a:rPr sz="975">
                <a:solidFill>
                  <a:srgbClr val="222222"/>
                </a:solidFill>
                <a:latin typeface="Arial"/>
                <a:ea typeface="+mn-ea"/>
                <a:cs typeface="Arial"/>
              </a:rPr>
              <a:t>, 52-56.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3 copy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noun_Privatization_4237117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2356214" y="2038350"/>
            <a:ext cx="1831975" cy="1865351"/>
          </a:xfrm>
          <a:prstGeom prst="rect">
            <a:avLst/>
          </a:prstGeom>
        </p:spPr>
      </p:pic>
      <p:pic>
        <p:nvPicPr>
          <p:cNvPr id="8" name="Shape-1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2131165" y="1905000"/>
            <a:ext cx="8379768" cy="2513930"/>
          </a:xfrm>
          <a:prstGeom prst="rect">
            <a:avLst/>
          </a:prstGeom>
        </p:spPr>
      </p:pic>
      <p:sp>
        <p:nvSpPr>
          <p:cNvPr id="9" name="Body text copy"/>
          <p:cNvSpPr/>
          <p:nvPr/>
        </p:nvSpPr>
        <p:spPr>
          <a:xfrm>
            <a:off x="4301749" y="2781300"/>
            <a:ext cx="5586512" cy="1033505"/>
          </a:xfrm>
          <a:prstGeom prst="rect">
            <a:avLst/>
          </a:prstGeom>
        </p:spPr>
        <p:txBody>
          <a:bodyPr spcFirstLastPara="0" lIns="139663" tIns="139663" rIns="139663" bIns="0" anchor="t"/>
          <a:lstStyle/>
          <a:p>
            <a:pPr algn="l" hangingPunct="0">
              <a:lnSpc>
                <a:spcPct val="125000"/>
              </a:lnSpc>
            </a:pPr>
            <a:r>
              <a:rPr sz="1979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Interpretation of Demographic and Clinical and Radiographic Information</a:t>
            </a:r>
          </a:p>
        </p:txBody>
      </p:sp>
      <p:sp>
        <p:nvSpPr>
          <p:cNvPr id="10" name="Body text copy"/>
          <p:cNvSpPr/>
          <p:nvPr/>
        </p:nvSpPr>
        <p:spPr>
          <a:xfrm>
            <a:off x="4301749" y="2047875"/>
            <a:ext cx="5586512" cy="8763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00000"/>
              </a:lnSpc>
            </a:pPr>
            <a:r>
              <a:rPr sz="450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Personalization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Shape-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1906116" y="1752600"/>
            <a:ext cx="8379768" cy="2513930"/>
          </a:xfrm>
          <a:prstGeom prst="rect">
            <a:avLst/>
          </a:prstGeom>
        </p:spPr>
      </p:pic>
      <p:sp>
        <p:nvSpPr>
          <p:cNvPr id="8" name="Body text copy"/>
          <p:cNvSpPr/>
          <p:nvPr/>
        </p:nvSpPr>
        <p:spPr>
          <a:xfrm>
            <a:off x="4301749" y="2781300"/>
            <a:ext cx="5586512" cy="1033505"/>
          </a:xfrm>
          <a:prstGeom prst="rect">
            <a:avLst/>
          </a:prstGeom>
        </p:spPr>
        <p:txBody>
          <a:bodyPr spcFirstLastPara="0" lIns="139663" tIns="139663" rIns="139663" bIns="0" anchor="t"/>
          <a:lstStyle/>
          <a:p>
            <a:pPr algn="l" hangingPunct="0">
              <a:lnSpc>
                <a:spcPct val="125000"/>
              </a:lnSpc>
            </a:pPr>
            <a:r>
              <a:rPr sz="1979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Interpretation of Demographic and Clinical and Radiographic Information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4301749" y="2047875"/>
            <a:ext cx="5586512" cy="8763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00000"/>
              </a:lnSpc>
            </a:pPr>
            <a:r>
              <a:rPr sz="450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Machine Learning</a:t>
            </a:r>
          </a:p>
        </p:txBody>
      </p:sp>
      <p:pic>
        <p:nvPicPr>
          <p:cNvPr id="10" name="noun_Brain_2242579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2129600" y="1971675"/>
            <a:ext cx="183435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noun_kidney stone_2144613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4663963" y="923925"/>
            <a:ext cx="3032125" cy="2136926"/>
          </a:xfrm>
          <a:prstGeom prst="rect">
            <a:avLst/>
          </a:prstGeom>
        </p:spPr>
      </p:pic>
      <p:sp>
        <p:nvSpPr>
          <p:cNvPr id="8" name="Body text copy copy 1"/>
          <p:cNvSpPr/>
          <p:nvPr/>
        </p:nvSpPr>
        <p:spPr>
          <a:xfrm>
            <a:off x="4429125" y="283845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Location</a:t>
            </a:r>
          </a:p>
        </p:txBody>
      </p:sp>
      <p:sp>
        <p:nvSpPr>
          <p:cNvPr id="9" name="Body text copy copy 2"/>
          <p:cNvSpPr/>
          <p:nvPr/>
        </p:nvSpPr>
        <p:spPr>
          <a:xfrm>
            <a:off x="461384" y="2800350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Size</a:t>
            </a:r>
          </a:p>
        </p:txBody>
      </p:sp>
      <p:pic>
        <p:nvPicPr>
          <p:cNvPr id="10" name="noun_stone_2600251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1720884" y="1219254"/>
            <a:ext cx="2008187" cy="1569150"/>
          </a:xfrm>
          <a:prstGeom prst="rect">
            <a:avLst/>
          </a:prstGeom>
        </p:spPr>
      </p:pic>
      <p:pic>
        <p:nvPicPr>
          <p:cNvPr id="11" name="noun_Ruler_3187893"/>
          <p:cNvPicPr/>
          <p:nvPr/>
        </p:nvPicPr>
        <p:blipFill rotWithShape="1">
          <a:blip r:embed="rId10"/>
          <a:stretch>
            <a:fillRect/>
          </a:stretch>
        </p:blipFill>
        <p:spPr>
          <a:xfrm rot="-2700000">
            <a:off x="9579" y="819204"/>
            <a:ext cx="2391780" cy="2391780"/>
          </a:xfrm>
          <a:prstGeom prst="rect">
            <a:avLst/>
          </a:prstGeom>
        </p:spPr>
      </p:pic>
      <p:pic>
        <p:nvPicPr>
          <p:cNvPr id="12" name="noun_Density_4289388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9100237" y="1000125"/>
            <a:ext cx="1670050" cy="1673293"/>
          </a:xfrm>
          <a:prstGeom prst="rect">
            <a:avLst/>
          </a:prstGeom>
        </p:spPr>
      </p:pic>
      <p:sp>
        <p:nvSpPr>
          <p:cNvPr id="13" name="Body text copy copy 4"/>
          <p:cNvSpPr/>
          <p:nvPr/>
        </p:nvSpPr>
        <p:spPr>
          <a:xfrm>
            <a:off x="9018008" y="2638425"/>
            <a:ext cx="2011378" cy="8763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Density and Composition </a:t>
            </a:r>
          </a:p>
        </p:txBody>
      </p:sp>
      <p:pic>
        <p:nvPicPr>
          <p:cNvPr id="14" name="noun_shapes_256628"/>
          <p:cNvPicPr/>
          <p:nvPr/>
        </p:nvPicPr>
        <p:blipFill rotWithShape="1">
          <a:blip r:embed="rId12"/>
          <a:stretch>
            <a:fillRect/>
          </a:stretch>
        </p:blipFill>
        <p:spPr>
          <a:xfrm>
            <a:off x="1266768" y="3829050"/>
            <a:ext cx="1836212" cy="1541462"/>
          </a:xfrm>
          <a:prstGeom prst="rect">
            <a:avLst/>
          </a:prstGeom>
        </p:spPr>
      </p:pic>
      <p:sp>
        <p:nvSpPr>
          <p:cNvPr id="15" name="Body text copy copy 5"/>
          <p:cNvSpPr/>
          <p:nvPr/>
        </p:nvSpPr>
        <p:spPr>
          <a:xfrm>
            <a:off x="1377204" y="5381625"/>
            <a:ext cx="1631762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Shape</a:t>
            </a:r>
          </a:p>
        </p:txBody>
      </p:sp>
      <p:pic>
        <p:nvPicPr>
          <p:cNvPr id="16" name="noun_Kidney_3558151"/>
          <p:cNvPicPr/>
          <p:nvPr/>
        </p:nvPicPr>
        <p:blipFill rotWithShape="1">
          <a:blip r:embed="rId13"/>
          <a:stretch>
            <a:fillRect/>
          </a:stretch>
        </p:blipFill>
        <p:spPr>
          <a:xfrm>
            <a:off x="4819317" y="3543300"/>
            <a:ext cx="2550102" cy="1809750"/>
          </a:xfrm>
          <a:prstGeom prst="rect">
            <a:avLst/>
          </a:prstGeom>
        </p:spPr>
      </p:pic>
      <p:sp>
        <p:nvSpPr>
          <p:cNvPr id="17" name="Body text copy copy 6"/>
          <p:cNvSpPr/>
          <p:nvPr/>
        </p:nvSpPr>
        <p:spPr>
          <a:xfrm>
            <a:off x="4964897" y="5200650"/>
            <a:ext cx="2407787" cy="8763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Calyceal and Ureteral Anatomy</a:t>
            </a:r>
          </a:p>
        </p:txBody>
      </p:sp>
      <p:pic>
        <p:nvPicPr>
          <p:cNvPr id="18" name="noun_Human_2457131"/>
          <p:cNvPicPr/>
          <p:nvPr/>
        </p:nvPicPr>
        <p:blipFill rotWithShape="1">
          <a:blip r:embed="rId14"/>
          <a:stretch>
            <a:fillRect/>
          </a:stretch>
        </p:blipFill>
        <p:spPr>
          <a:xfrm>
            <a:off x="8321661" y="3695700"/>
            <a:ext cx="1183380" cy="1647825"/>
          </a:xfrm>
          <a:prstGeom prst="rect">
            <a:avLst/>
          </a:prstGeom>
        </p:spPr>
      </p:pic>
      <p:pic>
        <p:nvPicPr>
          <p:cNvPr id="19" name="noun_medical record_3681212"/>
          <p:cNvPicPr/>
          <p:nvPr/>
        </p:nvPicPr>
        <p:blipFill rotWithShape="1">
          <a:blip r:embed="rId15"/>
          <a:stretch>
            <a:fillRect/>
          </a:stretch>
        </p:blipFill>
        <p:spPr>
          <a:xfrm>
            <a:off x="9507548" y="3933825"/>
            <a:ext cx="1596682" cy="1284287"/>
          </a:xfrm>
          <a:prstGeom prst="rect">
            <a:avLst/>
          </a:prstGeom>
        </p:spPr>
      </p:pic>
      <p:sp>
        <p:nvSpPr>
          <p:cNvPr id="20" name="Body text copy copy 7"/>
          <p:cNvSpPr/>
          <p:nvPr/>
        </p:nvSpPr>
        <p:spPr>
          <a:xfrm>
            <a:off x="8594482" y="5219700"/>
            <a:ext cx="2434597" cy="8763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Demographics and Clinical History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noun_Stomach Pain_63828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7772400" y="571500"/>
            <a:ext cx="3448050" cy="5048250"/>
          </a:xfrm>
          <a:prstGeom prst="rect">
            <a:avLst/>
          </a:prstGeom>
        </p:spPr>
      </p:pic>
      <p:sp>
        <p:nvSpPr>
          <p:cNvPr id="8" name="Body text copy"/>
          <p:cNvSpPr/>
          <p:nvPr/>
        </p:nvSpPr>
        <p:spPr>
          <a:xfrm>
            <a:off x="546977" y="2705100"/>
            <a:ext cx="781050" cy="78105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3000" b="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1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556628" y="2933700"/>
            <a:ext cx="5762624" cy="1410970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54 year-old woman with a history of kidney stones comes to your office with 1 day of acute onset left flank pain</a:t>
            </a:r>
          </a:p>
        </p:txBody>
      </p:sp>
      <p:sp>
        <p:nvSpPr>
          <p:cNvPr id="10" name="Body text copy"/>
          <p:cNvSpPr/>
          <p:nvPr/>
        </p:nvSpPr>
        <p:spPr>
          <a:xfrm>
            <a:off x="1556628" y="2505075"/>
            <a:ext cx="2857500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Initial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2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2919729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Diagnostic Imaging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Management of Stones AUA/Endourology Society Guidelines recommends (based on panel consensus) CT as it is the most sensitive and specific imaging modality for the diagnosis of upper urinary tract stone disease.</a:t>
            </a: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Initial Management</a:t>
            </a:r>
          </a:p>
        </p:txBody>
      </p:sp>
      <p:pic>
        <p:nvPicPr>
          <p:cNvPr id="10" name="noun_MRI_195809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7524769" y="981075"/>
            <a:ext cx="41529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noun_computer screen_1334728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7897" y="1590675"/>
            <a:ext cx="2361268" cy="2361268"/>
          </a:xfrm>
          <a:prstGeom prst="rect">
            <a:avLst/>
          </a:prstGeom>
        </p:spPr>
      </p:pic>
      <p:pic>
        <p:nvPicPr>
          <p:cNvPr id="8" name="noun_kidney stone_2144613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524774" y="2237730"/>
            <a:ext cx="1336764" cy="806457"/>
          </a:xfrm>
          <a:prstGeom prst="rect">
            <a:avLst/>
          </a:prstGeom>
        </p:spPr>
      </p:pic>
      <p:sp>
        <p:nvSpPr>
          <p:cNvPr id="9" name="Body text copy copy 2"/>
          <p:cNvSpPr/>
          <p:nvPr/>
        </p:nvSpPr>
        <p:spPr>
          <a:xfrm>
            <a:off x="107390" y="3735643"/>
            <a:ext cx="2177640" cy="330875"/>
          </a:xfrm>
          <a:prstGeom prst="rect">
            <a:avLst/>
          </a:prstGeom>
        </p:spPr>
        <p:txBody>
          <a:bodyPr spcFirstLastPara="0" lIns="59085" tIns="59085" rIns="59085" bIns="0" anchor="t"/>
          <a:lstStyle/>
          <a:p>
            <a:pPr algn="ctr" hangingPunct="0">
              <a:lnSpc>
                <a:spcPct val="125000"/>
              </a:lnSpc>
            </a:pPr>
            <a:r>
              <a:rPr sz="1117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CT Image</a:t>
            </a:r>
          </a:p>
        </p:txBody>
      </p:sp>
      <p:pic>
        <p:nvPicPr>
          <p:cNvPr id="10" name="noun_Arrow_1920806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2341522" y="2286000"/>
            <a:ext cx="1102617" cy="828675"/>
          </a:xfrm>
          <a:prstGeom prst="rect">
            <a:avLst/>
          </a:prstGeom>
        </p:spPr>
      </p:pic>
      <p:pic>
        <p:nvPicPr>
          <p:cNvPr id="11" name="noun_Arrow_1920806 copy 1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5661156" y="2286000"/>
            <a:ext cx="1102617" cy="828675"/>
          </a:xfrm>
          <a:prstGeom prst="rect">
            <a:avLst/>
          </a:prstGeom>
        </p:spPr>
      </p:pic>
      <p:pic>
        <p:nvPicPr>
          <p:cNvPr id="12" name="noun_Brain_2242579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3636021" y="1714500"/>
            <a:ext cx="2016388" cy="2041699"/>
          </a:xfrm>
          <a:prstGeom prst="rect">
            <a:avLst/>
          </a:prstGeom>
        </p:spPr>
      </p:pic>
      <p:sp>
        <p:nvSpPr>
          <p:cNvPr id="13" name="Body text copy copy 8"/>
          <p:cNvSpPr/>
          <p:nvPr/>
        </p:nvSpPr>
        <p:spPr>
          <a:xfrm>
            <a:off x="3638208" y="3857625"/>
            <a:ext cx="2204625" cy="334975"/>
          </a:xfrm>
          <a:prstGeom prst="rect">
            <a:avLst/>
          </a:prstGeom>
        </p:spPr>
        <p:txBody>
          <a:bodyPr spcFirstLastPara="0" lIns="59817" tIns="59817" rIns="59817" bIns="0" anchor="t"/>
          <a:lstStyle/>
          <a:p>
            <a:pPr algn="ctr" hangingPunct="0">
              <a:lnSpc>
                <a:spcPct val="125000"/>
              </a:lnSpc>
            </a:pPr>
            <a:r>
              <a:rPr sz="113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Machine Learning</a:t>
            </a:r>
          </a:p>
        </p:txBody>
      </p:sp>
      <p:pic>
        <p:nvPicPr>
          <p:cNvPr id="14" name="noun_kidney stone_2144613"/>
          <p:cNvPicPr/>
          <p:nvPr/>
        </p:nvPicPr>
        <p:blipFill rotWithShape="1">
          <a:blip r:embed="rId12"/>
          <a:stretch>
            <a:fillRect/>
          </a:stretch>
        </p:blipFill>
        <p:spPr>
          <a:xfrm>
            <a:off x="8955648" y="1888309"/>
            <a:ext cx="1503919" cy="1059905"/>
          </a:xfrm>
          <a:prstGeom prst="rect">
            <a:avLst/>
          </a:prstGeom>
        </p:spPr>
      </p:pic>
      <p:sp>
        <p:nvSpPr>
          <p:cNvPr id="15" name="Body text copy copy 1"/>
          <p:cNvSpPr/>
          <p:nvPr/>
        </p:nvSpPr>
        <p:spPr>
          <a:xfrm>
            <a:off x="8839170" y="2837904"/>
            <a:ext cx="1741215" cy="264564"/>
          </a:xfrm>
          <a:prstGeom prst="rect">
            <a:avLst/>
          </a:prstGeom>
        </p:spPr>
        <p:txBody>
          <a:bodyPr spcFirstLastPara="0" lIns="47244" tIns="47244" rIns="47244" bIns="0" anchor="t"/>
          <a:lstStyle/>
          <a:p>
            <a:pPr algn="ctr" hangingPunct="0">
              <a:lnSpc>
                <a:spcPct val="125000"/>
              </a:lnSpc>
            </a:pPr>
            <a:r>
              <a:rPr sz="893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Location</a:t>
            </a:r>
          </a:p>
        </p:txBody>
      </p:sp>
      <p:sp>
        <p:nvSpPr>
          <p:cNvPr id="16" name="Body text copy copy 2"/>
          <p:cNvSpPr/>
          <p:nvPr/>
        </p:nvSpPr>
        <p:spPr>
          <a:xfrm>
            <a:off x="6871190" y="2819007"/>
            <a:ext cx="1741215" cy="264564"/>
          </a:xfrm>
          <a:prstGeom prst="rect">
            <a:avLst/>
          </a:prstGeom>
        </p:spPr>
        <p:txBody>
          <a:bodyPr spcFirstLastPara="0" lIns="47244" tIns="47244" rIns="47244" bIns="0" anchor="t"/>
          <a:lstStyle/>
          <a:p>
            <a:pPr algn="ctr" hangingPunct="0">
              <a:lnSpc>
                <a:spcPct val="125000"/>
              </a:lnSpc>
            </a:pPr>
            <a:r>
              <a:rPr sz="893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Size</a:t>
            </a:r>
          </a:p>
        </p:txBody>
      </p:sp>
      <p:pic>
        <p:nvPicPr>
          <p:cNvPr id="17" name="noun_stone_2600251"/>
          <p:cNvPicPr/>
          <p:nvPr/>
        </p:nvPicPr>
        <p:blipFill rotWithShape="1">
          <a:blip r:embed="rId13"/>
          <a:stretch>
            <a:fillRect/>
          </a:stretch>
        </p:blipFill>
        <p:spPr>
          <a:xfrm>
            <a:off x="7495895" y="2034791"/>
            <a:ext cx="996051" cy="778291"/>
          </a:xfrm>
          <a:prstGeom prst="rect">
            <a:avLst/>
          </a:prstGeom>
        </p:spPr>
      </p:pic>
      <p:pic>
        <p:nvPicPr>
          <p:cNvPr id="18" name="noun_Ruler_3187893"/>
          <p:cNvPicPr/>
          <p:nvPr/>
        </p:nvPicPr>
        <p:blipFill rotWithShape="1">
          <a:blip r:embed="rId14"/>
          <a:stretch>
            <a:fillRect/>
          </a:stretch>
        </p:blipFill>
        <p:spPr>
          <a:xfrm rot="-2700000">
            <a:off x="6647097" y="1836368"/>
            <a:ext cx="1186311" cy="1186311"/>
          </a:xfrm>
          <a:prstGeom prst="rect">
            <a:avLst/>
          </a:prstGeom>
        </p:spPr>
      </p:pic>
      <p:pic>
        <p:nvPicPr>
          <p:cNvPr id="19" name="noun_Density_4289388"/>
          <p:cNvPicPr/>
          <p:nvPr/>
        </p:nvPicPr>
        <p:blipFill rotWithShape="1">
          <a:blip r:embed="rId15"/>
          <a:stretch>
            <a:fillRect/>
          </a:stretch>
        </p:blipFill>
        <p:spPr>
          <a:xfrm>
            <a:off x="11156018" y="1926104"/>
            <a:ext cx="828337" cy="829945"/>
          </a:xfrm>
          <a:prstGeom prst="rect">
            <a:avLst/>
          </a:prstGeom>
        </p:spPr>
      </p:pic>
      <p:sp>
        <p:nvSpPr>
          <p:cNvPr id="20" name="Body text copy copy 4"/>
          <p:cNvSpPr/>
          <p:nvPr/>
        </p:nvSpPr>
        <p:spPr>
          <a:xfrm>
            <a:off x="11115233" y="2738693"/>
            <a:ext cx="997634" cy="434640"/>
          </a:xfrm>
          <a:prstGeom prst="rect">
            <a:avLst/>
          </a:prstGeom>
        </p:spPr>
        <p:txBody>
          <a:bodyPr spcFirstLastPara="0" lIns="47244" tIns="47244" rIns="47244" bIns="0" anchor="t"/>
          <a:lstStyle/>
          <a:p>
            <a:pPr algn="ctr" hangingPunct="0">
              <a:lnSpc>
                <a:spcPct val="125000"/>
              </a:lnSpc>
            </a:pPr>
            <a:r>
              <a:rPr sz="893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Density and Composition </a:t>
            </a:r>
          </a:p>
        </p:txBody>
      </p:sp>
      <p:pic>
        <p:nvPicPr>
          <p:cNvPr id="21" name="noun_shapes_256628"/>
          <p:cNvPicPr/>
          <p:nvPr/>
        </p:nvPicPr>
        <p:blipFill rotWithShape="1">
          <a:blip r:embed="rId16"/>
          <a:stretch>
            <a:fillRect/>
          </a:stretch>
        </p:blipFill>
        <p:spPr>
          <a:xfrm>
            <a:off x="7270656" y="3329237"/>
            <a:ext cx="910752" cy="764558"/>
          </a:xfrm>
          <a:prstGeom prst="rect">
            <a:avLst/>
          </a:prstGeom>
        </p:spPr>
      </p:pic>
      <p:sp>
        <p:nvSpPr>
          <p:cNvPr id="22" name="Body text copy copy 5"/>
          <p:cNvSpPr/>
          <p:nvPr/>
        </p:nvSpPr>
        <p:spPr>
          <a:xfrm>
            <a:off x="7325432" y="4099306"/>
            <a:ext cx="809346" cy="264564"/>
          </a:xfrm>
          <a:prstGeom prst="rect">
            <a:avLst/>
          </a:prstGeom>
        </p:spPr>
        <p:txBody>
          <a:bodyPr spcFirstLastPara="0" lIns="47244" tIns="47244" rIns="47244" bIns="0" anchor="t"/>
          <a:lstStyle/>
          <a:p>
            <a:pPr algn="ctr" hangingPunct="0">
              <a:lnSpc>
                <a:spcPct val="125000"/>
              </a:lnSpc>
            </a:pPr>
            <a:r>
              <a:rPr sz="893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Stone Shape</a:t>
            </a:r>
          </a:p>
        </p:txBody>
      </p:sp>
      <p:pic>
        <p:nvPicPr>
          <p:cNvPr id="23" name="noun_Kidney_3558151"/>
          <p:cNvPicPr/>
          <p:nvPr/>
        </p:nvPicPr>
        <p:blipFill rotWithShape="1">
          <a:blip r:embed="rId17"/>
          <a:stretch>
            <a:fillRect/>
          </a:stretch>
        </p:blipFill>
        <p:spPr>
          <a:xfrm>
            <a:off x="9032703" y="3187506"/>
            <a:ext cx="1264838" cy="897627"/>
          </a:xfrm>
          <a:prstGeom prst="rect">
            <a:avLst/>
          </a:prstGeom>
        </p:spPr>
      </p:pic>
      <p:sp>
        <p:nvSpPr>
          <p:cNvPr id="24" name="Body text copy copy 6"/>
          <p:cNvSpPr/>
          <p:nvPr/>
        </p:nvSpPr>
        <p:spPr>
          <a:xfrm>
            <a:off x="9104910" y="4009544"/>
            <a:ext cx="1194250" cy="434640"/>
          </a:xfrm>
          <a:prstGeom prst="rect">
            <a:avLst/>
          </a:prstGeom>
        </p:spPr>
        <p:txBody>
          <a:bodyPr spcFirstLastPara="0" lIns="47244" tIns="47244" rIns="47244" bIns="0" anchor="t"/>
          <a:lstStyle/>
          <a:p>
            <a:pPr algn="ctr" hangingPunct="0">
              <a:lnSpc>
                <a:spcPct val="125000"/>
              </a:lnSpc>
            </a:pPr>
            <a:r>
              <a:rPr sz="893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Calyceal and Ureteral Anatomy</a:t>
            </a:r>
          </a:p>
        </p:txBody>
      </p:sp>
      <p:pic>
        <p:nvPicPr>
          <p:cNvPr id="25" name="noun_Human_2457131"/>
          <p:cNvPicPr/>
          <p:nvPr/>
        </p:nvPicPr>
        <p:blipFill rotWithShape="1">
          <a:blip r:embed="rId18"/>
          <a:stretch>
            <a:fillRect/>
          </a:stretch>
        </p:blipFill>
        <p:spPr>
          <a:xfrm>
            <a:off x="10769848" y="3263096"/>
            <a:ext cx="586951" cy="817313"/>
          </a:xfrm>
          <a:prstGeom prst="rect">
            <a:avLst/>
          </a:prstGeom>
        </p:spPr>
      </p:pic>
      <p:pic>
        <p:nvPicPr>
          <p:cNvPr id="26" name="noun_medical record_3681212"/>
          <p:cNvPicPr/>
          <p:nvPr/>
        </p:nvPicPr>
        <p:blipFill rotWithShape="1">
          <a:blip r:embed="rId19"/>
          <a:stretch>
            <a:fillRect/>
          </a:stretch>
        </p:blipFill>
        <p:spPr>
          <a:xfrm>
            <a:off x="11358042" y="3381205"/>
            <a:ext cx="791946" cy="637000"/>
          </a:xfrm>
          <a:prstGeom prst="rect">
            <a:avLst/>
          </a:prstGeom>
        </p:spPr>
      </p:pic>
      <p:sp>
        <p:nvSpPr>
          <p:cNvPr id="27" name="Body text copy copy 7"/>
          <p:cNvSpPr/>
          <p:nvPr/>
        </p:nvSpPr>
        <p:spPr>
          <a:xfrm>
            <a:off x="10905166" y="4018992"/>
            <a:ext cx="1207548" cy="434640"/>
          </a:xfrm>
          <a:prstGeom prst="rect">
            <a:avLst/>
          </a:prstGeom>
        </p:spPr>
        <p:txBody>
          <a:bodyPr spcFirstLastPara="0" lIns="47244" tIns="47244" rIns="47244" bIns="0" anchor="t"/>
          <a:lstStyle/>
          <a:p>
            <a:pPr algn="ctr" hangingPunct="0">
              <a:lnSpc>
                <a:spcPct val="125000"/>
              </a:lnSpc>
            </a:pPr>
            <a:r>
              <a:rPr sz="893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Demographics and Clinical History</a:t>
            </a:r>
          </a:p>
        </p:txBody>
      </p:sp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3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2542539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Personalized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Medical Expulsive Therapy</a:t>
            </a: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Therapy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Treatment Planning</a:t>
            </a:r>
          </a:p>
        </p:txBody>
      </p:sp>
      <p:pic>
        <p:nvPicPr>
          <p:cNvPr id="10" name="Shape-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4953000" y="981075"/>
            <a:ext cx="6962775" cy="2371725"/>
          </a:xfrm>
          <a:prstGeom prst="rect">
            <a:avLst/>
          </a:prstGeom>
        </p:spPr>
      </p:pic>
      <p:pic>
        <p:nvPicPr>
          <p:cNvPr id="11" name="Object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5065507" y="1143000"/>
            <a:ext cx="6738938" cy="2043113"/>
          </a:xfrm>
          <a:prstGeom prst="rect">
            <a:avLst/>
          </a:prstGeom>
        </p:spPr>
      </p:pic>
      <p:pic>
        <p:nvPicPr>
          <p:cNvPr id="12" name="Stone Extraction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6470994" y="3562350"/>
            <a:ext cx="3947703" cy="1754535"/>
          </a:xfrm>
          <a:prstGeom prst="rect">
            <a:avLst/>
          </a:prstGeom>
        </p:spPr>
      </p:pic>
      <p:pic>
        <p:nvPicPr>
          <p:cNvPr id="13" name="Shape-1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6347169" y="3448050"/>
            <a:ext cx="4191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3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2542539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Personalized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Medical Expulsive Therapy</a:t>
            </a: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Therapy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Treatment Planning</a:t>
            </a:r>
          </a:p>
        </p:txBody>
      </p:sp>
      <p:pic>
        <p:nvPicPr>
          <p:cNvPr id="10" name="noun_Stomach Pain_63828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4384254" y="542925"/>
            <a:ext cx="3448050" cy="5048250"/>
          </a:xfrm>
          <a:prstGeom prst="rect">
            <a:avLst/>
          </a:prstGeom>
        </p:spPr>
      </p:pic>
      <p:pic>
        <p:nvPicPr>
          <p:cNvPr id="11" name="Radials copy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8028707" y="895350"/>
            <a:ext cx="1464615" cy="1464615"/>
          </a:xfrm>
          <a:prstGeom prst="rect">
            <a:avLst/>
          </a:prstGeom>
        </p:spPr>
      </p:pic>
      <p:pic>
        <p:nvPicPr>
          <p:cNvPr id="12" name="Radials copy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10225629" y="902673"/>
            <a:ext cx="1464615" cy="1464615"/>
          </a:xfrm>
          <a:prstGeom prst="rect">
            <a:avLst/>
          </a:prstGeom>
        </p:spPr>
      </p:pic>
      <p:sp>
        <p:nvSpPr>
          <p:cNvPr id="13" name="Body text copy"/>
          <p:cNvSpPr/>
          <p:nvPr/>
        </p:nvSpPr>
        <p:spPr>
          <a:xfrm>
            <a:off x="7772400" y="2696826"/>
            <a:ext cx="1977230" cy="410092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384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Surgery</a:t>
            </a:r>
          </a:p>
        </p:txBody>
      </p:sp>
      <p:sp>
        <p:nvSpPr>
          <p:cNvPr id="14" name="Body text copy"/>
          <p:cNvSpPr/>
          <p:nvPr/>
        </p:nvSpPr>
        <p:spPr>
          <a:xfrm>
            <a:off x="7839995" y="3162300"/>
            <a:ext cx="1977230" cy="541907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038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The Probability of Needing Surgery in the Next 14 Days</a:t>
            </a:r>
          </a:p>
        </p:txBody>
      </p:sp>
      <p:sp>
        <p:nvSpPr>
          <p:cNvPr id="15" name="Body text copy"/>
          <p:cNvSpPr/>
          <p:nvPr/>
        </p:nvSpPr>
        <p:spPr>
          <a:xfrm>
            <a:off x="9976645" y="2704149"/>
            <a:ext cx="1977230" cy="410092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384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Spontaneous Passage</a:t>
            </a:r>
          </a:p>
        </p:txBody>
      </p:sp>
      <p:sp>
        <p:nvSpPr>
          <p:cNvPr id="16" name="Body text copy"/>
          <p:cNvSpPr/>
          <p:nvPr/>
        </p:nvSpPr>
        <p:spPr>
          <a:xfrm>
            <a:off x="9972675" y="3067050"/>
            <a:ext cx="1977230" cy="937353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038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The Probability of Spontaneous Passage (Avoidance of Surgery) in the Next 14 Days</a:t>
            </a:r>
          </a:p>
        </p:txBody>
      </p:sp>
      <p:pic>
        <p:nvPicPr>
          <p:cNvPr id="17" name="noun_rock_3644898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6638925" y="666750"/>
            <a:ext cx="652242" cy="46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2 copy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sp>
        <p:nvSpPr>
          <p:cNvPr id="7" name="Body text copy"/>
          <p:cNvSpPr/>
          <p:nvPr/>
        </p:nvSpPr>
        <p:spPr>
          <a:xfrm>
            <a:off x="485775" y="1155841"/>
            <a:ext cx="682420" cy="682420"/>
          </a:xfrm>
          <a:prstGeom prst="rect">
            <a:avLst/>
          </a:prstGeom>
          <a:solidFill>
            <a:srgbClr val="011F5B"/>
          </a:solidFill>
          <a:ln w="9525" cmpd="sng">
            <a:solidFill>
              <a:srgbClr val="000000">
                <a:alpha val="0"/>
              </a:srgbClr>
            </a:solidFill>
          </a:ln>
        </p:spPr>
        <p:txBody>
          <a:bodyPr spcFirstLastPara="0" lIns="83222" tIns="83222" rIns="83222" bIns="0" anchor="t"/>
          <a:lstStyle/>
          <a:p>
            <a:pPr algn="ctr" hangingPunct="0">
              <a:lnSpc>
                <a:spcPct val="125000"/>
              </a:lnSpc>
            </a:pPr>
            <a:r>
              <a:rPr sz="2621">
                <a:solidFill>
                  <a:srgbClr val="FFFFFF"/>
                </a:solidFill>
                <a:latin typeface="Libre-Baskerville"/>
                <a:ea typeface="+mn-ea"/>
                <a:cs typeface="Libre-Baskerville"/>
              </a:rPr>
              <a:t>3</a:t>
            </a:r>
          </a:p>
        </p:txBody>
      </p:sp>
      <p:sp>
        <p:nvSpPr>
          <p:cNvPr id="8" name="Body text copy"/>
          <p:cNvSpPr/>
          <p:nvPr/>
        </p:nvSpPr>
        <p:spPr>
          <a:xfrm>
            <a:off x="1367929" y="1655173"/>
            <a:ext cx="6457599" cy="2542539"/>
          </a:xfrm>
          <a:prstGeom prst="rect">
            <a:avLst/>
          </a:prstGeom>
        </p:spPr>
        <p:txBody>
          <a:bodyPr spcFirstLastPara="0" lIns="139700" tIns="139700" rIns="139700" bIns="0" anchor="t"/>
          <a:lstStyle/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Personalized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Medical Expulsive Therapy</a:t>
            </a:r>
          </a:p>
          <a:p>
            <a:pPr algn="l" hangingPunct="0">
              <a:lnSpc>
                <a:spcPct val="125000"/>
              </a:lnSpc>
            </a:pPr>
            <a:r>
              <a:rPr sz="1980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Surgical Therapy</a:t>
            </a: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  <a:p>
            <a:pPr algn="l" hangingPunct="0">
              <a:lnSpc>
                <a:spcPct val="125000"/>
              </a:lnSpc>
            </a:pPr>
            <a:endParaRPr sz="1980">
              <a:solidFill>
                <a:srgbClr val="121212"/>
              </a:solidFill>
              <a:latin typeface="Roboto"/>
              <a:ea typeface="+mn-ea"/>
              <a:cs typeface="Roboto"/>
            </a:endParaRPr>
          </a:p>
        </p:txBody>
      </p:sp>
      <p:sp>
        <p:nvSpPr>
          <p:cNvPr id="9" name="Body text copy"/>
          <p:cNvSpPr/>
          <p:nvPr/>
        </p:nvSpPr>
        <p:spPr>
          <a:xfrm>
            <a:off x="1367929" y="981075"/>
            <a:ext cx="3510549" cy="53340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180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Treatment Planning</a:t>
            </a:r>
          </a:p>
        </p:txBody>
      </p:sp>
      <p:pic>
        <p:nvPicPr>
          <p:cNvPr id="10" name="noun_Stomach Pain_638281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4384254" y="542925"/>
            <a:ext cx="3448050" cy="5048250"/>
          </a:xfrm>
          <a:prstGeom prst="rect">
            <a:avLst/>
          </a:prstGeom>
        </p:spPr>
      </p:pic>
      <p:pic>
        <p:nvPicPr>
          <p:cNvPr id="11" name="Radials copy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8028707" y="895350"/>
            <a:ext cx="1464615" cy="1464615"/>
          </a:xfrm>
          <a:prstGeom prst="rect">
            <a:avLst/>
          </a:prstGeom>
        </p:spPr>
      </p:pic>
      <p:pic>
        <p:nvPicPr>
          <p:cNvPr id="12" name="Radials copy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10225629" y="902673"/>
            <a:ext cx="1464615" cy="1464615"/>
          </a:xfrm>
          <a:prstGeom prst="rect">
            <a:avLst/>
          </a:prstGeom>
        </p:spPr>
      </p:pic>
      <p:sp>
        <p:nvSpPr>
          <p:cNvPr id="13" name="Body text copy"/>
          <p:cNvSpPr/>
          <p:nvPr/>
        </p:nvSpPr>
        <p:spPr>
          <a:xfrm>
            <a:off x="7772400" y="2696826"/>
            <a:ext cx="1977230" cy="410092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384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Surgery</a:t>
            </a:r>
          </a:p>
        </p:txBody>
      </p:sp>
      <p:sp>
        <p:nvSpPr>
          <p:cNvPr id="14" name="Body text copy"/>
          <p:cNvSpPr/>
          <p:nvPr/>
        </p:nvSpPr>
        <p:spPr>
          <a:xfrm>
            <a:off x="7839995" y="3162300"/>
            <a:ext cx="1977230" cy="541907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038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The Probability of Needing Surgery in the Next 14 Days</a:t>
            </a:r>
          </a:p>
        </p:txBody>
      </p:sp>
      <p:sp>
        <p:nvSpPr>
          <p:cNvPr id="15" name="Body text copy"/>
          <p:cNvSpPr/>
          <p:nvPr/>
        </p:nvSpPr>
        <p:spPr>
          <a:xfrm>
            <a:off x="9976645" y="2704149"/>
            <a:ext cx="1977230" cy="410092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384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Spontaneous Passage</a:t>
            </a:r>
          </a:p>
        </p:txBody>
      </p:sp>
      <p:sp>
        <p:nvSpPr>
          <p:cNvPr id="16" name="Body text copy"/>
          <p:cNvSpPr/>
          <p:nvPr/>
        </p:nvSpPr>
        <p:spPr>
          <a:xfrm>
            <a:off x="9972675" y="3067050"/>
            <a:ext cx="1977230" cy="937353"/>
          </a:xfrm>
          <a:prstGeom prst="rect">
            <a:avLst/>
          </a:prstGeom>
        </p:spPr>
        <p:txBody>
          <a:bodyPr spcFirstLastPara="0" lIns="73231" tIns="73231" rIns="73231" bIns="0" anchor="t"/>
          <a:lstStyle/>
          <a:p>
            <a:pPr algn="ctr" hangingPunct="0">
              <a:lnSpc>
                <a:spcPct val="125000"/>
              </a:lnSpc>
            </a:pPr>
            <a:r>
              <a:rPr sz="1038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The Probability of Spontaneous Passage (Avoidance of Surgery) in the Next 14 Days</a:t>
            </a:r>
          </a:p>
        </p:txBody>
      </p:sp>
      <p:pic>
        <p:nvPicPr>
          <p:cNvPr id="17" name="noun_stone_2600251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6467475" y="542925"/>
            <a:ext cx="1176338" cy="91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3 copy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9705975" y="6410325"/>
            <a:ext cx="1905000" cy="333375"/>
          </a:xfrm>
          <a:prstGeom prst="rect">
            <a:avLst/>
          </a:prstGeom>
        </p:spPr>
      </p:pic>
      <p:pic>
        <p:nvPicPr>
          <p:cNvPr id="3" name="Rectangle 45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4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4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4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Line-24"/>
          <p:cNvPicPr/>
          <p:nvPr/>
        </p:nvPicPr>
        <p:blipFill rotWithShape="1">
          <a:blip r:embed="rId8"/>
          <a:stretch>
            <a:fillRect/>
          </a:stretch>
        </p:blipFill>
        <p:spPr>
          <a:xfrm rot="-5400000">
            <a:off x="1149752" y="3317218"/>
            <a:ext cx="5050409" cy="57150"/>
          </a:xfrm>
          <a:prstGeom prst="rect">
            <a:avLst/>
          </a:prstGeom>
        </p:spPr>
      </p:pic>
      <p:pic>
        <p:nvPicPr>
          <p:cNvPr id="8" name="StrokeCircle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3168227" y="409575"/>
            <a:ext cx="1013460" cy="1013460"/>
          </a:xfrm>
          <a:prstGeom prst="rect">
            <a:avLst/>
          </a:prstGeom>
        </p:spPr>
      </p:pic>
      <p:pic>
        <p:nvPicPr>
          <p:cNvPr id="9" name="StrokeCircle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3171980" y="4463415"/>
            <a:ext cx="1013460" cy="1013460"/>
          </a:xfrm>
          <a:prstGeom prst="rect">
            <a:avLst/>
          </a:prstGeom>
        </p:spPr>
      </p:pic>
      <p:pic>
        <p:nvPicPr>
          <p:cNvPr id="10" name="StrokeCircle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3175734" y="1760855"/>
            <a:ext cx="1013460" cy="1013460"/>
          </a:xfrm>
          <a:prstGeom prst="rect">
            <a:avLst/>
          </a:prstGeom>
        </p:spPr>
      </p:pic>
      <p:sp>
        <p:nvSpPr>
          <p:cNvPr id="11" name="Body text copy"/>
          <p:cNvSpPr/>
          <p:nvPr/>
        </p:nvSpPr>
        <p:spPr>
          <a:xfrm>
            <a:off x="4519507" y="589745"/>
            <a:ext cx="4504267" cy="59055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l" hangingPunct="0">
              <a:lnSpc>
                <a:spcPct val="125000"/>
              </a:lnSpc>
            </a:pPr>
            <a:r>
              <a:rPr sz="2100" b="1">
                <a:solidFill>
                  <a:srgbClr val="011F5B"/>
                </a:solidFill>
                <a:latin typeface="Roboto"/>
                <a:ea typeface="+mn-ea"/>
                <a:cs typeface="Roboto"/>
              </a:rPr>
              <a:t>Application of Machine Learning</a:t>
            </a:r>
          </a:p>
        </p:txBody>
      </p:sp>
      <p:sp>
        <p:nvSpPr>
          <p:cNvPr id="12" name="Body text copy"/>
          <p:cNvSpPr/>
          <p:nvPr/>
        </p:nvSpPr>
        <p:spPr>
          <a:xfrm>
            <a:off x="4519507" y="1937272"/>
            <a:ext cx="4504267" cy="630597"/>
          </a:xfrm>
          <a:prstGeom prst="rect">
            <a:avLst/>
          </a:prstGeom>
        </p:spPr>
        <p:txBody>
          <a:bodyPr spcFirstLastPara="0" lIns="112607" tIns="112607" rIns="112607" bIns="0" anchor="t"/>
          <a:lstStyle/>
          <a:p>
            <a:pPr algn="l" hangingPunct="0">
              <a:lnSpc>
                <a:spcPct val="125000"/>
              </a:lnSpc>
            </a:pPr>
            <a:r>
              <a:rPr sz="2128" b="1">
                <a:solidFill>
                  <a:srgbClr val="011F5B"/>
                </a:solidFill>
                <a:latin typeface="Roboto"/>
                <a:ea typeface="+mn-ea"/>
                <a:cs typeface="Roboto"/>
              </a:rPr>
              <a:t>Leverage Complex Data</a:t>
            </a:r>
          </a:p>
        </p:txBody>
      </p:sp>
      <p:sp>
        <p:nvSpPr>
          <p:cNvPr id="13" name="Body text copy"/>
          <p:cNvSpPr/>
          <p:nvPr/>
        </p:nvSpPr>
        <p:spPr>
          <a:xfrm>
            <a:off x="4519507" y="4643585"/>
            <a:ext cx="4504267" cy="630597"/>
          </a:xfrm>
          <a:prstGeom prst="rect">
            <a:avLst/>
          </a:prstGeom>
        </p:spPr>
        <p:txBody>
          <a:bodyPr spcFirstLastPara="0" lIns="112607" tIns="112607" rIns="112607" bIns="0" anchor="t"/>
          <a:lstStyle/>
          <a:p>
            <a:pPr algn="l" hangingPunct="0">
              <a:lnSpc>
                <a:spcPct val="125000"/>
              </a:lnSpc>
            </a:pPr>
            <a:r>
              <a:rPr sz="2128" b="1">
                <a:solidFill>
                  <a:srgbClr val="011F5B"/>
                </a:solidFill>
                <a:latin typeface="Roboto"/>
                <a:ea typeface="+mn-ea"/>
                <a:cs typeface="Roboto"/>
              </a:rPr>
              <a:t>Improve Clinical Outcomes</a:t>
            </a:r>
          </a:p>
        </p:txBody>
      </p:sp>
      <p:pic>
        <p:nvPicPr>
          <p:cNvPr id="14" name="StrokeCircle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3179487" y="3112135"/>
            <a:ext cx="1013460" cy="1013460"/>
          </a:xfrm>
          <a:prstGeom prst="rect">
            <a:avLst/>
          </a:prstGeom>
        </p:spPr>
      </p:pic>
      <p:sp>
        <p:nvSpPr>
          <p:cNvPr id="15" name="Body text copy"/>
          <p:cNvSpPr/>
          <p:nvPr/>
        </p:nvSpPr>
        <p:spPr>
          <a:xfrm>
            <a:off x="4519507" y="3284798"/>
            <a:ext cx="4504267" cy="630597"/>
          </a:xfrm>
          <a:prstGeom prst="rect">
            <a:avLst/>
          </a:prstGeom>
        </p:spPr>
        <p:txBody>
          <a:bodyPr spcFirstLastPara="0" lIns="112607" tIns="112607" rIns="112607" bIns="0" anchor="t"/>
          <a:lstStyle/>
          <a:p>
            <a:pPr algn="l" hangingPunct="0">
              <a:lnSpc>
                <a:spcPct val="125000"/>
              </a:lnSpc>
            </a:pPr>
            <a:r>
              <a:rPr sz="2128" b="1">
                <a:solidFill>
                  <a:srgbClr val="011F5B"/>
                </a:solidFill>
                <a:latin typeface="Roboto"/>
                <a:ea typeface="+mn-ea"/>
                <a:cs typeface="Roboto"/>
              </a:rPr>
              <a:t>Integrate into Decision Support</a:t>
            </a:r>
          </a:p>
        </p:txBody>
      </p:sp>
      <p:pic>
        <p:nvPicPr>
          <p:cNvPr id="16" name="noun_Data_3462929"/>
          <p:cNvPicPr/>
          <p:nvPr/>
        </p:nvPicPr>
        <p:blipFill rotWithShape="1">
          <a:blip r:embed="rId11"/>
          <a:stretch>
            <a:fillRect/>
          </a:stretch>
        </p:blipFill>
        <p:spPr>
          <a:xfrm>
            <a:off x="3335040" y="1990725"/>
            <a:ext cx="730629" cy="574602"/>
          </a:xfrm>
          <a:prstGeom prst="rect">
            <a:avLst/>
          </a:prstGeom>
        </p:spPr>
      </p:pic>
      <p:pic>
        <p:nvPicPr>
          <p:cNvPr id="17" name="noun_Brain_2242579"/>
          <p:cNvPicPr/>
          <p:nvPr/>
        </p:nvPicPr>
        <p:blipFill rotWithShape="1">
          <a:blip r:embed="rId12"/>
          <a:stretch>
            <a:fillRect/>
          </a:stretch>
        </p:blipFill>
        <p:spPr>
          <a:xfrm>
            <a:off x="3322382" y="590550"/>
            <a:ext cx="680515" cy="689057"/>
          </a:xfrm>
          <a:prstGeom prst="rect">
            <a:avLst/>
          </a:prstGeom>
        </p:spPr>
      </p:pic>
      <p:pic>
        <p:nvPicPr>
          <p:cNvPr id="18" name="noun_support_1158845"/>
          <p:cNvPicPr/>
          <p:nvPr/>
        </p:nvPicPr>
        <p:blipFill rotWithShape="1">
          <a:blip r:embed="rId13"/>
          <a:stretch>
            <a:fillRect/>
          </a:stretch>
        </p:blipFill>
        <p:spPr>
          <a:xfrm>
            <a:off x="3315763" y="3209925"/>
            <a:ext cx="801125" cy="818390"/>
          </a:xfrm>
          <a:prstGeom prst="rect">
            <a:avLst/>
          </a:prstGeom>
        </p:spPr>
      </p:pic>
      <p:pic>
        <p:nvPicPr>
          <p:cNvPr id="19" name="noun_personalization_995646"/>
          <p:cNvPicPr/>
          <p:nvPr/>
        </p:nvPicPr>
        <p:blipFill rotWithShape="1">
          <a:blip r:embed="rId14"/>
          <a:stretch>
            <a:fillRect/>
          </a:stretch>
        </p:blipFill>
        <p:spPr>
          <a:xfrm>
            <a:off x="3331614" y="4648200"/>
            <a:ext cx="707668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5 background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3" name="Rectangle 9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0"/>
            <a:ext cx="7915275" cy="6858000"/>
          </a:xfrm>
          <a:prstGeom prst="rect">
            <a:avLst/>
          </a:prstGeom>
        </p:spPr>
      </p:pic>
      <p:pic>
        <p:nvPicPr>
          <p:cNvPr id="4" name="Rectangle 16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17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18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  <p:pic>
        <p:nvPicPr>
          <p:cNvPr id="7" name="Button-3-Twitter"/>
          <p:cNvPicPr/>
          <p:nvPr/>
        </p:nvPicPr>
        <p:blipFill rotWithShape="1">
          <a:blip r:embed="rId8"/>
          <a:stretch>
            <a:fillRect/>
          </a:stretch>
        </p:blipFill>
        <p:spPr>
          <a:xfrm>
            <a:off x="415734" y="1400175"/>
            <a:ext cx="742950" cy="742950"/>
          </a:xfrm>
          <a:prstGeom prst="rect">
            <a:avLst/>
          </a:prstGeom>
        </p:spPr>
      </p:pic>
      <p:sp>
        <p:nvSpPr>
          <p:cNvPr id="8" name="Body text copy"/>
          <p:cNvSpPr/>
          <p:nvPr/>
        </p:nvSpPr>
        <p:spPr>
          <a:xfrm>
            <a:off x="1419225" y="1390650"/>
            <a:ext cx="1977230" cy="619125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225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justin_ziemba</a:t>
            </a:r>
          </a:p>
        </p:txBody>
      </p:sp>
      <p:pic>
        <p:nvPicPr>
          <p:cNvPr id="9" name="WebIconsSolid65"/>
          <p:cNvPicPr/>
          <p:nvPr/>
        </p:nvPicPr>
        <p:blipFill rotWithShape="1">
          <a:blip r:embed="rId9"/>
          <a:stretch>
            <a:fillRect/>
          </a:stretch>
        </p:blipFill>
        <p:spPr>
          <a:xfrm>
            <a:off x="321955" y="2981325"/>
            <a:ext cx="935491" cy="1047750"/>
          </a:xfrm>
          <a:prstGeom prst="rect">
            <a:avLst/>
          </a:prstGeom>
        </p:spPr>
      </p:pic>
      <p:sp>
        <p:nvSpPr>
          <p:cNvPr id="10" name="Body text copy copy 1"/>
          <p:cNvSpPr/>
          <p:nvPr/>
        </p:nvSpPr>
        <p:spPr>
          <a:xfrm>
            <a:off x="1265681" y="3143250"/>
            <a:ext cx="2938260" cy="1047750"/>
          </a:xfrm>
          <a:prstGeom prst="rect">
            <a:avLst/>
          </a:prstGeom>
        </p:spPr>
        <p:txBody>
          <a:bodyPr spcFirstLastPara="0" lIns="95250" tIns="95250" rIns="95250" bIns="0" anchor="t"/>
          <a:lstStyle/>
          <a:p>
            <a:pPr algn="ctr" hangingPunct="0">
              <a:lnSpc>
                <a:spcPct val="125000"/>
              </a:lnSpc>
            </a:pPr>
            <a:r>
              <a:rPr sz="2250" b="1">
                <a:solidFill>
                  <a:srgbClr val="121212"/>
                </a:solidFill>
                <a:latin typeface="Roboto"/>
                <a:ea typeface="+mn-ea"/>
                <a:cs typeface="Roboto"/>
              </a:rPr>
              <a:t>justin.ziemba@pennmedicine.upenn.edu</a:t>
            </a:r>
          </a:p>
        </p:txBody>
      </p:sp>
      <p:sp>
        <p:nvSpPr>
          <p:cNvPr id="11" name="Body text copy copy 2"/>
          <p:cNvSpPr/>
          <p:nvPr/>
        </p:nvSpPr>
        <p:spPr>
          <a:xfrm>
            <a:off x="5349565" y="352425"/>
            <a:ext cx="5781675" cy="5785338"/>
          </a:xfrm>
          <a:prstGeom prst="rect">
            <a:avLst/>
          </a:prstGeom>
        </p:spPr>
        <p:txBody>
          <a:bodyPr spcFirstLastPara="0" lIns="123092" tIns="123092" rIns="123092" bIns="0" anchor="t"/>
          <a:lstStyle/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Gregory Tasian, MD MSc MSCE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Yong Fan, PhD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Katerina Lembrikova, BS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Rilwan Babajide, BA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Katherine Fischer, MD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Yuemeng Li, MS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Ester Choi, BS</a:t>
            </a:r>
          </a:p>
          <a:p>
            <a:pPr algn="ctr" hangingPunct="0">
              <a:lnSpc>
                <a:spcPct val="125000"/>
              </a:lnSpc>
            </a:pPr>
            <a:r>
              <a:rPr sz="2908" b="1">
                <a:solidFill>
                  <a:srgbClr val="FFFFFB"/>
                </a:solidFill>
                <a:latin typeface="Roboto"/>
                <a:ea typeface="+mn-ea"/>
                <a:cs typeface="Roboto"/>
              </a:rPr>
              <a:t>Benjamin Schurhamer, MD</a:t>
            </a:r>
          </a:p>
          <a:p>
            <a:pPr algn="ctr" hangingPunct="0">
              <a:lnSpc>
                <a:spcPct val="125000"/>
              </a:lnSpc>
            </a:pPr>
            <a:endParaRPr sz="2908" b="1">
              <a:solidFill>
                <a:srgbClr val="FFFFFB"/>
              </a:solidFill>
              <a:latin typeface="Roboto"/>
              <a:ea typeface="+mn-ea"/>
              <a:cs typeface="Roboto"/>
            </a:endParaRPr>
          </a:p>
          <a:p>
            <a:pPr algn="ctr" hangingPunct="0">
              <a:lnSpc>
                <a:spcPct val="125000"/>
              </a:lnSpc>
            </a:pPr>
            <a:endParaRPr sz="2908" b="1">
              <a:solidFill>
                <a:srgbClr val="FFFFFB"/>
              </a:solidFill>
              <a:latin typeface="Roboto"/>
              <a:ea typeface="+mn-ea"/>
              <a:cs typeface="Roboto"/>
            </a:endParaRPr>
          </a:p>
        </p:txBody>
      </p:sp>
      <p:pic>
        <p:nvPicPr>
          <p:cNvPr id="12" name="Childrens-Hospital-of-Philadelphia-300x147"/>
          <p:cNvPicPr/>
          <p:nvPr/>
        </p:nvPicPr>
        <p:blipFill rotWithShape="1">
          <a:blip r:embed="rId10"/>
          <a:stretch>
            <a:fillRect/>
          </a:stretch>
        </p:blipFill>
        <p:spPr>
          <a:xfrm>
            <a:off x="6813239" y="5095875"/>
            <a:ext cx="285750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lid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0d52f20ab02a8-92117645.png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4305300" y="3086100"/>
            <a:ext cx="3152775" cy="552450"/>
          </a:xfrm>
          <a:prstGeom prst="rect">
            <a:avLst/>
          </a:prstGeom>
        </p:spPr>
      </p:pic>
      <p:pic>
        <p:nvPicPr>
          <p:cNvPr id="3" name="Rectangle 14 background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4276725" y="6076950"/>
            <a:ext cx="7915275" cy="190500"/>
          </a:xfrm>
          <a:prstGeom prst="rect">
            <a:avLst/>
          </a:prstGeom>
        </p:spPr>
      </p:pic>
      <p:pic>
        <p:nvPicPr>
          <p:cNvPr id="4" name="Rectangle 15 background"/>
          <p:cNvPicPr/>
          <p:nvPr/>
        </p:nvPicPr>
        <p:blipFill rotWithShape="1">
          <a:blip r:embed="rId5"/>
          <a:stretch>
            <a:fillRect/>
          </a:stretch>
        </p:blipFill>
        <p:spPr>
          <a:xfrm>
            <a:off x="3629025" y="6076950"/>
            <a:ext cx="590550" cy="190500"/>
          </a:xfrm>
          <a:prstGeom prst="rect">
            <a:avLst/>
          </a:prstGeom>
        </p:spPr>
      </p:pic>
      <p:pic>
        <p:nvPicPr>
          <p:cNvPr id="5" name="Rectangle 16 background"/>
          <p:cNvPicPr/>
          <p:nvPr/>
        </p:nvPicPr>
        <p:blipFill rotWithShape="1">
          <a:blip r:embed="rId6"/>
          <a:stretch>
            <a:fillRect/>
          </a:stretch>
        </p:blipFill>
        <p:spPr>
          <a:xfrm>
            <a:off x="2124075" y="6076950"/>
            <a:ext cx="1447800" cy="190500"/>
          </a:xfrm>
          <a:prstGeom prst="rect">
            <a:avLst/>
          </a:prstGeom>
        </p:spPr>
      </p:pic>
      <p:pic>
        <p:nvPicPr>
          <p:cNvPr id="6" name="Rectangle 17 background"/>
          <p:cNvPicPr/>
          <p:nvPr/>
        </p:nvPicPr>
        <p:blipFill rotWithShape="1">
          <a:blip r:embed="rId7"/>
          <a:stretch>
            <a:fillRect/>
          </a:stretch>
        </p:blipFill>
        <p:spPr>
          <a:xfrm>
            <a:off x="609600" y="6076950"/>
            <a:ext cx="1457325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24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668</Words>
  <Application>Microsoft Office PowerPoint</Application>
  <PresentationFormat>Widescreen</PresentationFormat>
  <Paragraphs>145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Lato</vt:lpstr>
      <vt:lpstr>Roboto</vt:lpstr>
      <vt:lpstr>Calibri</vt:lpstr>
      <vt:lpstr>Libre-Baskerville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Visme Presentation</dc:title>
  <dc:creator/>
  <cp:lastModifiedBy/>
  <cp:revision>5</cp:revision>
  <dcterms:created xsi:type="dcterms:W3CDTF">2021-12-02T03:00:11Z</dcterms:created>
  <dcterms:modified xsi:type="dcterms:W3CDTF">2021-12-08T17:59:25Z</dcterms:modified>
</cp:coreProperties>
</file>