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6"/>
  </p:notesMasterIdLst>
  <p:sldIdLst>
    <p:sldId id="354" r:id="rId5"/>
    <p:sldId id="441" r:id="rId6"/>
    <p:sldId id="355" r:id="rId7"/>
    <p:sldId id="356" r:id="rId8"/>
    <p:sldId id="435" r:id="rId9"/>
    <p:sldId id="437" r:id="rId10"/>
    <p:sldId id="438" r:id="rId11"/>
    <p:sldId id="439" r:id="rId12"/>
    <p:sldId id="434" r:id="rId13"/>
    <p:sldId id="440" r:id="rId14"/>
    <p:sldId id="44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8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61"/>
    <p:restoredTop sz="94694"/>
  </p:normalViewPr>
  <p:slideViewPr>
    <p:cSldViewPr snapToGrid="0" snapToObjects="1">
      <p:cViewPr varScale="1">
        <p:scale>
          <a:sx n="83" d="100"/>
          <a:sy n="83" d="100"/>
        </p:scale>
        <p:origin x="480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2D7FC-A84D-9044-BFCF-9FF17E1C6113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3C194-9ECD-DB42-A762-2133563D6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6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2057400"/>
            <a:ext cx="10464800" cy="1143000"/>
          </a:xfrm>
        </p:spPr>
        <p:txBody>
          <a:bodyPr anchor="b"/>
          <a:lstStyle>
            <a:lvl1pPr>
              <a:defRPr sz="4000">
                <a:solidFill>
                  <a:srgbClr val="005A8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352800"/>
            <a:ext cx="8534400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005A8B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90167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82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5683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379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3400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7228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541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6927F4-653E-453F-989B-D0C2F6684B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4400" y="6400800"/>
            <a:ext cx="2540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0167422-77B7-44A6-AAB9-8F9E0C7221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897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20776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2"/>
            </a:gs>
            <a:gs pos="100000">
              <a:schemeClr val="bg1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white screen for ppt.jpg">
            <a:extLst>
              <a:ext uri="{FF2B5EF4-FFF2-40B4-BE49-F238E27FC236}">
                <a16:creationId xmlns:a16="http://schemas.microsoft.com/office/drawing/2014/main" id="{1645A2C4-9A8D-46C7-B4C3-2C31109E29A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83" y="0"/>
            <a:ext cx="12316884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C2EBCAB1-09D4-4BAB-83DD-ED8D2325F6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457200"/>
            <a:ext cx="955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2338D0CB-8C43-423D-A7B8-070402281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600200"/>
            <a:ext cx="9550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5" name="Rectangle 11">
            <a:extLst>
              <a:ext uri="{FF2B5EF4-FFF2-40B4-BE49-F238E27FC236}">
                <a16:creationId xmlns:a16="http://schemas.microsoft.com/office/drawing/2014/main" id="{230B428E-4135-401E-B865-279F1B779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64008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6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6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6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6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6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6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6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6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6" charset="-128"/>
              </a:defRPr>
            </a:lvl9pPr>
          </a:lstStyle>
          <a:p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val="358128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old" pitchFamily="1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old" pitchFamily="1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old" pitchFamily="1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 Bold" pitchFamily="1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5389"/>
          </a:solidFill>
          <a:latin typeface="Arial Bold" pitchFamily="1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5389"/>
          </a:solidFill>
          <a:latin typeface="Arial Bold" pitchFamily="1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5389"/>
          </a:solidFill>
          <a:latin typeface="Arial Bold" pitchFamily="1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5389"/>
          </a:solidFill>
          <a:latin typeface="Arial Bold" pitchFamily="1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5389"/>
        </a:buClr>
        <a:buFont typeface="Lucida Grande" pitchFamily="36" charset="0"/>
        <a:buChar char="▸"/>
        <a:defRPr sz="2000">
          <a:solidFill>
            <a:srgbClr val="005A8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5389"/>
        </a:buClr>
        <a:buFont typeface="Lucida Grande" pitchFamily="36" charset="0"/>
        <a:buChar char="▸"/>
        <a:defRPr>
          <a:solidFill>
            <a:srgbClr val="005A8B"/>
          </a:solidFill>
          <a:latin typeface="+mj-lt"/>
          <a:ea typeface="+mn-ea"/>
          <a:cs typeface="+mn-cs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005389"/>
        </a:buClr>
        <a:buSzPct val="75000"/>
        <a:buFont typeface="Lucida Grande" pitchFamily="36" charset="0"/>
        <a:buChar char="▸"/>
        <a:defRPr>
          <a:solidFill>
            <a:srgbClr val="005A8B"/>
          </a:solidFill>
          <a:latin typeface="+mn-lt"/>
          <a:ea typeface="+mn-ea"/>
          <a:cs typeface="+mn-cs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rgbClr val="005389"/>
        </a:buClr>
        <a:buFont typeface="Lucida Grande" pitchFamily="36" charset="0"/>
        <a:buChar char="▸"/>
        <a:defRPr>
          <a:solidFill>
            <a:srgbClr val="005A8B"/>
          </a:solidFill>
          <a:latin typeface="+mn-lt"/>
          <a:ea typeface="+mn-ea"/>
          <a:cs typeface="+mn-cs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rgbClr val="005389"/>
        </a:buClr>
        <a:buFont typeface="Lucida Grande" pitchFamily="36" charset="0"/>
        <a:buChar char="▸"/>
        <a:defRPr>
          <a:solidFill>
            <a:srgbClr val="005A8B"/>
          </a:solidFill>
          <a:latin typeface="+mj-lt"/>
          <a:ea typeface="+mn-ea"/>
          <a:cs typeface="+mn-cs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1100">
          <a:solidFill>
            <a:srgbClr val="005389"/>
          </a:solidFill>
          <a:latin typeface="+mj-lt"/>
          <a:ea typeface="+mn-ea"/>
          <a:cs typeface="+mn-cs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1100">
          <a:solidFill>
            <a:srgbClr val="005389"/>
          </a:solidFill>
          <a:latin typeface="+mj-lt"/>
          <a:ea typeface="+mn-ea"/>
          <a:cs typeface="+mn-cs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1100">
          <a:solidFill>
            <a:srgbClr val="005389"/>
          </a:solidFill>
          <a:latin typeface="+mj-lt"/>
          <a:ea typeface="+mn-ea"/>
          <a:cs typeface="+mn-cs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1100">
          <a:solidFill>
            <a:srgbClr val="005389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380B4A57-9678-974D-B9E5-CDEB30F5B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7783" y="378101"/>
            <a:ext cx="10675524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4400" b="1" dirty="0">
                <a:latin typeface="Arial"/>
                <a:cs typeface="Arial"/>
              </a:rPr>
              <a:t>Health Disparities in Benign Urology: </a:t>
            </a:r>
            <a:br>
              <a:rPr lang="en-US" sz="4400" b="1" dirty="0">
                <a:latin typeface="Arial"/>
                <a:cs typeface="Arial"/>
              </a:rPr>
            </a:br>
            <a:r>
              <a:rPr lang="en-US" sz="4400" b="1" dirty="0">
                <a:latin typeface="Arial"/>
                <a:cs typeface="Arial"/>
              </a:rPr>
              <a:t>Gaps and Bridges</a:t>
            </a:r>
            <a:endParaRPr lang="en-US" sz="4400" b="1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A5CE545-611A-4E46-A520-24FD55B33B2D}"/>
              </a:ext>
            </a:extLst>
          </p:cNvPr>
          <p:cNvSpPr txBox="1">
            <a:spLocks/>
          </p:cNvSpPr>
          <p:nvPr/>
        </p:nvSpPr>
        <p:spPr bwMode="auto">
          <a:xfrm>
            <a:off x="1621971" y="2789854"/>
            <a:ext cx="8958943" cy="1993542"/>
          </a:xfrm>
          <a:prstGeom prst="rect">
            <a:avLst/>
          </a:prstGeom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-111" charset="-128"/>
                <a:cs typeface="ＭＳ Ｐゴシック" pitchFamily="-111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 algn="ctr" defTabSz="914400" eaLnBrk="1" hangingPunct="1">
              <a:lnSpc>
                <a:spcPct val="90000"/>
              </a:lnSpc>
              <a:buNone/>
            </a:pPr>
            <a:r>
              <a:rPr lang="en-US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Jill A. Macoska, PhD </a:t>
            </a:r>
          </a:p>
          <a:p>
            <a:pPr marL="0" indent="0" algn="ctr" defTabSz="914400" eaLnBrk="1" hangingPunct="1">
              <a:lnSpc>
                <a:spcPct val="90000"/>
              </a:lnSpc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Distinguished University Professor of Science and Mathematics</a:t>
            </a:r>
          </a:p>
          <a:p>
            <a:pPr marL="0" indent="0" algn="ctr" defTabSz="914400" eaLnBrk="1" hangingPunct="1">
              <a:lnSpc>
                <a:spcPct val="90000"/>
              </a:lnSpc>
              <a:buNone/>
            </a:pPr>
            <a:r>
              <a:rPr lang="en-US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Director, Center for Personalized Cancer Therapy</a:t>
            </a:r>
          </a:p>
          <a:p>
            <a:pPr marL="114300" indent="0" algn="ctr" defTabSz="914400" eaLnBrk="1" hangingPunct="1">
              <a:lnSpc>
                <a:spcPct val="90000"/>
              </a:lnSpc>
              <a:buNone/>
            </a:pPr>
            <a:r>
              <a:rPr lang="en-US" sz="2400" dirty="0">
                <a:ea typeface="+mn-ea"/>
                <a:cs typeface="+mn-cs"/>
              </a:rPr>
              <a:t>Project PI, University of Wisconsin-Madison U54 O’Brien Center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BA8272-4AB6-EF4B-9BBB-C2BF5245CA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7" r="26697" b="61224"/>
          <a:stretch/>
        </p:blipFill>
        <p:spPr bwMode="auto">
          <a:xfrm>
            <a:off x="3015342" y="5685454"/>
            <a:ext cx="36181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668BD74-D2AD-C34A-BAEB-FDEEB84385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1" t="43714" r="40893" b="3962"/>
          <a:stretch/>
        </p:blipFill>
        <p:spPr bwMode="auto">
          <a:xfrm>
            <a:off x="6742333" y="5685454"/>
            <a:ext cx="240166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246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ational Institutes of Minority Health and Disparities">
            <a:extLst>
              <a:ext uri="{FF2B5EF4-FFF2-40B4-BE49-F238E27FC236}">
                <a16:creationId xmlns:a16="http://schemas.microsoft.com/office/drawing/2014/main" id="{27DCD95E-533A-D343-A6E0-D1CD0B257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488" y="444980"/>
            <a:ext cx="50800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70BC0FC8-9AC4-3A41-9BF1-C58EC31436F3}"/>
              </a:ext>
            </a:extLst>
          </p:cNvPr>
          <p:cNvSpPr txBox="1"/>
          <p:nvPr/>
        </p:nvSpPr>
        <p:spPr>
          <a:xfrm>
            <a:off x="360120" y="205218"/>
            <a:ext cx="54963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7030A0"/>
                </a:solidFill>
              </a:rPr>
              <a:t>A health disparity (HD) is a health difference that adversely affects disadvantaged populations.</a:t>
            </a:r>
          </a:p>
          <a:p>
            <a:endParaRPr lang="en-US" sz="2400" b="1" i="1" dirty="0">
              <a:solidFill>
                <a:srgbClr val="7030A0"/>
              </a:solidFill>
            </a:endParaRPr>
          </a:p>
          <a:p>
            <a:r>
              <a:rPr lang="en-US" sz="2400" b="1" i="1" dirty="0">
                <a:solidFill>
                  <a:srgbClr val="7030A0"/>
                </a:solidFill>
              </a:rPr>
              <a:t>The resolution of health disparities  leads to health equity.</a:t>
            </a:r>
            <a:endParaRPr lang="en-US" sz="2000" b="1" i="1" dirty="0">
              <a:solidFill>
                <a:srgbClr val="7030A0"/>
              </a:solidFill>
            </a:endParaRPr>
          </a:p>
        </p:txBody>
      </p:sp>
      <p:pic>
        <p:nvPicPr>
          <p:cNvPr id="10260" name="Picture 20" descr="Diversity: It Has to Start Somewhere - BH365">
            <a:extLst>
              <a:ext uri="{FF2B5EF4-FFF2-40B4-BE49-F238E27FC236}">
                <a16:creationId xmlns:a16="http://schemas.microsoft.com/office/drawing/2014/main" id="{49297120-2CA5-3D49-8007-E45C64C08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542" y="2645229"/>
            <a:ext cx="401652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2" name="Picture 32" descr="10 ways you're getting workplace diversity wrong (and how to get it right)  | CIO">
            <a:extLst>
              <a:ext uri="{FF2B5EF4-FFF2-40B4-BE49-F238E27FC236}">
                <a16:creationId xmlns:a16="http://schemas.microsoft.com/office/drawing/2014/main" id="{6D8D94F7-E9D7-5043-B8BB-BB45C4C4D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577" y="2645229"/>
            <a:ext cx="549639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130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B99A8385-D6A0-984D-A2E3-5842BEED8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048" y="415894"/>
            <a:ext cx="76073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391F4C-11FD-8D44-98D4-4164A1321AD5}"/>
              </a:ext>
            </a:extLst>
          </p:cNvPr>
          <p:cNvSpPr txBox="1"/>
          <p:nvPr/>
        </p:nvSpPr>
        <p:spPr>
          <a:xfrm>
            <a:off x="262758" y="6172200"/>
            <a:ext cx="10470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508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Modified from: Dahlgren G, Whitehead M. Policies and Strategies to Promote Social Equity in Health. Stockholm, Sweden: Institute for Futures Studies, 1991.</a:t>
            </a:r>
            <a:endParaRPr lang="en-US" i="1" dirty="0">
              <a:solidFill>
                <a:srgbClr val="05080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C05D96-EF74-AC47-83F5-C03EEE025005}"/>
              </a:ext>
            </a:extLst>
          </p:cNvPr>
          <p:cNvSpPr txBox="1"/>
          <p:nvPr/>
        </p:nvSpPr>
        <p:spPr>
          <a:xfrm>
            <a:off x="6348288" y="5483249"/>
            <a:ext cx="1120820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genetics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BCD882-78BB-F343-8BA8-D34B9C3595E5}"/>
              </a:ext>
            </a:extLst>
          </p:cNvPr>
          <p:cNvSpPr txBox="1"/>
          <p:nvPr/>
        </p:nvSpPr>
        <p:spPr>
          <a:xfrm>
            <a:off x="493986" y="415894"/>
            <a:ext cx="31846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50802"/>
                </a:solidFill>
              </a:rPr>
              <a:t>Social and Genetic Determinants of Health</a:t>
            </a:r>
          </a:p>
        </p:txBody>
      </p:sp>
    </p:spTree>
    <p:extLst>
      <p:ext uri="{BB962C8B-B14F-4D97-AF65-F5344CB8AC3E}">
        <p14:creationId xmlns:p14="http://schemas.microsoft.com/office/powerpoint/2010/main" val="1826287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B06ACC-EEEB-3543-964D-55E637DED1A6}"/>
              </a:ext>
            </a:extLst>
          </p:cNvPr>
          <p:cNvSpPr txBox="1"/>
          <p:nvPr/>
        </p:nvSpPr>
        <p:spPr>
          <a:xfrm>
            <a:off x="420413" y="342322"/>
            <a:ext cx="11698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50802"/>
                </a:solidFill>
              </a:rPr>
              <a:t>Epidemiological Studies of BPH /LUTS: Risk Factors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BD29A9-FC0B-6447-A9FA-814D3EA8F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13" y="1052348"/>
            <a:ext cx="5453743" cy="5029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35F164-1C5A-2F49-8B63-410FDD033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52348"/>
            <a:ext cx="5486400" cy="38973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EAF9DF-D3CE-1E4D-93F5-BF127CD0DFCE}"/>
              </a:ext>
            </a:extLst>
          </p:cNvPr>
          <p:cNvSpPr txBox="1"/>
          <p:nvPr/>
        </p:nvSpPr>
        <p:spPr>
          <a:xfrm>
            <a:off x="693683" y="6211861"/>
            <a:ext cx="7840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508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Egan KB, Urol. Clin. N. Am. 43: 289-297, 2016.</a:t>
            </a:r>
            <a:endParaRPr lang="en-US" i="1" dirty="0">
              <a:solidFill>
                <a:srgbClr val="050802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0B2ECC-18E9-164D-B13B-5DE184BAB975}"/>
              </a:ext>
            </a:extLst>
          </p:cNvPr>
          <p:cNvCxnSpPr/>
          <p:nvPr/>
        </p:nvCxnSpPr>
        <p:spPr bwMode="auto">
          <a:xfrm>
            <a:off x="525517" y="1713186"/>
            <a:ext cx="501343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F1E7A3-841C-A744-9215-7348586D253F}"/>
              </a:ext>
            </a:extLst>
          </p:cNvPr>
          <p:cNvCxnSpPr/>
          <p:nvPr/>
        </p:nvCxnSpPr>
        <p:spPr bwMode="auto">
          <a:xfrm>
            <a:off x="6169570" y="1713186"/>
            <a:ext cx="501343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A3A98D-B1C7-E84E-8D1F-82A319ACFA46}"/>
              </a:ext>
            </a:extLst>
          </p:cNvPr>
          <p:cNvCxnSpPr>
            <a:cxnSpLocks/>
          </p:cNvCxnSpPr>
          <p:nvPr/>
        </p:nvCxnSpPr>
        <p:spPr bwMode="auto">
          <a:xfrm>
            <a:off x="6105376" y="3566948"/>
            <a:ext cx="0" cy="129934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3D5E3A4-45A5-C24F-92A1-AB38E9624C4D}"/>
              </a:ext>
            </a:extLst>
          </p:cNvPr>
          <p:cNvCxnSpPr>
            <a:cxnSpLocks/>
            <a:stCxn id="4" idx="1"/>
          </p:cNvCxnSpPr>
          <p:nvPr/>
        </p:nvCxnSpPr>
        <p:spPr bwMode="auto">
          <a:xfrm flipV="1">
            <a:off x="6096000" y="1890548"/>
            <a:ext cx="9376" cy="11104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57368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62F6B7B-C6FA-134F-916E-C823F100AC46}"/>
              </a:ext>
            </a:extLst>
          </p:cNvPr>
          <p:cNvSpPr txBox="1"/>
          <p:nvPr/>
        </p:nvSpPr>
        <p:spPr>
          <a:xfrm>
            <a:off x="782098" y="5376092"/>
            <a:ext cx="55707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050802"/>
                </a:solidFill>
              </a:rPr>
              <a:t>Jin</a:t>
            </a:r>
            <a:r>
              <a:rPr lang="en-US" i="1" dirty="0">
                <a:solidFill>
                  <a:srgbClr val="050802"/>
                </a:solidFill>
              </a:rPr>
              <a:t> et al., J. Clin. Endo. </a:t>
            </a:r>
            <a:r>
              <a:rPr lang="en-US" i="1" dirty="0" err="1">
                <a:solidFill>
                  <a:srgbClr val="050802"/>
                </a:solidFill>
              </a:rPr>
              <a:t>Metab</a:t>
            </a:r>
            <a:r>
              <a:rPr lang="en-US" i="1" dirty="0">
                <a:solidFill>
                  <a:srgbClr val="050802"/>
                </a:solidFill>
              </a:rPr>
              <a:t>. 84: 3613-3619, 1999.</a:t>
            </a:r>
          </a:p>
          <a:p>
            <a:r>
              <a:rPr lang="en-US" i="1" dirty="0">
                <a:solidFill>
                  <a:srgbClr val="050802"/>
                </a:solidFill>
              </a:rPr>
              <a:t>Wei et al., J. Urol. 165: 1521-1526, 2001.</a:t>
            </a:r>
          </a:p>
          <a:p>
            <a:r>
              <a:rPr lang="en-US" i="1" dirty="0">
                <a:solidFill>
                  <a:srgbClr val="050802"/>
                </a:solidFill>
              </a:rPr>
              <a:t>Platz et al., Urology 59: 877-883, 2002.</a:t>
            </a:r>
          </a:p>
          <a:p>
            <a:r>
              <a:rPr lang="en-US" i="1" dirty="0">
                <a:solidFill>
                  <a:srgbClr val="050802"/>
                </a:solidFill>
              </a:rPr>
              <a:t>Van Den </a:t>
            </a:r>
            <a:r>
              <a:rPr lang="en-US" i="1" dirty="0" err="1">
                <a:solidFill>
                  <a:srgbClr val="050802"/>
                </a:solidFill>
              </a:rPr>
              <a:t>Eeden</a:t>
            </a:r>
            <a:r>
              <a:rPr lang="en-US" i="1" dirty="0">
                <a:solidFill>
                  <a:srgbClr val="050802"/>
                </a:solidFill>
              </a:rPr>
              <a:t> et al., J. Urol. 187: 185-189, 2012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D37F18B-4252-0A49-A6D2-3C70F53E8FA6}"/>
              </a:ext>
            </a:extLst>
          </p:cNvPr>
          <p:cNvSpPr txBox="1"/>
          <p:nvPr/>
        </p:nvSpPr>
        <p:spPr>
          <a:xfrm>
            <a:off x="337157" y="288590"/>
            <a:ext cx="11388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50802"/>
                </a:solidFill>
              </a:rPr>
              <a:t>Age and Ethnicity are Strong Predictors of BPH Risk and Severity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DEB073E-BB26-8245-B627-65FA239B1AEE}"/>
              </a:ext>
            </a:extLst>
          </p:cNvPr>
          <p:cNvSpPr txBox="1"/>
          <p:nvPr/>
        </p:nvSpPr>
        <p:spPr>
          <a:xfrm>
            <a:off x="782098" y="5065987"/>
            <a:ext cx="7840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508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Kristal et al, J. Urol. 177: 1395-1400, 2007.</a:t>
            </a:r>
            <a:endParaRPr lang="en-US" b="1" i="1" dirty="0">
              <a:solidFill>
                <a:srgbClr val="050802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5B0E7FD-09A1-F646-B1EE-8D7D57D9E466}"/>
              </a:ext>
            </a:extLst>
          </p:cNvPr>
          <p:cNvGrpSpPr/>
          <p:nvPr/>
        </p:nvGrpSpPr>
        <p:grpSpPr>
          <a:xfrm>
            <a:off x="537732" y="859047"/>
            <a:ext cx="11116536" cy="3975543"/>
            <a:chOff x="613932" y="1090444"/>
            <a:chExt cx="11116536" cy="397554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98CCF20-DCCE-1641-AEFA-9E68844F7DD5}"/>
                </a:ext>
              </a:extLst>
            </p:cNvPr>
            <p:cNvGrpSpPr/>
            <p:nvPr/>
          </p:nvGrpSpPr>
          <p:grpSpPr>
            <a:xfrm>
              <a:off x="613932" y="1090444"/>
              <a:ext cx="11116536" cy="3975543"/>
              <a:chOff x="540360" y="683173"/>
              <a:chExt cx="11116536" cy="3975543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F72B9676-CDC1-024E-83CE-7EA6ADFA3B35}"/>
                  </a:ext>
                </a:extLst>
              </p:cNvPr>
              <p:cNvGrpSpPr/>
              <p:nvPr/>
            </p:nvGrpSpPr>
            <p:grpSpPr>
              <a:xfrm>
                <a:off x="540360" y="683173"/>
                <a:ext cx="11111279" cy="3975543"/>
                <a:chOff x="540360" y="0"/>
                <a:chExt cx="11111279" cy="3975543"/>
              </a:xfrm>
            </p:grpSpPr>
            <p:pic>
              <p:nvPicPr>
                <p:cNvPr id="2" name="Picture 1">
                  <a:extLst>
                    <a:ext uri="{FF2B5EF4-FFF2-40B4-BE49-F238E27FC236}">
                      <a16:creationId xmlns:a16="http://schemas.microsoft.com/office/drawing/2014/main" id="{04D6AB15-77C7-494F-A7E7-A88568D704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b="54023"/>
                <a:stretch/>
              </p:blipFill>
              <p:spPr>
                <a:xfrm>
                  <a:off x="540360" y="0"/>
                  <a:ext cx="11111279" cy="3153103"/>
                </a:xfrm>
                <a:prstGeom prst="rect">
                  <a:avLst/>
                </a:prstGeom>
              </p:spPr>
            </p:pic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76A15E6E-ABAC-E146-8DA9-AF85934592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t="87816"/>
                <a:stretch/>
              </p:blipFill>
              <p:spPr>
                <a:xfrm>
                  <a:off x="540360" y="3139971"/>
                  <a:ext cx="11111279" cy="835572"/>
                </a:xfrm>
                <a:prstGeom prst="rect">
                  <a:avLst/>
                </a:prstGeom>
              </p:spPr>
            </p:pic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A1A23A8-06F6-DC42-87A9-6E081B0E82A3}"/>
                  </a:ext>
                </a:extLst>
              </p:cNvPr>
              <p:cNvGrpSpPr/>
              <p:nvPr/>
            </p:nvGrpSpPr>
            <p:grpSpPr>
              <a:xfrm>
                <a:off x="4677104" y="3178652"/>
                <a:ext cx="6974535" cy="584775"/>
                <a:chOff x="4677104" y="3178652"/>
                <a:chExt cx="6974535" cy="584775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0C5C53F-4324-3E4F-9A6B-4DD7BF6EC4F2}"/>
                    </a:ext>
                  </a:extLst>
                </p:cNvPr>
                <p:cNvSpPr txBox="1"/>
                <p:nvPr/>
              </p:nvSpPr>
              <p:spPr>
                <a:xfrm>
                  <a:off x="4677104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A539A266-66C2-B545-AAC2-D02ACF365E8E}"/>
                    </a:ext>
                  </a:extLst>
                </p:cNvPr>
                <p:cNvSpPr txBox="1"/>
                <p:nvPr/>
              </p:nvSpPr>
              <p:spPr>
                <a:xfrm>
                  <a:off x="6824966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1C1E203-C8A0-0641-B43D-163A5EB9D22E}"/>
                    </a:ext>
                  </a:extLst>
                </p:cNvPr>
                <p:cNvSpPr txBox="1"/>
                <p:nvPr/>
              </p:nvSpPr>
              <p:spPr>
                <a:xfrm>
                  <a:off x="9065819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7449069-46ED-ED4F-9687-BFD303648183}"/>
                    </a:ext>
                  </a:extLst>
                </p:cNvPr>
                <p:cNvSpPr txBox="1"/>
                <p:nvPr/>
              </p:nvSpPr>
              <p:spPr>
                <a:xfrm>
                  <a:off x="11306673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3D49654-2ED3-2A49-8F02-771DC0E246AF}"/>
                  </a:ext>
                </a:extLst>
              </p:cNvPr>
              <p:cNvGrpSpPr/>
              <p:nvPr/>
            </p:nvGrpSpPr>
            <p:grpSpPr>
              <a:xfrm>
                <a:off x="4682361" y="3362582"/>
                <a:ext cx="6974535" cy="584775"/>
                <a:chOff x="4677104" y="3178652"/>
                <a:chExt cx="6974535" cy="584775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42ACFFB-517A-884D-A40E-DF84E5D77565}"/>
                    </a:ext>
                  </a:extLst>
                </p:cNvPr>
                <p:cNvSpPr txBox="1"/>
                <p:nvPr/>
              </p:nvSpPr>
              <p:spPr>
                <a:xfrm>
                  <a:off x="4677104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8809D92-3CA1-C946-96BF-88E10081405E}"/>
                    </a:ext>
                  </a:extLst>
                </p:cNvPr>
                <p:cNvSpPr txBox="1"/>
                <p:nvPr/>
              </p:nvSpPr>
              <p:spPr>
                <a:xfrm>
                  <a:off x="6824966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B4FFACD-DB6B-7F48-AF90-53465D38B16F}"/>
                    </a:ext>
                  </a:extLst>
                </p:cNvPr>
                <p:cNvSpPr txBox="1"/>
                <p:nvPr/>
              </p:nvSpPr>
              <p:spPr>
                <a:xfrm>
                  <a:off x="9065819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35F6E21-0DEA-4A4C-9EE3-0DB1F6156F27}"/>
                    </a:ext>
                  </a:extLst>
                </p:cNvPr>
                <p:cNvSpPr txBox="1"/>
                <p:nvPr/>
              </p:nvSpPr>
              <p:spPr>
                <a:xfrm>
                  <a:off x="11306673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914422F-5C79-7049-A64B-F40CEDAE2125}"/>
                  </a:ext>
                </a:extLst>
              </p:cNvPr>
              <p:cNvGrpSpPr/>
              <p:nvPr/>
            </p:nvGrpSpPr>
            <p:grpSpPr>
              <a:xfrm>
                <a:off x="4677104" y="2658251"/>
                <a:ext cx="6974535" cy="584775"/>
                <a:chOff x="4677104" y="3178652"/>
                <a:chExt cx="6974535" cy="584775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4376A16-96D0-EE45-9CC8-F289357801DA}"/>
                    </a:ext>
                  </a:extLst>
                </p:cNvPr>
                <p:cNvSpPr txBox="1"/>
                <p:nvPr/>
              </p:nvSpPr>
              <p:spPr>
                <a:xfrm>
                  <a:off x="4677104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A2CADDB-BBBE-6B44-94CB-DA4174E51915}"/>
                    </a:ext>
                  </a:extLst>
                </p:cNvPr>
                <p:cNvSpPr txBox="1"/>
                <p:nvPr/>
              </p:nvSpPr>
              <p:spPr>
                <a:xfrm>
                  <a:off x="6824966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69CD5A1-6EC4-9545-98AC-EE85F10448F4}"/>
                    </a:ext>
                  </a:extLst>
                </p:cNvPr>
                <p:cNvSpPr txBox="1"/>
                <p:nvPr/>
              </p:nvSpPr>
              <p:spPr>
                <a:xfrm>
                  <a:off x="9065819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45FF5E0-B137-BD44-B6C2-A1CDF4D3F2A9}"/>
                    </a:ext>
                  </a:extLst>
                </p:cNvPr>
                <p:cNvSpPr txBox="1"/>
                <p:nvPr/>
              </p:nvSpPr>
              <p:spPr>
                <a:xfrm>
                  <a:off x="11306673" y="3178652"/>
                  <a:ext cx="34496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rgbClr val="C00000"/>
                      </a:solidFill>
                    </a:rPr>
                    <a:t>*</a:t>
                  </a:r>
                </a:p>
              </p:txBody>
            </p:sp>
          </p:grp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3E4BBA-CBAF-C64C-B05B-CBF63C1F134A}"/>
                </a:ext>
              </a:extLst>
            </p:cNvPr>
            <p:cNvSpPr txBox="1"/>
            <p:nvPr/>
          </p:nvSpPr>
          <p:spPr>
            <a:xfrm>
              <a:off x="4240137" y="2270239"/>
              <a:ext cx="19656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rgbClr val="C00000"/>
                  </a:solidFill>
                </a:rPr>
                <a:t>Adjusted hazard ratios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45D2A63-74C9-0245-9BF1-D35A215914F2}"/>
                </a:ext>
              </a:extLst>
            </p:cNvPr>
            <p:cNvSpPr txBox="1"/>
            <p:nvPr/>
          </p:nvSpPr>
          <p:spPr>
            <a:xfrm>
              <a:off x="8691253" y="2264986"/>
              <a:ext cx="19656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rgbClr val="C00000"/>
                  </a:solidFill>
                </a:rPr>
                <a:t>Adjusted hazard ratios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4947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4A4AD4-71F9-B749-B6DC-9F224017492C}"/>
              </a:ext>
            </a:extLst>
          </p:cNvPr>
          <p:cNvSpPr txBox="1"/>
          <p:nvPr/>
        </p:nvSpPr>
        <p:spPr>
          <a:xfrm>
            <a:off x="510163" y="300270"/>
            <a:ext cx="11171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050802"/>
                </a:solidFill>
              </a:rPr>
              <a:t>Are BPH Health Disparities a product of </a:t>
            </a:r>
            <a:r>
              <a:rPr lang="en-US" sz="2800" b="1" i="1" dirty="0">
                <a:solidFill>
                  <a:srgbClr val="050802"/>
                </a:solidFill>
              </a:rPr>
              <a:t>Social</a:t>
            </a:r>
            <a:r>
              <a:rPr lang="en-US" sz="2800" i="1" dirty="0">
                <a:solidFill>
                  <a:srgbClr val="050802"/>
                </a:solidFill>
              </a:rPr>
              <a:t> and/or Genetic Determinants of Health? </a:t>
            </a:r>
            <a:r>
              <a:rPr lang="en-US" sz="2800" b="1" dirty="0">
                <a:solidFill>
                  <a:srgbClr val="C00000"/>
                </a:solidFill>
              </a:rPr>
              <a:t>(GAP)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5DD682-C84B-7E4B-9CB5-DA1BBD698F60}"/>
              </a:ext>
            </a:extLst>
          </p:cNvPr>
          <p:cNvSpPr txBox="1"/>
          <p:nvPr/>
        </p:nvSpPr>
        <p:spPr>
          <a:xfrm>
            <a:off x="510163" y="2069839"/>
            <a:ext cx="6624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50802"/>
                </a:solidFill>
              </a:rPr>
              <a:t>1. Social Determinants of Health</a:t>
            </a:r>
            <a:r>
              <a:rPr lang="en-US" sz="2800" dirty="0">
                <a:solidFill>
                  <a:srgbClr val="050802"/>
                </a:solidFill>
              </a:rPr>
              <a:t>: </a:t>
            </a:r>
          </a:p>
        </p:txBody>
      </p:sp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731BEF30-B23D-6B4F-9373-D9D6685BF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31284" y="1741022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D52DFD-1A67-344F-B250-6639FA8D96DE}"/>
              </a:ext>
            </a:extLst>
          </p:cNvPr>
          <p:cNvSpPr txBox="1"/>
          <p:nvPr/>
        </p:nvSpPr>
        <p:spPr>
          <a:xfrm>
            <a:off x="593659" y="6045314"/>
            <a:ext cx="550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50802"/>
                </a:solidFill>
              </a:rPr>
              <a:t>Fowke et al., J. Gen. Int. Med. 26: 1305-1310, 2011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A5D426-11A1-6C4E-A9AA-50E8BA20CBE8}"/>
              </a:ext>
            </a:extLst>
          </p:cNvPr>
          <p:cNvSpPr txBox="1"/>
          <p:nvPr/>
        </p:nvSpPr>
        <p:spPr>
          <a:xfrm>
            <a:off x="636517" y="2556484"/>
            <a:ext cx="107893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50802"/>
                </a:solidFill>
              </a:rPr>
              <a:t>Comparison of 2488 white vs. 4188 black men (Southern Community Cohort Study)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50802"/>
                </a:solidFill>
              </a:rPr>
              <a:t>Overall International Prostate Symptom Score </a:t>
            </a:r>
            <a:r>
              <a:rPr lang="en-US" sz="2200" i="1" dirty="0"/>
              <a:t>(</a:t>
            </a:r>
            <a:r>
              <a:rPr lang="en-US" sz="2200" dirty="0">
                <a:solidFill>
                  <a:srgbClr val="050802"/>
                </a:solidFill>
              </a:rPr>
              <a:t>IPSS</a:t>
            </a:r>
            <a:r>
              <a:rPr lang="en-US" sz="2200">
                <a:solidFill>
                  <a:srgbClr val="050802"/>
                </a:solidFill>
              </a:rPr>
              <a:t>) and </a:t>
            </a:r>
            <a:r>
              <a:rPr lang="en-US" sz="2200" dirty="0">
                <a:solidFill>
                  <a:srgbClr val="050802"/>
                </a:solidFill>
              </a:rPr>
              <a:t>the prevalence of moderate/severe LUTS were </a:t>
            </a:r>
            <a:r>
              <a:rPr lang="en-US" sz="2200" b="1" dirty="0">
                <a:solidFill>
                  <a:srgbClr val="050802"/>
                </a:solidFill>
              </a:rPr>
              <a:t>not </a:t>
            </a:r>
            <a:r>
              <a:rPr lang="en-US" sz="2200" dirty="0">
                <a:solidFill>
                  <a:srgbClr val="050802"/>
                </a:solidFill>
              </a:rPr>
              <a:t>significantly associated with race but </a:t>
            </a:r>
            <a:r>
              <a:rPr lang="en-US" sz="2200" dirty="0">
                <a:solidFill>
                  <a:srgbClr val="C00000"/>
                </a:solidFill>
              </a:rPr>
              <a:t>Higher IPSS scores were significantly associated (p&lt;0.05) with a lower income, marital status, and source of insurance.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50802"/>
                </a:solidFill>
              </a:rPr>
              <a:t>Low Socioeconomic Status (SES) disproportionately contributes to health disparities.</a:t>
            </a:r>
            <a:r>
              <a:rPr lang="en-US" sz="2200" dirty="0">
                <a:solidFill>
                  <a:srgbClr val="C00000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50802"/>
                </a:solidFill>
              </a:rPr>
              <a:t>AND</a:t>
            </a:r>
            <a:r>
              <a:rPr lang="en-US" sz="2200" dirty="0">
                <a:solidFill>
                  <a:srgbClr val="C00000"/>
                </a:solidFill>
              </a:rPr>
              <a:t>… SES is, on average, lower in AA and Hispanic than white communities </a:t>
            </a:r>
            <a:r>
              <a:rPr lang="en-US" sz="2200" dirty="0">
                <a:solidFill>
                  <a:srgbClr val="050802"/>
                </a:solidFill>
              </a:rPr>
              <a:t>(U.S. Bureau of Labor Statistics)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7903F4-73FC-9341-AD97-D4E8B7C027B6}"/>
              </a:ext>
            </a:extLst>
          </p:cNvPr>
          <p:cNvSpPr txBox="1"/>
          <p:nvPr/>
        </p:nvSpPr>
        <p:spPr>
          <a:xfrm>
            <a:off x="7261125" y="1936611"/>
            <a:ext cx="1840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BRIDGED</a:t>
            </a:r>
          </a:p>
        </p:txBody>
      </p:sp>
      <p:pic>
        <p:nvPicPr>
          <p:cNvPr id="2050" name="Picture 2" descr="Ghetto Images, Stock Photos &amp; Vectors | Shutterstock">
            <a:extLst>
              <a:ext uri="{FF2B5EF4-FFF2-40B4-BE49-F238E27FC236}">
                <a16:creationId xmlns:a16="http://schemas.microsoft.com/office/drawing/2014/main" id="{EBF40522-CF09-6E42-83C4-98ACC21D13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97"/>
          <a:stretch/>
        </p:blipFill>
        <p:spPr bwMode="auto">
          <a:xfrm>
            <a:off x="7793985" y="823641"/>
            <a:ext cx="3242128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485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4A4AD4-71F9-B749-B6DC-9F224017492C}"/>
              </a:ext>
            </a:extLst>
          </p:cNvPr>
          <p:cNvSpPr txBox="1"/>
          <p:nvPr/>
        </p:nvSpPr>
        <p:spPr>
          <a:xfrm>
            <a:off x="510164" y="519934"/>
            <a:ext cx="11171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050802"/>
                </a:solidFill>
              </a:rPr>
              <a:t>Are BPH Health Disparities a product of Social and/or </a:t>
            </a:r>
            <a:r>
              <a:rPr lang="en-US" sz="2800" b="1" i="1" dirty="0">
                <a:solidFill>
                  <a:srgbClr val="050802"/>
                </a:solidFill>
              </a:rPr>
              <a:t>Genetic</a:t>
            </a:r>
            <a:r>
              <a:rPr lang="en-US" sz="2800" i="1" dirty="0">
                <a:solidFill>
                  <a:srgbClr val="050802"/>
                </a:solidFill>
              </a:rPr>
              <a:t> Determinants of Health? </a:t>
            </a:r>
            <a:r>
              <a:rPr lang="en-US" sz="2800" b="1" dirty="0">
                <a:solidFill>
                  <a:srgbClr val="C00000"/>
                </a:solidFill>
              </a:rPr>
              <a:t>(GAP)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5DD682-C84B-7E4B-9CB5-DA1BBD698F60}"/>
              </a:ext>
            </a:extLst>
          </p:cNvPr>
          <p:cNvSpPr txBox="1"/>
          <p:nvPr/>
        </p:nvSpPr>
        <p:spPr>
          <a:xfrm>
            <a:off x="510164" y="2172787"/>
            <a:ext cx="6069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50802"/>
                </a:solidFill>
              </a:rPr>
              <a:t>1. Genetic Determinants of Health</a:t>
            </a:r>
            <a:r>
              <a:rPr lang="en-US" sz="2800" dirty="0">
                <a:solidFill>
                  <a:srgbClr val="050802"/>
                </a:solidFill>
              </a:rPr>
              <a:t>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A5D426-11A1-6C4E-A9AA-50E8BA20CBE8}"/>
              </a:ext>
            </a:extLst>
          </p:cNvPr>
          <p:cNvSpPr txBox="1"/>
          <p:nvPr/>
        </p:nvSpPr>
        <p:spPr>
          <a:xfrm>
            <a:off x="636519" y="2659432"/>
            <a:ext cx="1047291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50802"/>
                </a:solidFill>
              </a:rPr>
              <a:t>Many studies indicate genetic variants that increase risk for PCa development or progression.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50802"/>
                </a:solidFill>
              </a:rPr>
              <a:t>One recent GWAS study (</a:t>
            </a:r>
            <a:r>
              <a:rPr lang="en-US" sz="2200" i="1" dirty="0">
                <a:solidFill>
                  <a:srgbClr val="050802"/>
                </a:solidFill>
              </a:rPr>
              <a:t>Gudmundsson et al., Nat. Comm. 9: 4568-4576, 2019) </a:t>
            </a:r>
            <a:r>
              <a:rPr lang="en-US" sz="2200" dirty="0">
                <a:solidFill>
                  <a:srgbClr val="050802"/>
                </a:solidFill>
              </a:rPr>
              <a:t>reported 23 genome-wide significant variants located at 14 loci between BPH/LUTS and control patients of European Ancestry.  </a:t>
            </a:r>
            <a:r>
              <a:rPr lang="en-US" sz="2200" i="1" dirty="0">
                <a:solidFill>
                  <a:srgbClr val="050802"/>
                </a:solidFill>
              </a:rPr>
              <a:t>These variants did not overlap with those reported for PCa.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50802"/>
                </a:solidFill>
              </a:rPr>
              <a:t>Similar studies have NOT been accomplished for individuals of non-European ancestry…HOWEVER, a recently funded (Chan Zuckerberg Initiative) study </a:t>
            </a:r>
            <a:r>
              <a:rPr lang="en-US" sz="2200" i="1" dirty="0">
                <a:solidFill>
                  <a:srgbClr val="C00000"/>
                </a:solidFill>
              </a:rPr>
              <a:t>(“An Atlas of the Human Prostate Across Ancestries”; Doug Strand, Co-PI</a:t>
            </a:r>
            <a:r>
              <a:rPr lang="en-US" sz="2200" dirty="0">
                <a:solidFill>
                  <a:srgbClr val="050802"/>
                </a:solidFill>
              </a:rPr>
              <a:t>) may provide some much-needed data on this.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D70914-2AC6-DB46-B02E-322F66CC9581}"/>
              </a:ext>
            </a:extLst>
          </p:cNvPr>
          <p:cNvSpPr txBox="1"/>
          <p:nvPr/>
        </p:nvSpPr>
        <p:spPr>
          <a:xfrm>
            <a:off x="6333591" y="1744369"/>
            <a:ext cx="70243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D3703C-4C2B-0F4F-BA4F-7EAF3E0EDA2A}"/>
              </a:ext>
            </a:extLst>
          </p:cNvPr>
          <p:cNvSpPr txBox="1"/>
          <p:nvPr/>
        </p:nvSpPr>
        <p:spPr>
          <a:xfrm>
            <a:off x="7036027" y="2179028"/>
            <a:ext cx="3419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Existing data: GAP</a:t>
            </a:r>
          </a:p>
        </p:txBody>
      </p:sp>
      <p:pic>
        <p:nvPicPr>
          <p:cNvPr id="1028" name="Picture 4" descr="Iceland - United States Department of State">
            <a:extLst>
              <a:ext uri="{FF2B5EF4-FFF2-40B4-BE49-F238E27FC236}">
                <a16:creationId xmlns:a16="http://schemas.microsoft.com/office/drawing/2014/main" id="{DF534724-2243-5F40-8D27-463D3378CE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30"/>
          <a:stretch/>
        </p:blipFill>
        <p:spPr bwMode="auto">
          <a:xfrm>
            <a:off x="8342084" y="1003844"/>
            <a:ext cx="2113469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206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4A4AD4-71F9-B749-B6DC-9F224017492C}"/>
              </a:ext>
            </a:extLst>
          </p:cNvPr>
          <p:cNvSpPr txBox="1"/>
          <p:nvPr/>
        </p:nvSpPr>
        <p:spPr>
          <a:xfrm>
            <a:off x="510162" y="339190"/>
            <a:ext cx="11171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050802"/>
                </a:solidFill>
              </a:rPr>
              <a:t>Are BPH Health Disparities a product of Social and/or </a:t>
            </a:r>
            <a:r>
              <a:rPr lang="en-US" sz="2800" b="1" i="1" dirty="0">
                <a:solidFill>
                  <a:srgbClr val="050802"/>
                </a:solidFill>
              </a:rPr>
              <a:t>Genetic </a:t>
            </a:r>
            <a:r>
              <a:rPr lang="en-US" sz="2800" i="1" dirty="0">
                <a:solidFill>
                  <a:srgbClr val="050802"/>
                </a:solidFill>
              </a:rPr>
              <a:t>Determinants of Health?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2916D0-1FAE-D343-A5C5-D55AD2F05B7A}"/>
              </a:ext>
            </a:extLst>
          </p:cNvPr>
          <p:cNvSpPr txBox="1"/>
          <p:nvPr/>
        </p:nvSpPr>
        <p:spPr>
          <a:xfrm>
            <a:off x="636516" y="2581457"/>
            <a:ext cx="107041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50802"/>
                </a:solidFill>
              </a:rPr>
              <a:t>Inheritance of the G1 and G2 allelic variants of the the APOL1 gene are highly prevalent (~30%) among people of Western African heritage.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50802"/>
                </a:solidFill>
              </a:rPr>
              <a:t>This includes African Americans for whom the majority originated from West Africa.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50802"/>
                </a:solidFill>
              </a:rPr>
              <a:t>These germline mutations are highly protective against death from </a:t>
            </a:r>
            <a:r>
              <a:rPr lang="en-US" sz="2400" b="1" dirty="0">
                <a:solidFill>
                  <a:srgbClr val="050802"/>
                </a:solidFill>
              </a:rPr>
              <a:t>trypanosomiasis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50802"/>
                </a:solidFill>
              </a:rPr>
              <a:t>BUT…they also contribute disproportionately to Chronic Kidney Disease (</a:t>
            </a:r>
            <a:r>
              <a:rPr lang="en-US" sz="2400" b="1" dirty="0">
                <a:solidFill>
                  <a:srgbClr val="050802"/>
                </a:solidFill>
              </a:rPr>
              <a:t>CKD</a:t>
            </a:r>
            <a:r>
              <a:rPr lang="en-US" sz="2400" dirty="0">
                <a:solidFill>
                  <a:srgbClr val="050802"/>
                </a:solidFill>
              </a:rPr>
              <a:t>) leading to End Stage Kidney Disease (</a:t>
            </a:r>
            <a:r>
              <a:rPr lang="en-US" sz="2400" b="1" dirty="0">
                <a:solidFill>
                  <a:srgbClr val="050802"/>
                </a:solidFill>
              </a:rPr>
              <a:t>ESKD</a:t>
            </a:r>
            <a:r>
              <a:rPr lang="en-US" sz="2400" dirty="0">
                <a:solidFill>
                  <a:srgbClr val="050802"/>
                </a:solidFill>
              </a:rPr>
              <a:t>) in African Americans.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C00000"/>
                </a:solidFill>
              </a:rPr>
              <a:t>Do APOL1 allelic variants contribute to the development or progression of lower urinary tract disorders (LUTS)????</a:t>
            </a:r>
          </a:p>
        </p:txBody>
      </p:sp>
      <p:pic>
        <p:nvPicPr>
          <p:cNvPr id="10" name="Picture 2" descr="A focus on the association of Apol1 with kidney disease in children |  SpringerLink">
            <a:extLst>
              <a:ext uri="{FF2B5EF4-FFF2-40B4-BE49-F238E27FC236}">
                <a16:creationId xmlns:a16="http://schemas.microsoft.com/office/drawing/2014/main" id="{33983720-506F-BD46-B258-765CD6FD74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8" t="40856" r="4656" b="40600"/>
          <a:stretch/>
        </p:blipFill>
        <p:spPr bwMode="auto">
          <a:xfrm>
            <a:off x="5492066" y="782478"/>
            <a:ext cx="5585838" cy="118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5DD682-C84B-7E4B-9CB5-DA1BBD698F60}"/>
              </a:ext>
            </a:extLst>
          </p:cNvPr>
          <p:cNvSpPr txBox="1"/>
          <p:nvPr/>
        </p:nvSpPr>
        <p:spPr>
          <a:xfrm>
            <a:off x="510162" y="1994882"/>
            <a:ext cx="6069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50802"/>
                </a:solidFill>
              </a:rPr>
              <a:t>1. Genetic Determinants of Health: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D70914-2AC6-DB46-B02E-322F66CC9581}"/>
              </a:ext>
            </a:extLst>
          </p:cNvPr>
          <p:cNvSpPr txBox="1"/>
          <p:nvPr/>
        </p:nvSpPr>
        <p:spPr>
          <a:xfrm>
            <a:off x="6357005" y="1576840"/>
            <a:ext cx="70243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/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7DF42F-718E-CF45-8A5D-B8D2814E8FA2}"/>
              </a:ext>
            </a:extLst>
          </p:cNvPr>
          <p:cNvSpPr txBox="1"/>
          <p:nvPr/>
        </p:nvSpPr>
        <p:spPr>
          <a:xfrm>
            <a:off x="7057048" y="2011499"/>
            <a:ext cx="3740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Potential Rationale? </a:t>
            </a:r>
          </a:p>
        </p:txBody>
      </p:sp>
    </p:spTree>
    <p:extLst>
      <p:ext uri="{BB962C8B-B14F-4D97-AF65-F5344CB8AC3E}">
        <p14:creationId xmlns:p14="http://schemas.microsoft.com/office/powerpoint/2010/main" val="3695334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0DBC44-7938-1B48-BACC-EA4CA55BAE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0" y="76201"/>
            <a:ext cx="7162800" cy="38220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005671-0F2A-7749-BF22-C2988CA356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374"/>
          <a:stretch/>
        </p:blipFill>
        <p:spPr>
          <a:xfrm>
            <a:off x="2931792" y="3898225"/>
            <a:ext cx="6023616" cy="2743200"/>
          </a:xfrm>
          <a:prstGeom prst="rect">
            <a:avLst/>
          </a:prstGeom>
        </p:spPr>
      </p:pic>
      <p:sp>
        <p:nvSpPr>
          <p:cNvPr id="2" name="Donut 1">
            <a:extLst>
              <a:ext uri="{FF2B5EF4-FFF2-40B4-BE49-F238E27FC236}">
                <a16:creationId xmlns:a16="http://schemas.microsoft.com/office/drawing/2014/main" id="{BC838649-3FB4-8E4B-B72F-DE23B4792D8F}"/>
              </a:ext>
            </a:extLst>
          </p:cNvPr>
          <p:cNvSpPr/>
          <p:nvPr/>
        </p:nvSpPr>
        <p:spPr bwMode="auto">
          <a:xfrm>
            <a:off x="2837793" y="3677504"/>
            <a:ext cx="5538952" cy="305917"/>
          </a:xfrm>
          <a:prstGeom prst="donut">
            <a:avLst>
              <a:gd name="adj" fmla="val 4191"/>
            </a:avLst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A6F339-1026-8341-B756-3577A7F3AF2D}"/>
              </a:ext>
            </a:extLst>
          </p:cNvPr>
          <p:cNvSpPr txBox="1"/>
          <p:nvPr/>
        </p:nvSpPr>
        <p:spPr>
          <a:xfrm>
            <a:off x="8544911" y="3053833"/>
            <a:ext cx="27202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</a:rPr>
              <a:t>We need </a:t>
            </a:r>
            <a:r>
              <a:rPr lang="en-US" b="1" i="1" dirty="0">
                <a:solidFill>
                  <a:srgbClr val="C00000"/>
                </a:solidFill>
              </a:rPr>
              <a:t>intent</a:t>
            </a:r>
            <a:r>
              <a:rPr lang="en-US" i="1" dirty="0">
                <a:solidFill>
                  <a:srgbClr val="C00000"/>
                </a:solidFill>
              </a:rPr>
              <a:t> and </a:t>
            </a:r>
            <a:r>
              <a:rPr lang="en-US" b="1" i="1" dirty="0">
                <a:solidFill>
                  <a:srgbClr val="C00000"/>
                </a:solidFill>
              </a:rPr>
              <a:t>resources</a:t>
            </a:r>
            <a:r>
              <a:rPr lang="en-US" i="1" dirty="0">
                <a:solidFill>
                  <a:srgbClr val="C00000"/>
                </a:solidFill>
              </a:rPr>
              <a:t> to understand and close health disparities gaps in benign urologic disease!</a:t>
            </a:r>
          </a:p>
        </p:txBody>
      </p:sp>
    </p:spTree>
    <p:extLst>
      <p:ext uri="{BB962C8B-B14F-4D97-AF65-F5344CB8AC3E}">
        <p14:creationId xmlns:p14="http://schemas.microsoft.com/office/powerpoint/2010/main" val="1479027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79C018-0EFE-0844-8CCE-0CBE5EA92C2A}"/>
              </a:ext>
            </a:extLst>
          </p:cNvPr>
          <p:cNvSpPr txBox="1"/>
          <p:nvPr/>
        </p:nvSpPr>
        <p:spPr>
          <a:xfrm>
            <a:off x="510162" y="171342"/>
            <a:ext cx="9703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50802"/>
                </a:solidFill>
              </a:rPr>
              <a:t>Reducing Benign Urologic Health Disparities Requires Intent and Resources: </a:t>
            </a:r>
            <a:r>
              <a:rPr lang="en-US" sz="2800" b="1" dirty="0">
                <a:solidFill>
                  <a:srgbClr val="00B050"/>
                </a:solidFill>
              </a:rPr>
              <a:t>BRIDGING</a:t>
            </a:r>
            <a:r>
              <a:rPr lang="en-US" sz="2800" b="1" dirty="0">
                <a:solidFill>
                  <a:srgbClr val="050802"/>
                </a:solidFill>
              </a:rPr>
              <a:t> THE </a:t>
            </a:r>
            <a:r>
              <a:rPr lang="en-US" sz="2800" b="1" dirty="0">
                <a:solidFill>
                  <a:srgbClr val="C00000"/>
                </a:solidFill>
              </a:rPr>
              <a:t>GAPS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2916D0-1FAE-D343-A5C5-D55AD2F05B7A}"/>
              </a:ext>
            </a:extLst>
          </p:cNvPr>
          <p:cNvSpPr txBox="1"/>
          <p:nvPr/>
        </p:nvSpPr>
        <p:spPr>
          <a:xfrm>
            <a:off x="510162" y="1441581"/>
            <a:ext cx="9390583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50802"/>
                </a:solidFill>
              </a:rPr>
              <a:t>Conscious effort / requirement to properly </a:t>
            </a:r>
            <a:r>
              <a:rPr lang="en-US" sz="2200" b="1" dirty="0">
                <a:solidFill>
                  <a:srgbClr val="050802"/>
                </a:solidFill>
              </a:rPr>
              <a:t>annotate</a:t>
            </a:r>
            <a:r>
              <a:rPr lang="en-US" sz="2200" dirty="0">
                <a:solidFill>
                  <a:srgbClr val="050802"/>
                </a:solidFill>
              </a:rPr>
              <a:t> human data with ethnic origin (even self-reported data is better than no data) </a:t>
            </a:r>
            <a:r>
              <a:rPr lang="en-US" sz="2200" b="1" dirty="0">
                <a:solidFill>
                  <a:srgbClr val="C00000"/>
                </a:solidFill>
              </a:rPr>
              <a:t>(GAP).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50802"/>
                </a:solidFill>
              </a:rPr>
              <a:t>Conscious effort / requirement for </a:t>
            </a:r>
            <a:r>
              <a:rPr lang="en-US" sz="2200" b="1" dirty="0">
                <a:solidFill>
                  <a:srgbClr val="050802"/>
                </a:solidFill>
              </a:rPr>
              <a:t>inclusion</a:t>
            </a:r>
            <a:r>
              <a:rPr lang="en-US" sz="2200" dirty="0">
                <a:solidFill>
                  <a:srgbClr val="050802"/>
                </a:solidFill>
              </a:rPr>
              <a:t> in studies involving human subjects (ethnic diversity for specimens / data) </a:t>
            </a:r>
            <a:r>
              <a:rPr lang="en-US" sz="2200" b="1" dirty="0">
                <a:solidFill>
                  <a:srgbClr val="C00000"/>
                </a:solidFill>
              </a:rPr>
              <a:t>(GAP).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50802"/>
                </a:solidFill>
              </a:rPr>
              <a:t>Specified funding opportunities for benign urologic health disparities research: </a:t>
            </a:r>
            <a:r>
              <a:rPr lang="en-US" sz="2200" dirty="0">
                <a:solidFill>
                  <a:srgbClr val="C00000"/>
                </a:solidFill>
              </a:rPr>
              <a:t>NOT-DK-20-003, Addressing Health Disparities in NIDDK Diseases </a:t>
            </a:r>
            <a:r>
              <a:rPr lang="en-US" sz="2200" b="1" dirty="0">
                <a:solidFill>
                  <a:srgbClr val="00B050"/>
                </a:solidFill>
              </a:rPr>
              <a:t>(BRIDGED).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50802"/>
                </a:solidFill>
              </a:rPr>
              <a:t>Assistance with access to inclusive biorepositories/databases like the </a:t>
            </a:r>
            <a:r>
              <a:rPr lang="en-US" sz="2200" b="1" dirty="0">
                <a:solidFill>
                  <a:srgbClr val="050802"/>
                </a:solidFill>
              </a:rPr>
              <a:t>Veteran’s Administration Million Veteran Program</a:t>
            </a:r>
            <a:r>
              <a:rPr lang="en-US" sz="2200" dirty="0">
                <a:solidFill>
                  <a:srgbClr val="050802"/>
                </a:solidFill>
              </a:rPr>
              <a:t> (MVP), a voluntary research program to help researchers understand how genes affect health and illness; &gt;800,000 veterans already enrolled </a:t>
            </a:r>
            <a:r>
              <a:rPr lang="en-US" sz="2200" b="1" dirty="0">
                <a:solidFill>
                  <a:srgbClr val="C00000"/>
                </a:solidFill>
              </a:rPr>
              <a:t>(GAP).  </a:t>
            </a:r>
            <a:r>
              <a:rPr lang="en-US" sz="2200" b="1" i="1" dirty="0">
                <a:solidFill>
                  <a:srgbClr val="050802"/>
                </a:solidFill>
              </a:rPr>
              <a:t>Others?</a:t>
            </a:r>
            <a:endParaRPr lang="en-US" sz="2200" i="1" dirty="0">
              <a:solidFill>
                <a:srgbClr val="05080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B050"/>
              </a:solidFill>
            </a:endParaRPr>
          </a:p>
        </p:txBody>
      </p:sp>
      <p:pic>
        <p:nvPicPr>
          <p:cNvPr id="3074" name="Picture 2" descr="Photomicrographs of H&amp;E stained histological slides of the testis. A)... |  Download Scientific Diagram">
            <a:extLst>
              <a:ext uri="{FF2B5EF4-FFF2-40B4-BE49-F238E27FC236}">
                <a16:creationId xmlns:a16="http://schemas.microsoft.com/office/drawing/2014/main" id="{6414BDFC-BF63-A240-94BA-A7407390F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0745" y="3061138"/>
            <a:ext cx="1828800" cy="258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atabase Record: Definition &amp; Explanation - Video &amp; Lesson Transcript |  Study.com">
            <a:extLst>
              <a:ext uri="{FF2B5EF4-FFF2-40B4-BE49-F238E27FC236}">
                <a16:creationId xmlns:a16="http://schemas.microsoft.com/office/drawing/2014/main" id="{63D3AFF3-5471-F246-ABF7-1BFFA6D6D0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r="28356"/>
          <a:stretch/>
        </p:blipFill>
        <p:spPr bwMode="auto">
          <a:xfrm>
            <a:off x="9900745" y="845457"/>
            <a:ext cx="1781093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971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79C018-0EFE-0844-8CCE-0CBE5EA92C2A}"/>
              </a:ext>
            </a:extLst>
          </p:cNvPr>
          <p:cNvSpPr txBox="1"/>
          <p:nvPr/>
        </p:nvSpPr>
        <p:spPr>
          <a:xfrm>
            <a:off x="636803" y="234404"/>
            <a:ext cx="109183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50802"/>
                </a:solidFill>
              </a:rPr>
              <a:t>Reducing Benign Urologic Health Disparities Requires Intent and Resources to </a:t>
            </a:r>
            <a:r>
              <a:rPr lang="en-US" sz="2800" b="1" dirty="0">
                <a:solidFill>
                  <a:srgbClr val="00B050"/>
                </a:solidFill>
              </a:rPr>
              <a:t>BRIDGE</a:t>
            </a:r>
            <a:r>
              <a:rPr lang="en-US" sz="2800" b="1" dirty="0">
                <a:solidFill>
                  <a:srgbClr val="050802"/>
                </a:solidFill>
              </a:rPr>
              <a:t> THE </a:t>
            </a:r>
            <a:r>
              <a:rPr lang="en-US" sz="2800" b="1" dirty="0">
                <a:solidFill>
                  <a:srgbClr val="C00000"/>
                </a:solidFill>
              </a:rPr>
              <a:t>GAPS </a:t>
            </a:r>
            <a:r>
              <a:rPr lang="en-US" sz="2800" b="1" dirty="0">
                <a:solidFill>
                  <a:srgbClr val="050802"/>
                </a:solidFill>
              </a:rPr>
              <a:t>and Achieve Health Equity.</a:t>
            </a:r>
          </a:p>
        </p:txBody>
      </p:sp>
      <p:pic>
        <p:nvPicPr>
          <p:cNvPr id="11266" name="Picture 2" descr="4,580 Bridging The Gap Stock Photos, Pictures &amp; Royalty-Free Images - iStock">
            <a:extLst>
              <a:ext uri="{FF2B5EF4-FFF2-40B4-BE49-F238E27FC236}">
                <a16:creationId xmlns:a16="http://schemas.microsoft.com/office/drawing/2014/main" id="{397DB6C7-0A70-7848-9401-15F6A27B7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03" y="2302608"/>
            <a:ext cx="3657600" cy="240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Strategies for Reducing Health Disparities 2016 - Minority Health - CDC">
            <a:extLst>
              <a:ext uri="{FF2B5EF4-FFF2-40B4-BE49-F238E27FC236}">
                <a16:creationId xmlns:a16="http://schemas.microsoft.com/office/drawing/2014/main" id="{1C5BF165-3BBA-424C-84A6-98762A919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156" y="1410704"/>
            <a:ext cx="5486400" cy="484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29B7B8D5-AC38-9143-812C-DC889043D9FE}"/>
              </a:ext>
            </a:extLst>
          </p:cNvPr>
          <p:cNvSpPr/>
          <p:nvPr/>
        </p:nvSpPr>
        <p:spPr bwMode="auto">
          <a:xfrm>
            <a:off x="4698121" y="2942897"/>
            <a:ext cx="1072055" cy="1082565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383330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2">
      <a:dk1>
        <a:srgbClr val="005A8B"/>
      </a:dk1>
      <a:lt1>
        <a:srgbClr val="FFFFFF"/>
      </a:lt1>
      <a:dk2>
        <a:srgbClr val="A0CFEB"/>
      </a:dk2>
      <a:lt2>
        <a:srgbClr val="A79E70"/>
      </a:lt2>
      <a:accent1>
        <a:srgbClr val="D47600"/>
      </a:accent1>
      <a:accent2>
        <a:srgbClr val="988F86"/>
      </a:accent2>
      <a:accent3>
        <a:srgbClr val="C59217"/>
      </a:accent3>
      <a:accent4>
        <a:srgbClr val="A33F1F"/>
      </a:accent4>
      <a:accent5>
        <a:srgbClr val="CDE4F3"/>
      </a:accent5>
      <a:accent6>
        <a:srgbClr val="B28414"/>
      </a:accent6>
      <a:hlink>
        <a:srgbClr val="D47600"/>
      </a:hlink>
      <a:folHlink>
        <a:srgbClr val="A33F1F"/>
      </a:folHlink>
    </a:clrScheme>
    <a:fontScheme name="Blank Presentation">
      <a:majorFont>
        <a:latin typeface="Arial Bold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FFFFFF"/>
        </a:dk1>
        <a:lt1>
          <a:srgbClr val="FFFFFF"/>
        </a:lt1>
        <a:dk2>
          <a:srgbClr val="FFFFFF"/>
        </a:dk2>
        <a:lt2>
          <a:srgbClr val="005A8B"/>
        </a:lt2>
        <a:accent1>
          <a:srgbClr val="A0CFEB"/>
        </a:accent1>
        <a:accent2>
          <a:srgbClr val="C59217"/>
        </a:accent2>
        <a:accent3>
          <a:srgbClr val="FFFFFF"/>
        </a:accent3>
        <a:accent4>
          <a:srgbClr val="DADADA"/>
        </a:accent4>
        <a:accent5>
          <a:srgbClr val="CDE4F3"/>
        </a:accent5>
        <a:accent6>
          <a:srgbClr val="B28414"/>
        </a:accent6>
        <a:hlink>
          <a:srgbClr val="FFFF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E1ACE5A0BBCC469FB71E5D70D0FBDC" ma:contentTypeVersion="14" ma:contentTypeDescription="Create a new document." ma:contentTypeScope="" ma:versionID="fa0037465ce634501d2240d03768a4a2">
  <xsd:schema xmlns:xsd="http://www.w3.org/2001/XMLSchema" xmlns:xs="http://www.w3.org/2001/XMLSchema" xmlns:p="http://schemas.microsoft.com/office/2006/metadata/properties" xmlns:ns3="7d7c774c-e85f-47f3-8687-965beccd5092" xmlns:ns4="d22000a3-f3ca-4150-b07a-5e8262130c2d" targetNamespace="http://schemas.microsoft.com/office/2006/metadata/properties" ma:root="true" ma:fieldsID="fa60fa4ddfa1f31456e87da9a76a9257" ns3:_="" ns4:_="">
    <xsd:import namespace="7d7c774c-e85f-47f3-8687-965beccd5092"/>
    <xsd:import namespace="d22000a3-f3ca-4150-b07a-5e8262130c2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7c774c-e85f-47f3-8687-965beccd50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000a3-f3ca-4150-b07a-5e8262130c2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385E052-F26E-4E4C-A241-43E21A520C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7c774c-e85f-47f3-8687-965beccd5092"/>
    <ds:schemaRef ds:uri="d22000a3-f3ca-4150-b07a-5e8262130c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02334D-2EEE-4DF1-83BF-1E8F4B2195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D96ACC-3BE4-47A8-B52A-8076D7402B74}">
  <ds:schemaRefs>
    <ds:schemaRef ds:uri="http://schemas.microsoft.com/office/2006/documentManagement/types"/>
    <ds:schemaRef ds:uri="http://purl.org/dc/elements/1.1/"/>
    <ds:schemaRef ds:uri="7d7c774c-e85f-47f3-8687-965beccd5092"/>
    <ds:schemaRef ds:uri="http://www.w3.org/XML/1998/namespace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22000a3-f3ca-4150-b07a-5e8262130c2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5127</TotalTime>
  <Words>773</Words>
  <Application>Microsoft Office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ＭＳ Ｐゴシック</vt:lpstr>
      <vt:lpstr>Arial</vt:lpstr>
      <vt:lpstr>Arial Bold</vt:lpstr>
      <vt:lpstr>Calibri</vt:lpstr>
      <vt:lpstr>Lucida Grande</vt:lpstr>
      <vt:lpstr>ヒラギノ角ゴ Pro W3</vt:lpstr>
      <vt:lpstr>Blank Presentation</vt:lpstr>
      <vt:lpstr>Health Disparities in Benign Urology:  Gaps and Bridges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CPCT Genomics Core: Instrumentation and Services</dc:title>
  <dc:creator>Jill A Macoska</dc:creator>
  <cp:lastModifiedBy>Catherine Davis</cp:lastModifiedBy>
  <cp:revision>40</cp:revision>
  <dcterms:created xsi:type="dcterms:W3CDTF">2021-10-27T17:27:18Z</dcterms:created>
  <dcterms:modified xsi:type="dcterms:W3CDTF">2021-12-02T19:31:27Z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0x0101007DE1ACE5A0BBCC469FB71E5D70D0FBDC</vt:lpwstr>
  </property>
</Properties>
</file>