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576" r:id="rId2"/>
    <p:sldId id="257" r:id="rId3"/>
    <p:sldId id="581" r:id="rId4"/>
    <p:sldId id="577" r:id="rId5"/>
    <p:sldId id="261" r:id="rId6"/>
    <p:sldId id="582" r:id="rId7"/>
    <p:sldId id="583" r:id="rId8"/>
    <p:sldId id="533" r:id="rId9"/>
    <p:sldId id="579"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9D6D"/>
    <a:srgbClr val="27F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45"/>
    <p:restoredTop sz="77551" autoAdjust="0"/>
  </p:normalViewPr>
  <p:slideViewPr>
    <p:cSldViewPr>
      <p:cViewPr varScale="1">
        <p:scale>
          <a:sx n="68" d="100"/>
          <a:sy n="68" d="100"/>
        </p:scale>
        <p:origin x="2030" y="58"/>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D33E8BA-7240-473D-AE43-9D219D8ED268}" type="datetimeFigureOut">
              <a:rPr lang="en-US"/>
              <a:pPr>
                <a:defRPr/>
              </a:pPr>
              <a:t>12/2/2021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5AB6689-6E8F-4F10-B787-62934D165F02}" type="slidenum">
              <a:rPr lang="en-US"/>
              <a:pPr>
                <a:defRPr/>
              </a:pPr>
              <a:t>‹#›</a:t>
            </a:fld>
            <a:endParaRPr lang="en-US" dirty="0"/>
          </a:p>
        </p:txBody>
      </p:sp>
    </p:spTree>
    <p:extLst>
      <p:ext uri="{BB962C8B-B14F-4D97-AF65-F5344CB8AC3E}">
        <p14:creationId xmlns:p14="http://schemas.microsoft.com/office/powerpoint/2010/main" val="22639386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latin typeface="Calibri"/>
              </a:rPr>
              <a:t>Collaboration between Pitt and Wisc Obrien Centers with inspiration from colleagues at PIND</a:t>
            </a:r>
          </a:p>
          <a:p>
            <a:endParaRPr lang="en-US" dirty="0"/>
          </a:p>
        </p:txBody>
      </p:sp>
      <p:sp>
        <p:nvSpPr>
          <p:cNvPr id="4" name="Slide Number Placeholder 3"/>
          <p:cNvSpPr>
            <a:spLocks noGrp="1"/>
          </p:cNvSpPr>
          <p:nvPr>
            <p:ph type="sldNum" sz="quarter" idx="10"/>
          </p:nvPr>
        </p:nvSpPr>
        <p:spPr/>
        <p:txBody>
          <a:bodyPr/>
          <a:lstStyle/>
          <a:p>
            <a:fld id="{16A37290-9473-4636-8EB6-3C37B815331E}" type="slidenum">
              <a:rPr lang="en-US" smtClean="0"/>
              <a:t>1</a:t>
            </a:fld>
            <a:endParaRPr lang="en-US" dirty="0"/>
          </a:p>
        </p:txBody>
      </p:sp>
    </p:spTree>
    <p:extLst>
      <p:ext uri="{BB962C8B-B14F-4D97-AF65-F5344CB8AC3E}">
        <p14:creationId xmlns:p14="http://schemas.microsoft.com/office/powerpoint/2010/main" val="792378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to come from Teresa Liu</a:t>
            </a:r>
          </a:p>
        </p:txBody>
      </p:sp>
      <p:sp>
        <p:nvSpPr>
          <p:cNvPr id="4" name="Slide Number Placeholder 3"/>
          <p:cNvSpPr>
            <a:spLocks noGrp="1"/>
          </p:cNvSpPr>
          <p:nvPr>
            <p:ph type="sldNum" sz="quarter" idx="5"/>
          </p:nvPr>
        </p:nvSpPr>
        <p:spPr/>
        <p:txBody>
          <a:bodyPr/>
          <a:lstStyle/>
          <a:p>
            <a:fld id="{73CCE1EA-380C-40C3-9294-888A9A80C6EC}" type="slidenum">
              <a:rPr lang="en-US" smtClean="0"/>
              <a:t>2</a:t>
            </a:fld>
            <a:endParaRPr lang="en-US" dirty="0"/>
          </a:p>
        </p:txBody>
      </p:sp>
    </p:spTree>
    <p:extLst>
      <p:ext uri="{BB962C8B-B14F-4D97-AF65-F5344CB8AC3E}">
        <p14:creationId xmlns:p14="http://schemas.microsoft.com/office/powerpoint/2010/main" val="2187203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Reduced levels of NDUFS3 has been demonstrated (mainly from work in PD field) to be a useful cellular biomarker of CI inhibition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Quantification of staining demonstrates a significant decrease normal mitochondria in BPH/LUTS. n=6 *, p-value&lt;0.05; **, p-value&lt;0.01; ****, p-value&lt;0.0001.</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Functional studies underway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mn-lt"/>
                <a:ea typeface="+mn-ea"/>
                <a:cs typeface="+mn-cs"/>
              </a:rPr>
              <a:t>For the rat and mouse staining, the quantification was a combination of both stroma and epithelium since it was difficult to train separate tissue compartments. For the humans, the quantification graphed is just the stroma but the epi cells have the same trend. The normal in this case is normal adjacent prostate tissue from prostate cancer patients. The tissues that were stained were from our progression TMA.</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3CCE1EA-380C-40C3-9294-888A9A80C6EC}" type="slidenum">
              <a:rPr lang="en-US" smtClean="0"/>
              <a:t>4</a:t>
            </a:fld>
            <a:endParaRPr lang="en-US" dirty="0"/>
          </a:p>
        </p:txBody>
      </p:sp>
    </p:spTree>
    <p:extLst>
      <p:ext uri="{BB962C8B-B14F-4D97-AF65-F5344CB8AC3E}">
        <p14:creationId xmlns:p14="http://schemas.microsoft.com/office/powerpoint/2010/main" val="732125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 to follow from Teresa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Major effort of </a:t>
            </a:r>
            <a:r>
              <a:rPr lang="en-US" dirty="0" err="1"/>
              <a:t>Ricke</a:t>
            </a:r>
            <a:r>
              <a:rPr lang="en-US" dirty="0"/>
              <a:t> lab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Highlight communication between cells via cytokines and perhaps chemokines</a:t>
            </a:r>
          </a:p>
        </p:txBody>
      </p:sp>
      <p:sp>
        <p:nvSpPr>
          <p:cNvPr id="4" name="Slide Number Placeholder 3"/>
          <p:cNvSpPr>
            <a:spLocks noGrp="1"/>
          </p:cNvSpPr>
          <p:nvPr>
            <p:ph type="sldNum" sz="quarter" idx="5"/>
          </p:nvPr>
        </p:nvSpPr>
        <p:spPr/>
        <p:txBody>
          <a:bodyPr/>
          <a:lstStyle/>
          <a:p>
            <a:fld id="{73CCE1EA-380C-40C3-9294-888A9A80C6EC}" type="slidenum">
              <a:rPr lang="en-US" smtClean="0"/>
              <a:t>5</a:t>
            </a:fld>
            <a:endParaRPr lang="en-US" dirty="0"/>
          </a:p>
        </p:txBody>
      </p:sp>
    </p:spTree>
    <p:extLst>
      <p:ext uri="{BB962C8B-B14F-4D97-AF65-F5344CB8AC3E}">
        <p14:creationId xmlns:p14="http://schemas.microsoft.com/office/powerpoint/2010/main" val="1476821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implications in urothelial development and homeostasis (from Mendelsohn paper)</a:t>
            </a:r>
          </a:p>
          <a:p>
            <a:r>
              <a:rPr lang="en-US" dirty="0"/>
              <a:t>Conditional deletion in adults also showed altered mito morphology and lipid transport into mito matrix</a:t>
            </a:r>
          </a:p>
          <a:p>
            <a:r>
              <a:rPr lang="en-US" dirty="0"/>
              <a:t>Birder Lab studies</a:t>
            </a:r>
          </a:p>
        </p:txBody>
      </p:sp>
      <p:sp>
        <p:nvSpPr>
          <p:cNvPr id="4" name="Slide Number Placeholder 3"/>
          <p:cNvSpPr>
            <a:spLocks noGrp="1"/>
          </p:cNvSpPr>
          <p:nvPr>
            <p:ph type="sldNum" sz="quarter" idx="5"/>
          </p:nvPr>
        </p:nvSpPr>
        <p:spPr/>
        <p:txBody>
          <a:bodyPr/>
          <a:lstStyle/>
          <a:p>
            <a:pPr>
              <a:defRPr/>
            </a:pPr>
            <a:fld id="{35AB6689-6E8F-4F10-B787-62934D165F02}" type="slidenum">
              <a:rPr lang="en-US" smtClean="0"/>
              <a:pPr>
                <a:defRPr/>
              </a:pPr>
              <a:t>6</a:t>
            </a:fld>
            <a:endParaRPr lang="en-US" dirty="0"/>
          </a:p>
        </p:txBody>
      </p:sp>
    </p:spTree>
    <p:extLst>
      <p:ext uri="{BB962C8B-B14F-4D97-AF65-F5344CB8AC3E}">
        <p14:creationId xmlns:p14="http://schemas.microsoft.com/office/powerpoint/2010/main" val="844979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in fact are there metabolic compromises?</a:t>
            </a:r>
          </a:p>
          <a:p>
            <a:r>
              <a:rPr lang="en-US" dirty="0"/>
              <a:t>CI inhibition, decreased NAD+/NADH ratio</a:t>
            </a:r>
          </a:p>
        </p:txBody>
      </p:sp>
      <p:sp>
        <p:nvSpPr>
          <p:cNvPr id="4" name="Slide Number Placeholder 3"/>
          <p:cNvSpPr>
            <a:spLocks noGrp="1"/>
          </p:cNvSpPr>
          <p:nvPr>
            <p:ph type="sldNum" sz="quarter" idx="5"/>
          </p:nvPr>
        </p:nvSpPr>
        <p:spPr/>
        <p:txBody>
          <a:bodyPr/>
          <a:lstStyle/>
          <a:p>
            <a:pPr>
              <a:defRPr/>
            </a:pPr>
            <a:fld id="{35AB6689-6E8F-4F10-B787-62934D165F02}" type="slidenum">
              <a:rPr lang="en-US" smtClean="0"/>
              <a:pPr>
                <a:defRPr/>
              </a:pPr>
              <a:t>7</a:t>
            </a:fld>
            <a:endParaRPr lang="en-US" dirty="0"/>
          </a:p>
        </p:txBody>
      </p:sp>
    </p:spTree>
    <p:extLst>
      <p:ext uri="{BB962C8B-B14F-4D97-AF65-F5344CB8AC3E}">
        <p14:creationId xmlns:p14="http://schemas.microsoft.com/office/powerpoint/2010/main" val="1062425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Succinate oxidation in Complex II via FAD generates e- that are transferred to ubiquinone, which is ultimately fully reduced (by 2 e-) to ubiquinol, which then transfers e- to complex III</a:t>
            </a:r>
          </a:p>
          <a:p>
            <a:r>
              <a:rPr lang="en-US" dirty="0"/>
              <a:t>Scott following up studies and examining </a:t>
            </a:r>
            <a:r>
              <a:rPr lang="en-US" dirty="0" err="1"/>
              <a:t>mito</a:t>
            </a:r>
            <a:r>
              <a:rPr lang="en-US" dirty="0"/>
              <a:t> function</a:t>
            </a:r>
          </a:p>
          <a:p>
            <a:r>
              <a:rPr lang="en-US" dirty="0"/>
              <a:t>We are working with Shruti as well for bioenergetic studies in animal models and perhaps humans</a:t>
            </a:r>
          </a:p>
        </p:txBody>
      </p:sp>
      <p:sp>
        <p:nvSpPr>
          <p:cNvPr id="4" name="Slide Number Placeholder 3"/>
          <p:cNvSpPr>
            <a:spLocks noGrp="1"/>
          </p:cNvSpPr>
          <p:nvPr>
            <p:ph type="sldNum" sz="quarter" idx="5"/>
          </p:nvPr>
        </p:nvSpPr>
        <p:spPr/>
        <p:txBody>
          <a:bodyPr/>
          <a:lstStyle/>
          <a:p>
            <a:pPr>
              <a:defRPr/>
            </a:pPr>
            <a:fld id="{35AB6689-6E8F-4F10-B787-62934D165F02}" type="slidenum">
              <a:rPr lang="en-US" smtClean="0"/>
              <a:pPr>
                <a:defRPr/>
              </a:pPr>
              <a:t>8</a:t>
            </a:fld>
            <a:endParaRPr lang="en-US" dirty="0"/>
          </a:p>
        </p:txBody>
      </p:sp>
    </p:spTree>
    <p:extLst>
      <p:ext uri="{BB962C8B-B14F-4D97-AF65-F5344CB8AC3E}">
        <p14:creationId xmlns:p14="http://schemas.microsoft.com/office/powerpoint/2010/main" val="1305402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Times New Roman" pitchFamily="18" charset="0"/>
                <a:ea typeface="ＭＳ Ｐゴシック" pitchFamily="34" charset="-128"/>
              </a:rPr>
              <a:t>All members of Pitt Obrien Center Directed by Zhou Wang</a:t>
            </a:r>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0180AA4-4A1E-4A59-9464-D90E2EED91E8}" type="slidenum">
              <a:rPr lang="en-US" smtClean="0">
                <a:latin typeface="Arial" charset="0"/>
                <a:ea typeface="ＭＳ Ｐゴシック" pitchFamily="34" charset="-128"/>
                <a:cs typeface="Arial" charset="0"/>
              </a:rPr>
              <a:pPr fontAlgn="base">
                <a:spcBef>
                  <a:spcPct val="0"/>
                </a:spcBef>
                <a:spcAft>
                  <a:spcPct val="0"/>
                </a:spcAft>
              </a:pPr>
              <a:t>9</a:t>
            </a:fld>
            <a:endParaRPr lang="en-US" dirty="0">
              <a:latin typeface="Arial" charset="0"/>
              <a:ea typeface="ＭＳ Ｐゴシック" pitchFamily="34" charset="-128"/>
              <a:cs typeface="Arial" charset="0"/>
            </a:endParaRPr>
          </a:p>
        </p:txBody>
      </p:sp>
    </p:spTree>
    <p:extLst>
      <p:ext uri="{BB962C8B-B14F-4D97-AF65-F5344CB8AC3E}">
        <p14:creationId xmlns:p14="http://schemas.microsoft.com/office/powerpoint/2010/main" val="2768528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30AAA69-849B-44E3-BB5E-F621F1798708}" type="datetimeFigureOut">
              <a:rPr lang="en-US"/>
              <a:pPr>
                <a:defRPr/>
              </a:pPr>
              <a:t>12/2/2021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4337CA8-D76B-4C4F-9382-44C7A7743DCC}"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46BA7CE-1059-446B-A608-7AA8F8B277D3}" type="datetimeFigureOut">
              <a:rPr lang="en-US"/>
              <a:pPr>
                <a:defRPr/>
              </a:pPr>
              <a:t>12/2/2021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9A7B2F5-D435-4C30-8806-085144B78371}"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F95C631-7D17-4673-BE8C-8980AE839934}" type="datetimeFigureOut">
              <a:rPr lang="en-US"/>
              <a:pPr>
                <a:defRPr/>
              </a:pPr>
              <a:t>12/2/2021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3445E98-0657-453B-A286-B0650EA2491E}"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D1EAE61-C3B4-4C2E-A7E1-46B7360412E1}" type="datetimeFigureOut">
              <a:rPr lang="en-US"/>
              <a:pPr>
                <a:defRPr/>
              </a:pPr>
              <a:t>12/2/2021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B89E80B-0522-46FA-A90F-A926D3304A1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C410FA2-A339-45E1-BF78-CD583899F11F}" type="datetimeFigureOut">
              <a:rPr lang="en-US"/>
              <a:pPr>
                <a:defRPr/>
              </a:pPr>
              <a:t>12/2/2021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C1F210D-43E3-4C4A-89B6-D63A3320507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BD8A80C-C190-409C-B04C-AA9D2227D76C}" type="datetimeFigureOut">
              <a:rPr lang="en-US"/>
              <a:pPr>
                <a:defRPr/>
              </a:pPr>
              <a:t>12/2/2021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750D03B-E355-425B-81FB-1A25807BB05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A1D4659-3233-4D6A-A131-A038B0CC6B9B}" type="datetimeFigureOut">
              <a:rPr lang="en-US"/>
              <a:pPr>
                <a:defRPr/>
              </a:pPr>
              <a:t>12/2/2021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C3DC9FB-C9AC-442B-B781-AC7003561DD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9123576-14E6-4F58-8E37-B849697FA20F}" type="datetimeFigureOut">
              <a:rPr lang="en-US"/>
              <a:pPr>
                <a:defRPr/>
              </a:pPr>
              <a:t>12/2/2021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3060B86-915B-4A26-9F2E-173469A77C3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8BE7F96-D3E1-428D-8424-AD654CF21D9F}" type="datetimeFigureOut">
              <a:rPr lang="en-US"/>
              <a:pPr>
                <a:defRPr/>
              </a:pPr>
              <a:t>12/2/2021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A2F1FB6-E4B7-42BA-AABD-AFA3ED7AAC6B}"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68C51E3-8CF0-424D-BF29-52B0BD734531}" type="datetimeFigureOut">
              <a:rPr lang="en-US"/>
              <a:pPr>
                <a:defRPr/>
              </a:pPr>
              <a:t>12/2/2021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0986BBA-00AC-446D-BC59-2815E3AAD0B0}"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9A5A09E-3165-4A7D-A97D-EB6003AA5EE3}" type="datetimeFigureOut">
              <a:rPr lang="en-US"/>
              <a:pPr>
                <a:defRPr/>
              </a:pPr>
              <a:t>12/2/2021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FB4AE2E-D0F0-4E77-9D07-FAAA867CE6EB}"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20028099-D477-4D7E-BD58-65B44BF96A23}" type="datetimeFigureOut">
              <a:rPr lang="en-US"/>
              <a:pPr>
                <a:defRPr/>
              </a:pPr>
              <a:t>12/2/2021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2521F36-882C-4662-AD20-6BF24FF42235}"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1.emf"/></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hyperlink" Target="https://pubmed.ncbi.nlm.nih.gov/2795839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image" Target="../media/image26.jpeg"/><Relationship Id="rId3" Type="http://schemas.openxmlformats.org/officeDocument/2006/relationships/image" Target="../media/image18.png"/><Relationship Id="rId7" Type="http://schemas.openxmlformats.org/officeDocument/2006/relationships/image" Target="../media/image22.jpeg"/><Relationship Id="rId12"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4.png"/><Relationship Id="rId5" Type="http://schemas.openxmlformats.org/officeDocument/2006/relationships/image" Target="../media/image20.jpg"/><Relationship Id="rId10" Type="http://schemas.openxmlformats.org/officeDocument/2006/relationships/image" Target="../media/image24.png"/><Relationship Id="rId4" Type="http://schemas.openxmlformats.org/officeDocument/2006/relationships/image" Target="../media/image19.jpg"/><Relationship Id="rId9" Type="http://schemas.openxmlformats.org/officeDocument/2006/relationships/image" Target="../media/image23.png"/><Relationship Id="rId1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839200" cy="1371600"/>
          </a:xfrm>
        </p:spPr>
        <p:txBody>
          <a:bodyPr>
            <a:noAutofit/>
          </a:bodyPr>
          <a:lstStyle/>
          <a:p>
            <a:pPr marL="0" indent="0" algn="ctr">
              <a:buNone/>
            </a:pPr>
            <a:r>
              <a:rPr lang="en-US" sz="3600" b="1" dirty="0"/>
              <a:t>Mitochondrial dysfunction in benign prostatic hyperplasia</a:t>
            </a:r>
            <a:endParaRPr lang="en-US" sz="3600" b="1" i="1" dirty="0">
              <a:solidFill>
                <a:srgbClr val="FF0000"/>
              </a:solidFill>
              <a:latin typeface="Calibri"/>
            </a:endParaRPr>
          </a:p>
        </p:txBody>
      </p:sp>
      <p:pic>
        <p:nvPicPr>
          <p:cNvPr id="6" name="Picture 2">
            <a:extLst>
              <a:ext uri="{FF2B5EF4-FFF2-40B4-BE49-F238E27FC236}">
                <a16:creationId xmlns:a16="http://schemas.microsoft.com/office/drawing/2014/main" id="{27597B74-E169-134B-A1C0-1B8782EBA0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7753" y="1600200"/>
            <a:ext cx="5686494" cy="33791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Box 6">
            <a:extLst>
              <a:ext uri="{FF2B5EF4-FFF2-40B4-BE49-F238E27FC236}">
                <a16:creationId xmlns:a16="http://schemas.microsoft.com/office/drawing/2014/main" id="{BCE79993-65B4-9846-BB8E-D32D6C3CB0FC}"/>
              </a:ext>
            </a:extLst>
          </p:cNvPr>
          <p:cNvSpPr txBox="1"/>
          <p:nvPr/>
        </p:nvSpPr>
        <p:spPr>
          <a:xfrm>
            <a:off x="4045926" y="4645223"/>
            <a:ext cx="2981394" cy="307777"/>
          </a:xfrm>
          <a:prstGeom prst="rect">
            <a:avLst/>
          </a:prstGeom>
          <a:noFill/>
        </p:spPr>
        <p:txBody>
          <a:bodyPr wrap="none" rtlCol="0">
            <a:spAutoFit/>
          </a:bodyPr>
          <a:lstStyle/>
          <a:p>
            <a:r>
              <a:rPr lang="en-US" sz="1400" dirty="0"/>
              <a:t>Sun, Youle, Finkel (2016). Mol. Cell</a:t>
            </a:r>
          </a:p>
        </p:txBody>
      </p:sp>
      <p:pic>
        <p:nvPicPr>
          <p:cNvPr id="8" name="Picture 7" descr="Graphical user interface, website&#10;&#10;Description automatically generated">
            <a:extLst>
              <a:ext uri="{FF2B5EF4-FFF2-40B4-BE49-F238E27FC236}">
                <a16:creationId xmlns:a16="http://schemas.microsoft.com/office/drawing/2014/main" id="{7D194387-20CD-4143-8D26-92093E980BE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35" t="8151" r="55000" b="72232"/>
          <a:stretch/>
        </p:blipFill>
        <p:spPr>
          <a:xfrm>
            <a:off x="0" y="5714999"/>
            <a:ext cx="3581400" cy="1143001"/>
          </a:xfrm>
          <a:prstGeom prst="rect">
            <a:avLst/>
          </a:prstGeom>
        </p:spPr>
      </p:pic>
      <p:pic>
        <p:nvPicPr>
          <p:cNvPr id="5" name="Picture 4" descr="Logo, company name&#10;&#10;Description automatically generated">
            <a:extLst>
              <a:ext uri="{FF2B5EF4-FFF2-40B4-BE49-F238E27FC236}">
                <a16:creationId xmlns:a16="http://schemas.microsoft.com/office/drawing/2014/main" id="{3588FE18-70A4-EB4F-A366-D9C691566F6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667" r="13333"/>
          <a:stretch/>
        </p:blipFill>
        <p:spPr>
          <a:xfrm>
            <a:off x="3733800" y="5578278"/>
            <a:ext cx="2895600" cy="1206500"/>
          </a:xfrm>
          <a:prstGeom prst="rect">
            <a:avLst/>
          </a:prstGeom>
        </p:spPr>
      </p:pic>
      <p:pic>
        <p:nvPicPr>
          <p:cNvPr id="12" name="Picture 11" descr="A picture containing logo&#10;&#10;Description automatically generated">
            <a:extLst>
              <a:ext uri="{FF2B5EF4-FFF2-40B4-BE49-F238E27FC236}">
                <a16:creationId xmlns:a16="http://schemas.microsoft.com/office/drawing/2014/main" id="{6B978866-A224-C64F-AF37-BB60BCD680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81800" y="5930900"/>
            <a:ext cx="2197100" cy="927100"/>
          </a:xfrm>
          <a:prstGeom prst="rect">
            <a:avLst/>
          </a:prstGeom>
        </p:spPr>
      </p:pic>
    </p:spTree>
    <p:extLst>
      <p:ext uri="{BB962C8B-B14F-4D97-AF65-F5344CB8AC3E}">
        <p14:creationId xmlns:p14="http://schemas.microsoft.com/office/powerpoint/2010/main" val="3555235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EC151-A38F-4814-9A32-E72D521DF083}"/>
              </a:ext>
            </a:extLst>
          </p:cNvPr>
          <p:cNvSpPr>
            <a:spLocks noGrp="1"/>
          </p:cNvSpPr>
          <p:nvPr>
            <p:ph type="title"/>
          </p:nvPr>
        </p:nvSpPr>
        <p:spPr>
          <a:xfrm>
            <a:off x="448821" y="37516"/>
            <a:ext cx="8229600" cy="1143000"/>
          </a:xfrm>
        </p:spPr>
        <p:txBody>
          <a:bodyPr/>
          <a:lstStyle/>
          <a:p>
            <a:r>
              <a:rPr lang="en-US" dirty="0"/>
              <a:t>BPH/LUTD</a:t>
            </a:r>
          </a:p>
        </p:txBody>
      </p:sp>
      <p:pic>
        <p:nvPicPr>
          <p:cNvPr id="5" name="Content Placeholder 4">
            <a:extLst>
              <a:ext uri="{FF2B5EF4-FFF2-40B4-BE49-F238E27FC236}">
                <a16:creationId xmlns:a16="http://schemas.microsoft.com/office/drawing/2014/main" id="{458878F8-C3EE-4A80-9048-F9B6E23559EA}"/>
              </a:ext>
            </a:extLst>
          </p:cNvPr>
          <p:cNvPicPr>
            <a:picLocks noGrp="1" noChangeAspect="1"/>
          </p:cNvPicPr>
          <p:nvPr>
            <p:ph idx="1"/>
          </p:nvPr>
        </p:nvPicPr>
        <p:blipFill>
          <a:blip r:embed="rId3"/>
          <a:stretch>
            <a:fillRect/>
          </a:stretch>
        </p:blipFill>
        <p:spPr>
          <a:xfrm>
            <a:off x="2993300" y="924842"/>
            <a:ext cx="3096387" cy="3110103"/>
          </a:xfrm>
        </p:spPr>
      </p:pic>
      <p:sp>
        <p:nvSpPr>
          <p:cNvPr id="3" name="TextBox 2">
            <a:extLst>
              <a:ext uri="{FF2B5EF4-FFF2-40B4-BE49-F238E27FC236}">
                <a16:creationId xmlns:a16="http://schemas.microsoft.com/office/drawing/2014/main" id="{1A8B32B5-0CC6-4C17-ACDF-86C7810C8074}"/>
              </a:ext>
            </a:extLst>
          </p:cNvPr>
          <p:cNvSpPr txBox="1"/>
          <p:nvPr/>
        </p:nvSpPr>
        <p:spPr>
          <a:xfrm>
            <a:off x="5018056" y="3880112"/>
            <a:ext cx="1633781" cy="230832"/>
          </a:xfrm>
          <a:prstGeom prst="rect">
            <a:avLst/>
          </a:prstGeom>
          <a:noFill/>
        </p:spPr>
        <p:txBody>
          <a:bodyPr wrap="none" rtlCol="0">
            <a:spAutoFit/>
          </a:bodyPr>
          <a:lstStyle/>
          <a:p>
            <a:r>
              <a:rPr lang="en-US" sz="900" dirty="0"/>
              <a:t>Adapted from Liu et al, 2019</a:t>
            </a:r>
          </a:p>
        </p:txBody>
      </p:sp>
      <p:sp>
        <p:nvSpPr>
          <p:cNvPr id="4" name="TextBox 3">
            <a:extLst>
              <a:ext uri="{FF2B5EF4-FFF2-40B4-BE49-F238E27FC236}">
                <a16:creationId xmlns:a16="http://schemas.microsoft.com/office/drawing/2014/main" id="{5949954A-DABD-3645-95F6-930AEDA19107}"/>
              </a:ext>
            </a:extLst>
          </p:cNvPr>
          <p:cNvSpPr txBox="1"/>
          <p:nvPr/>
        </p:nvSpPr>
        <p:spPr>
          <a:xfrm>
            <a:off x="426693" y="4412127"/>
            <a:ext cx="8229600" cy="830997"/>
          </a:xfrm>
          <a:prstGeom prst="rect">
            <a:avLst/>
          </a:prstGeom>
          <a:noFill/>
        </p:spPr>
        <p:txBody>
          <a:bodyPr wrap="square" rtlCol="0">
            <a:spAutoFit/>
          </a:bodyPr>
          <a:lstStyle/>
          <a:p>
            <a:r>
              <a:rPr lang="en-US" sz="2400" b="1" i="1" dirty="0">
                <a:solidFill>
                  <a:srgbClr val="FF0000"/>
                </a:solidFill>
              </a:rPr>
              <a:t>Why study mitochondrial dysfunction in aging? What new information can be obtained?</a:t>
            </a:r>
          </a:p>
        </p:txBody>
      </p:sp>
      <p:sp>
        <p:nvSpPr>
          <p:cNvPr id="6" name="TextBox 5">
            <a:extLst>
              <a:ext uri="{FF2B5EF4-FFF2-40B4-BE49-F238E27FC236}">
                <a16:creationId xmlns:a16="http://schemas.microsoft.com/office/drawing/2014/main" id="{A306C983-62AF-E34D-9D8C-5717C1C7937A}"/>
              </a:ext>
            </a:extLst>
          </p:cNvPr>
          <p:cNvSpPr txBox="1"/>
          <p:nvPr/>
        </p:nvSpPr>
        <p:spPr>
          <a:xfrm>
            <a:off x="198094" y="5362128"/>
            <a:ext cx="8747811"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t>What specific alternations in mitochondria occur in the aging prostate?</a:t>
            </a:r>
          </a:p>
          <a:p>
            <a:pPr marL="285750" indent="-285750">
              <a:buFont typeface="Arial" panose="020B0604020202020204" pitchFamily="34" charset="0"/>
              <a:buChar char="•"/>
            </a:pPr>
            <a:r>
              <a:rPr lang="en-US" sz="2000" dirty="0"/>
              <a:t>How do they contribute to BPH pathology and LUTS?</a:t>
            </a:r>
          </a:p>
          <a:p>
            <a:pPr marL="285750" indent="-285750">
              <a:buFont typeface="Arial" panose="020B0604020202020204" pitchFamily="34" charset="0"/>
              <a:buChar char="•"/>
            </a:pPr>
            <a:r>
              <a:rPr lang="en-US" sz="2000" dirty="0"/>
              <a:t>Does mechanistic understanding provide opportunities for desirable therapeutics?</a:t>
            </a:r>
          </a:p>
        </p:txBody>
      </p:sp>
    </p:spTree>
    <p:extLst>
      <p:ext uri="{BB962C8B-B14F-4D97-AF65-F5344CB8AC3E}">
        <p14:creationId xmlns:p14="http://schemas.microsoft.com/office/powerpoint/2010/main" val="757899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Image result for rotenone in mi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6487" y="495769"/>
            <a:ext cx="2105025" cy="158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63" name="TextBox 3"/>
          <p:cNvSpPr txBox="1">
            <a:spLocks noChangeArrowheads="1"/>
          </p:cNvSpPr>
          <p:nvPr/>
        </p:nvSpPr>
        <p:spPr bwMode="auto">
          <a:xfrm>
            <a:off x="152400" y="142754"/>
            <a:ext cx="685800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charset="0"/>
                <a:ea typeface="ＭＳ Ｐゴシック"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b="1" dirty="0"/>
              <a:t>Rotenone:</a:t>
            </a:r>
            <a:r>
              <a:rPr lang="en-US" dirty="0"/>
              <a:t> an inhibitor of complex I of the mitochondrial respiratory chain</a:t>
            </a:r>
          </a:p>
          <a:p>
            <a:endParaRPr lang="en-US" dirty="0"/>
          </a:p>
        </p:txBody>
      </p:sp>
      <p:sp>
        <p:nvSpPr>
          <p:cNvPr id="15364" name="Rectangle 4"/>
          <p:cNvSpPr>
            <a:spLocks noChangeArrowheads="1"/>
          </p:cNvSpPr>
          <p:nvPr/>
        </p:nvSpPr>
        <p:spPr bwMode="auto">
          <a:xfrm>
            <a:off x="290512" y="2142873"/>
            <a:ext cx="83820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dirty="0"/>
              <a:t>Rotenone exposure has been shown to correlate with the occurrence of several </a:t>
            </a:r>
          </a:p>
          <a:p>
            <a:r>
              <a:rPr lang="en-US" sz="1600" dirty="0"/>
              <a:t>Parkinson</a:t>
            </a:r>
            <a:r>
              <a:rPr lang="ja-JP" altLang="en-US" sz="1600"/>
              <a:t>’</a:t>
            </a:r>
            <a:r>
              <a:rPr lang="en-US" sz="1600" dirty="0"/>
              <a:t>s disease (PD)-like symptoms in humans. Chronic administration of rotenone has been used to create experimental animal models of PD.</a:t>
            </a:r>
          </a:p>
        </p:txBody>
      </p:sp>
      <p:grpSp>
        <p:nvGrpSpPr>
          <p:cNvPr id="12" name="Group 11"/>
          <p:cNvGrpSpPr/>
          <p:nvPr/>
        </p:nvGrpSpPr>
        <p:grpSpPr>
          <a:xfrm>
            <a:off x="457200" y="4245577"/>
            <a:ext cx="5224555" cy="2390281"/>
            <a:chOff x="685800" y="4360346"/>
            <a:chExt cx="5224555" cy="2390281"/>
          </a:xfrm>
        </p:grpSpPr>
        <p:pic>
          <p:nvPicPr>
            <p:cNvPr id="2" name="Picture 1" descr="rotenone complex 1.jpg"/>
            <p:cNvPicPr>
              <a:picLocks noChangeAspect="1"/>
            </p:cNvPicPr>
            <p:nvPr/>
          </p:nvPicPr>
          <p:blipFill rotWithShape="1">
            <a:blip r:embed="rId3">
              <a:extLst>
                <a:ext uri="{28A0092B-C50C-407E-A947-70E740481C1C}">
                  <a14:useLocalDpi xmlns:a14="http://schemas.microsoft.com/office/drawing/2010/main" val="0"/>
                </a:ext>
              </a:extLst>
            </a:blip>
            <a:srcRect t="2259" b="69507"/>
            <a:stretch/>
          </p:blipFill>
          <p:spPr>
            <a:xfrm>
              <a:off x="685800" y="4360346"/>
              <a:ext cx="4744084" cy="2116653"/>
            </a:xfrm>
            <a:prstGeom prst="rect">
              <a:avLst/>
            </a:prstGeom>
          </p:spPr>
        </p:pic>
        <p:sp>
          <p:nvSpPr>
            <p:cNvPr id="3" name="TextBox 2"/>
            <p:cNvSpPr txBox="1"/>
            <p:nvPr/>
          </p:nvSpPr>
          <p:spPr>
            <a:xfrm>
              <a:off x="5007544" y="6442850"/>
              <a:ext cx="902811" cy="307777"/>
            </a:xfrm>
            <a:prstGeom prst="rect">
              <a:avLst/>
            </a:prstGeom>
            <a:noFill/>
          </p:spPr>
          <p:txBody>
            <a:bodyPr wrap="none" rtlCol="0">
              <a:spAutoFit/>
            </a:bodyPr>
            <a:lstStyle/>
            <a:p>
              <a:r>
                <a:rPr lang="en-US" sz="1400" b="1" dirty="0">
                  <a:solidFill>
                    <a:srgbClr val="000090"/>
                  </a:solidFill>
                </a:rPr>
                <a:t>NDUFS3</a:t>
              </a:r>
            </a:p>
          </p:txBody>
        </p:sp>
        <p:sp>
          <p:nvSpPr>
            <p:cNvPr id="4" name="Rectangle 3"/>
            <p:cNvSpPr/>
            <p:nvPr/>
          </p:nvSpPr>
          <p:spPr>
            <a:xfrm>
              <a:off x="2667000" y="6248400"/>
              <a:ext cx="762000" cy="228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3276600" y="6172200"/>
              <a:ext cx="304800" cy="228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0" name="Straight Arrow Connector 9"/>
            <p:cNvCxnSpPr/>
            <p:nvPr/>
          </p:nvCxnSpPr>
          <p:spPr>
            <a:xfrm>
              <a:off x="2743200" y="6248400"/>
              <a:ext cx="762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pic>
        <p:nvPicPr>
          <p:cNvPr id="13" name="Picture 12" descr="Dr-Greenamyre-350x35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5716" y="0"/>
            <a:ext cx="1816100" cy="1816100"/>
          </a:xfrm>
          <a:prstGeom prst="rect">
            <a:avLst/>
          </a:prstGeom>
        </p:spPr>
      </p:pic>
      <p:sp>
        <p:nvSpPr>
          <p:cNvPr id="8" name="TextBox 7">
            <a:extLst>
              <a:ext uri="{FF2B5EF4-FFF2-40B4-BE49-F238E27FC236}">
                <a16:creationId xmlns:a16="http://schemas.microsoft.com/office/drawing/2014/main" id="{84929CD8-8AD6-9A49-B144-A41B2D8B1CDC}"/>
              </a:ext>
            </a:extLst>
          </p:cNvPr>
          <p:cNvSpPr txBox="1"/>
          <p:nvPr/>
        </p:nvSpPr>
        <p:spPr>
          <a:xfrm>
            <a:off x="1433502" y="3565895"/>
            <a:ext cx="5057795" cy="369332"/>
          </a:xfrm>
          <a:prstGeom prst="rect">
            <a:avLst/>
          </a:prstGeom>
          <a:noFill/>
        </p:spPr>
        <p:txBody>
          <a:bodyPr wrap="none" rtlCol="0">
            <a:spAutoFit/>
          </a:bodyPr>
          <a:lstStyle/>
          <a:p>
            <a:r>
              <a:rPr lang="en-US" i="1" dirty="0"/>
              <a:t>D. James Surmeier lab (2021) Nature </a:t>
            </a:r>
            <a:r>
              <a:rPr lang="en-US" i="1" u="sng" dirty="0"/>
              <a:t>599</a:t>
            </a:r>
            <a:r>
              <a:rPr lang="en-US" i="1" dirty="0"/>
              <a:t>, 650</a:t>
            </a:r>
          </a:p>
        </p:txBody>
      </p:sp>
      <p:sp>
        <p:nvSpPr>
          <p:cNvPr id="11" name="TextBox 10">
            <a:extLst>
              <a:ext uri="{FF2B5EF4-FFF2-40B4-BE49-F238E27FC236}">
                <a16:creationId xmlns:a16="http://schemas.microsoft.com/office/drawing/2014/main" id="{5AFFB088-4A14-204D-962E-C44040FE6A3B}"/>
              </a:ext>
            </a:extLst>
          </p:cNvPr>
          <p:cNvSpPr txBox="1"/>
          <p:nvPr/>
        </p:nvSpPr>
        <p:spPr>
          <a:xfrm>
            <a:off x="156257" y="3189763"/>
            <a:ext cx="9098966" cy="400110"/>
          </a:xfrm>
          <a:prstGeom prst="rect">
            <a:avLst/>
          </a:prstGeom>
          <a:noFill/>
        </p:spPr>
        <p:txBody>
          <a:bodyPr wrap="none" rtlCol="0">
            <a:spAutoFit/>
          </a:bodyPr>
          <a:lstStyle/>
          <a:p>
            <a:r>
              <a:rPr lang="en-US" sz="2000" b="1" dirty="0"/>
              <a:t>Disruption of mitochondrial complex I induces progressive parkinsonism</a:t>
            </a:r>
          </a:p>
        </p:txBody>
      </p:sp>
      <p:sp>
        <p:nvSpPr>
          <p:cNvPr id="14" name="TextBox 13">
            <a:extLst>
              <a:ext uri="{FF2B5EF4-FFF2-40B4-BE49-F238E27FC236}">
                <a16:creationId xmlns:a16="http://schemas.microsoft.com/office/drawing/2014/main" id="{2FDB13E9-C6B8-0B42-85DA-15D878A2BE09}"/>
              </a:ext>
            </a:extLst>
          </p:cNvPr>
          <p:cNvSpPr txBox="1"/>
          <p:nvPr/>
        </p:nvSpPr>
        <p:spPr>
          <a:xfrm>
            <a:off x="7409956" y="1503589"/>
            <a:ext cx="1678665" cy="338554"/>
          </a:xfrm>
          <a:prstGeom prst="rect">
            <a:avLst/>
          </a:prstGeom>
          <a:noFill/>
        </p:spPr>
        <p:txBody>
          <a:bodyPr wrap="none" rtlCol="0">
            <a:spAutoFit/>
          </a:bodyPr>
          <a:lstStyle/>
          <a:p>
            <a:r>
              <a:rPr lang="en-US" sz="1600" b="1" dirty="0">
                <a:solidFill>
                  <a:schemeClr val="bg1"/>
                </a:solidFill>
              </a:rPr>
              <a:t>JT Greenamyre</a:t>
            </a:r>
          </a:p>
        </p:txBody>
      </p:sp>
      <p:grpSp>
        <p:nvGrpSpPr>
          <p:cNvPr id="18" name="Group 17">
            <a:extLst>
              <a:ext uri="{FF2B5EF4-FFF2-40B4-BE49-F238E27FC236}">
                <a16:creationId xmlns:a16="http://schemas.microsoft.com/office/drawing/2014/main" id="{899DA51B-D3D2-DA44-98DD-E84ABC3D7E5B}"/>
              </a:ext>
            </a:extLst>
          </p:cNvPr>
          <p:cNvGrpSpPr/>
          <p:nvPr/>
        </p:nvGrpSpPr>
        <p:grpSpPr>
          <a:xfrm>
            <a:off x="5654626" y="4055073"/>
            <a:ext cx="3239691" cy="2230958"/>
            <a:chOff x="7545365" y="1565203"/>
            <a:chExt cx="4319588" cy="2974611"/>
          </a:xfrm>
        </p:grpSpPr>
        <p:pic>
          <p:nvPicPr>
            <p:cNvPr id="19" name="Picture 18">
              <a:extLst>
                <a:ext uri="{FF2B5EF4-FFF2-40B4-BE49-F238E27FC236}">
                  <a16:creationId xmlns:a16="http://schemas.microsoft.com/office/drawing/2014/main" id="{6138320E-AAE9-634D-A03F-0176C4F7714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5738" b="51271"/>
            <a:stretch/>
          </p:blipFill>
          <p:spPr bwMode="auto">
            <a:xfrm>
              <a:off x="7545365" y="1565203"/>
              <a:ext cx="3808435" cy="24530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 name="Text Box 4">
              <a:extLst>
                <a:ext uri="{FF2B5EF4-FFF2-40B4-BE49-F238E27FC236}">
                  <a16:creationId xmlns:a16="http://schemas.microsoft.com/office/drawing/2014/main" id="{49869E9B-813B-7049-A10E-9869E7AE73DE}"/>
                </a:ext>
              </a:extLst>
            </p:cNvPr>
            <p:cNvSpPr txBox="1">
              <a:spLocks noChangeArrowheads="1"/>
            </p:cNvSpPr>
            <p:nvPr/>
          </p:nvSpPr>
          <p:spPr bwMode="auto">
            <a:xfrm>
              <a:off x="7545365" y="4198502"/>
              <a:ext cx="4319588" cy="341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defPPr>
                <a:defRPr lang="en-GB"/>
              </a:defPPr>
              <a:lvl1pPr algn="l" defTabSz="457200" rtl="0" fontAlgn="base" hangingPunct="0">
                <a:lnSpc>
                  <a:spcPct val="93000"/>
                </a:lnSpc>
                <a:spcBef>
                  <a:spcPct val="0"/>
                </a:spcBef>
                <a:spcAft>
                  <a:spcPct val="0"/>
                </a:spcAft>
                <a:buClr>
                  <a:srgbClr val="000000"/>
                </a:buClr>
                <a:buSzPct val="45000"/>
                <a:buFont typeface="Wingdings" panose="05000000000000000000" pitchFamily="2" charset="2"/>
                <a:defRPr sz="2400" kern="1200">
                  <a:solidFill>
                    <a:schemeClr val="tx1"/>
                  </a:solidFill>
                  <a:latin typeface="Times New Roman" panose="02020603050405020304" pitchFamily="18" charset="0"/>
                  <a:ea typeface="+mn-ea"/>
                  <a:cs typeface="msgothic" charset="0"/>
                </a:defRPr>
              </a:lvl1pPr>
              <a:lvl2pPr marL="431800" indent="-215900" algn="l" defTabSz="457200" rtl="0" fontAlgn="base" hangingPunct="0">
                <a:lnSpc>
                  <a:spcPct val="93000"/>
                </a:lnSpc>
                <a:spcBef>
                  <a:spcPct val="0"/>
                </a:spcBef>
                <a:spcAft>
                  <a:spcPct val="0"/>
                </a:spcAft>
                <a:buClr>
                  <a:srgbClr val="000000"/>
                </a:buClr>
                <a:buSzPct val="45000"/>
                <a:buFont typeface="Wingdings" panose="05000000000000000000" pitchFamily="2" charset="2"/>
                <a:defRPr sz="2400" kern="1200">
                  <a:solidFill>
                    <a:schemeClr val="tx1"/>
                  </a:solidFill>
                  <a:latin typeface="Times New Roman" panose="02020603050405020304" pitchFamily="18" charset="0"/>
                  <a:ea typeface="+mn-ea"/>
                  <a:cs typeface="msgothic" charset="0"/>
                </a:defRPr>
              </a:lvl2pPr>
              <a:lvl3pPr marL="647700" indent="-215900" algn="l" defTabSz="457200" rtl="0" fontAlgn="base" hangingPunct="0">
                <a:lnSpc>
                  <a:spcPct val="93000"/>
                </a:lnSpc>
                <a:spcBef>
                  <a:spcPct val="0"/>
                </a:spcBef>
                <a:spcAft>
                  <a:spcPct val="0"/>
                </a:spcAft>
                <a:buClr>
                  <a:srgbClr val="000000"/>
                </a:buClr>
                <a:buSzPct val="45000"/>
                <a:buFont typeface="Wingdings" panose="05000000000000000000" pitchFamily="2" charset="2"/>
                <a:defRPr sz="2400" kern="1200">
                  <a:solidFill>
                    <a:schemeClr val="tx1"/>
                  </a:solidFill>
                  <a:latin typeface="Times New Roman" panose="02020603050405020304" pitchFamily="18" charset="0"/>
                  <a:ea typeface="+mn-ea"/>
                  <a:cs typeface="msgothic" charset="0"/>
                </a:defRPr>
              </a:lvl3pPr>
              <a:lvl4pPr marL="863600" indent="-215900" algn="l" defTabSz="457200" rtl="0" fontAlgn="base" hangingPunct="0">
                <a:lnSpc>
                  <a:spcPct val="93000"/>
                </a:lnSpc>
                <a:spcBef>
                  <a:spcPct val="0"/>
                </a:spcBef>
                <a:spcAft>
                  <a:spcPct val="0"/>
                </a:spcAft>
                <a:buClr>
                  <a:srgbClr val="000000"/>
                </a:buClr>
                <a:buSzPct val="45000"/>
                <a:buFont typeface="Wingdings" panose="05000000000000000000" pitchFamily="2" charset="2"/>
                <a:defRPr sz="2400" kern="1200">
                  <a:solidFill>
                    <a:schemeClr val="tx1"/>
                  </a:solidFill>
                  <a:latin typeface="Times New Roman" panose="02020603050405020304" pitchFamily="18" charset="0"/>
                  <a:ea typeface="+mn-ea"/>
                  <a:cs typeface="msgothic" charset="0"/>
                </a:defRPr>
              </a:lvl4pPr>
              <a:lvl5pPr marL="1079500" indent="-215900" algn="l" defTabSz="457200" rtl="0" fontAlgn="base" hangingPunct="0">
                <a:lnSpc>
                  <a:spcPct val="93000"/>
                </a:lnSpc>
                <a:spcBef>
                  <a:spcPct val="0"/>
                </a:spcBef>
                <a:spcAft>
                  <a:spcPct val="0"/>
                </a:spcAft>
                <a:buClr>
                  <a:srgbClr val="000000"/>
                </a:buClr>
                <a:buSzPct val="45000"/>
                <a:buFont typeface="Wingdings" panose="05000000000000000000" pitchFamily="2" charset="2"/>
                <a:defRPr sz="2400" kern="1200">
                  <a:solidFill>
                    <a:schemeClr val="tx1"/>
                  </a:solidFill>
                  <a:latin typeface="Times New Roman" panose="02020603050405020304" pitchFamily="18" charset="0"/>
                  <a:ea typeface="+mn-ea"/>
                  <a:cs typeface="msgothic"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msgothic"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msgothic"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msgothic"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msgothic" charset="0"/>
                </a:defRPr>
              </a:lvl9pPr>
            </a:lstStyle>
            <a:p>
              <a:r>
                <a:rPr lang="en-GB" altLang="en-US" sz="900" b="1" dirty="0">
                  <a:latin typeface="Arial" panose="020B0604020202020204" pitchFamily="34" charset="0"/>
                </a:rPr>
                <a:t>Elisa Fassone, and Shamima Rahman J Med Genet 2012;49:578-590</a:t>
              </a:r>
            </a:p>
          </p:txBody>
        </p:sp>
      </p:grpSp>
      <p:cxnSp>
        <p:nvCxnSpPr>
          <p:cNvPr id="16" name="Straight Arrow Connector 15">
            <a:extLst>
              <a:ext uri="{FF2B5EF4-FFF2-40B4-BE49-F238E27FC236}">
                <a16:creationId xmlns:a16="http://schemas.microsoft.com/office/drawing/2014/main" id="{88739C1A-1600-E84B-BAEF-3039DDE0DE9C}"/>
              </a:ext>
            </a:extLst>
          </p:cNvPr>
          <p:cNvCxnSpPr/>
          <p:nvPr/>
        </p:nvCxnSpPr>
        <p:spPr>
          <a:xfrm flipV="1">
            <a:off x="5300979" y="5340910"/>
            <a:ext cx="1881505" cy="10058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 name="Down Arrow 5">
            <a:extLst>
              <a:ext uri="{FF2B5EF4-FFF2-40B4-BE49-F238E27FC236}">
                <a16:creationId xmlns:a16="http://schemas.microsoft.com/office/drawing/2014/main" id="{74A590E4-545B-334B-BEA2-7D4435785211}"/>
              </a:ext>
            </a:extLst>
          </p:cNvPr>
          <p:cNvSpPr/>
          <p:nvPr/>
        </p:nvSpPr>
        <p:spPr>
          <a:xfrm>
            <a:off x="5213032" y="5458092"/>
            <a:ext cx="228600" cy="26462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Down Arrow 20">
            <a:extLst>
              <a:ext uri="{FF2B5EF4-FFF2-40B4-BE49-F238E27FC236}">
                <a16:creationId xmlns:a16="http://schemas.microsoft.com/office/drawing/2014/main" id="{8D6B6983-31BD-D14C-B91C-14D28E55008D}"/>
              </a:ext>
            </a:extLst>
          </p:cNvPr>
          <p:cNvSpPr/>
          <p:nvPr/>
        </p:nvSpPr>
        <p:spPr>
          <a:xfrm>
            <a:off x="373243" y="5342098"/>
            <a:ext cx="228600" cy="26462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85749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0898E93B-B247-4550-A30A-E2F0A30A9C4D}"/>
              </a:ext>
            </a:extLst>
          </p:cNvPr>
          <p:cNvSpPr txBox="1"/>
          <p:nvPr/>
        </p:nvSpPr>
        <p:spPr>
          <a:xfrm>
            <a:off x="6616526" y="4230810"/>
            <a:ext cx="453970" cy="276999"/>
          </a:xfrm>
          <a:prstGeom prst="rect">
            <a:avLst/>
          </a:prstGeom>
          <a:noFill/>
        </p:spPr>
        <p:txBody>
          <a:bodyPr wrap="none" rtlCol="0">
            <a:spAutoFit/>
          </a:bodyPr>
          <a:lstStyle/>
          <a:p>
            <a:r>
              <a:rPr lang="en-US" sz="1200" b="1" dirty="0">
                <a:solidFill>
                  <a:schemeClr val="bg1"/>
                </a:solidFill>
              </a:rPr>
              <a:t>n=2</a:t>
            </a:r>
          </a:p>
        </p:txBody>
      </p:sp>
      <p:sp>
        <p:nvSpPr>
          <p:cNvPr id="13" name="TextBox 12">
            <a:extLst>
              <a:ext uri="{FF2B5EF4-FFF2-40B4-BE49-F238E27FC236}">
                <a16:creationId xmlns:a16="http://schemas.microsoft.com/office/drawing/2014/main" id="{1B81C814-355A-4D37-A7B5-CA0D03F315E7}"/>
              </a:ext>
            </a:extLst>
          </p:cNvPr>
          <p:cNvSpPr txBox="1"/>
          <p:nvPr/>
        </p:nvSpPr>
        <p:spPr>
          <a:xfrm>
            <a:off x="3430615" y="4230810"/>
            <a:ext cx="453970" cy="276999"/>
          </a:xfrm>
          <a:prstGeom prst="rect">
            <a:avLst/>
          </a:prstGeom>
          <a:noFill/>
        </p:spPr>
        <p:txBody>
          <a:bodyPr wrap="none" rtlCol="0">
            <a:spAutoFit/>
          </a:bodyPr>
          <a:lstStyle/>
          <a:p>
            <a:r>
              <a:rPr lang="en-US" sz="1200" b="1" dirty="0">
                <a:solidFill>
                  <a:schemeClr val="bg1"/>
                </a:solidFill>
              </a:rPr>
              <a:t>n=2</a:t>
            </a:r>
          </a:p>
        </p:txBody>
      </p:sp>
      <p:sp>
        <p:nvSpPr>
          <p:cNvPr id="12" name="TextBox 11">
            <a:extLst>
              <a:ext uri="{FF2B5EF4-FFF2-40B4-BE49-F238E27FC236}">
                <a16:creationId xmlns:a16="http://schemas.microsoft.com/office/drawing/2014/main" id="{A2036133-C22A-7949-B70A-79CD8C2A597B}"/>
              </a:ext>
            </a:extLst>
          </p:cNvPr>
          <p:cNvSpPr txBox="1"/>
          <p:nvPr/>
        </p:nvSpPr>
        <p:spPr>
          <a:xfrm>
            <a:off x="609601" y="6280666"/>
            <a:ext cx="4361194" cy="369332"/>
          </a:xfrm>
          <a:prstGeom prst="rect">
            <a:avLst/>
          </a:prstGeom>
          <a:noFill/>
        </p:spPr>
        <p:txBody>
          <a:bodyPr wrap="none" rtlCol="0">
            <a:spAutoFit/>
          </a:bodyPr>
          <a:lstStyle/>
          <a:p>
            <a:r>
              <a:rPr lang="en-US" dirty="0"/>
              <a:t>From Teresa Liu (U Wisconsin- Madison)</a:t>
            </a:r>
          </a:p>
        </p:txBody>
      </p:sp>
      <p:sp>
        <p:nvSpPr>
          <p:cNvPr id="6" name="TextBox 5">
            <a:extLst>
              <a:ext uri="{FF2B5EF4-FFF2-40B4-BE49-F238E27FC236}">
                <a16:creationId xmlns:a16="http://schemas.microsoft.com/office/drawing/2014/main" id="{F7550C55-3E56-394F-9670-5EFD573485DF}"/>
              </a:ext>
            </a:extLst>
          </p:cNvPr>
          <p:cNvSpPr txBox="1"/>
          <p:nvPr/>
        </p:nvSpPr>
        <p:spPr>
          <a:xfrm>
            <a:off x="609601" y="392668"/>
            <a:ext cx="8001000" cy="954107"/>
          </a:xfrm>
          <a:prstGeom prst="rect">
            <a:avLst/>
          </a:prstGeom>
          <a:noFill/>
        </p:spPr>
        <p:txBody>
          <a:bodyPr wrap="square" rtlCol="0">
            <a:spAutoFit/>
          </a:bodyPr>
          <a:lstStyle/>
          <a:p>
            <a:r>
              <a:rPr lang="en-US" sz="2800" b="1" dirty="0"/>
              <a:t>Is mitochondrial function altered in BPH tissue and what are the consequences?</a:t>
            </a:r>
          </a:p>
        </p:txBody>
      </p:sp>
      <p:pic>
        <p:nvPicPr>
          <p:cNvPr id="7" name="Picture 6">
            <a:extLst>
              <a:ext uri="{FF2B5EF4-FFF2-40B4-BE49-F238E27FC236}">
                <a16:creationId xmlns:a16="http://schemas.microsoft.com/office/drawing/2014/main" id="{D490417B-16AE-DC48-858F-C318FBB597C5}"/>
              </a:ext>
            </a:extLst>
          </p:cNvPr>
          <p:cNvPicPr>
            <a:picLocks noChangeAspect="1"/>
          </p:cNvPicPr>
          <p:nvPr/>
        </p:nvPicPr>
        <p:blipFill rotWithShape="1">
          <a:blip r:embed="rId3"/>
          <a:srcRect t="4022" r="57617"/>
          <a:stretch/>
        </p:blipFill>
        <p:spPr bwMode="auto">
          <a:xfrm>
            <a:off x="1145572" y="1434333"/>
            <a:ext cx="3276600" cy="4758774"/>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9C00EF1D-1ABF-D14F-8258-4AD95727C9F1}"/>
              </a:ext>
            </a:extLst>
          </p:cNvPr>
          <p:cNvPicPr/>
          <p:nvPr/>
        </p:nvPicPr>
        <p:blipFill rotWithShape="1">
          <a:blip r:embed="rId4" cstate="print">
            <a:extLst>
              <a:ext uri="{28A0092B-C50C-407E-A947-70E740481C1C}">
                <a14:useLocalDpi xmlns:a14="http://schemas.microsoft.com/office/drawing/2010/main" val="0"/>
              </a:ext>
            </a:extLst>
          </a:blip>
          <a:srcRect l="68814" t="54502" r="1" b="4606"/>
          <a:stretch/>
        </p:blipFill>
        <p:spPr bwMode="auto">
          <a:xfrm>
            <a:off x="4920211" y="2416227"/>
            <a:ext cx="4154515" cy="1986327"/>
          </a:xfrm>
          <a:prstGeom prst="rect">
            <a:avLst/>
          </a:prstGeom>
          <a:noFill/>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48F5E24F-1C53-A041-A240-7DA815DC7468}"/>
              </a:ext>
            </a:extLst>
          </p:cNvPr>
          <p:cNvSpPr txBox="1"/>
          <p:nvPr/>
        </p:nvSpPr>
        <p:spPr>
          <a:xfrm>
            <a:off x="0" y="1979325"/>
            <a:ext cx="1313180" cy="646331"/>
          </a:xfrm>
          <a:prstGeom prst="rect">
            <a:avLst/>
          </a:prstGeom>
          <a:noFill/>
        </p:spPr>
        <p:txBody>
          <a:bodyPr wrap="none" rtlCol="0">
            <a:spAutoFit/>
          </a:bodyPr>
          <a:lstStyle/>
          <a:p>
            <a:r>
              <a:rPr lang="en-US" dirty="0"/>
              <a:t>Lewis Rats</a:t>
            </a:r>
          </a:p>
          <a:p>
            <a:r>
              <a:rPr lang="en-US" dirty="0"/>
              <a:t>5 day</a:t>
            </a:r>
          </a:p>
        </p:txBody>
      </p:sp>
      <p:sp>
        <p:nvSpPr>
          <p:cNvPr id="14" name="TextBox 13">
            <a:extLst>
              <a:ext uri="{FF2B5EF4-FFF2-40B4-BE49-F238E27FC236}">
                <a16:creationId xmlns:a16="http://schemas.microsoft.com/office/drawing/2014/main" id="{CAE259B3-AB4A-A642-A916-2B61B151829F}"/>
              </a:ext>
            </a:extLst>
          </p:cNvPr>
          <p:cNvSpPr txBox="1"/>
          <p:nvPr/>
        </p:nvSpPr>
        <p:spPr>
          <a:xfrm>
            <a:off x="-22102" y="4268495"/>
            <a:ext cx="1736373" cy="646331"/>
          </a:xfrm>
          <a:prstGeom prst="rect">
            <a:avLst/>
          </a:prstGeom>
          <a:noFill/>
        </p:spPr>
        <p:txBody>
          <a:bodyPr wrap="none" rtlCol="0">
            <a:spAutoFit/>
          </a:bodyPr>
          <a:lstStyle/>
          <a:p>
            <a:r>
              <a:rPr lang="en-US" dirty="0"/>
              <a:t>Mice: C57Bl/6J</a:t>
            </a:r>
          </a:p>
          <a:p>
            <a:r>
              <a:rPr lang="en-US" dirty="0"/>
              <a:t>16 weeks</a:t>
            </a:r>
          </a:p>
        </p:txBody>
      </p:sp>
      <p:sp>
        <p:nvSpPr>
          <p:cNvPr id="15" name="TextBox 14">
            <a:extLst>
              <a:ext uri="{FF2B5EF4-FFF2-40B4-BE49-F238E27FC236}">
                <a16:creationId xmlns:a16="http://schemas.microsoft.com/office/drawing/2014/main" id="{FDC22286-5789-524A-A3F2-B7CE9EB18A6B}"/>
              </a:ext>
            </a:extLst>
          </p:cNvPr>
          <p:cNvSpPr txBox="1"/>
          <p:nvPr/>
        </p:nvSpPr>
        <p:spPr>
          <a:xfrm>
            <a:off x="5181600" y="4507809"/>
            <a:ext cx="1981200" cy="1323439"/>
          </a:xfrm>
          <a:prstGeom prst="rect">
            <a:avLst/>
          </a:prstGeom>
          <a:noFill/>
        </p:spPr>
        <p:txBody>
          <a:bodyPr wrap="square" rtlCol="0">
            <a:spAutoFit/>
          </a:bodyPr>
          <a:lstStyle/>
          <a:p>
            <a:r>
              <a:rPr lang="en-US" sz="1600" b="1" dirty="0">
                <a:solidFill>
                  <a:srgbClr val="00B050"/>
                </a:solidFill>
              </a:rPr>
              <a:t>NDUFS3: Major subunit of CI linked to many mitochondrial diseases</a:t>
            </a:r>
          </a:p>
        </p:txBody>
      </p:sp>
      <p:sp>
        <p:nvSpPr>
          <p:cNvPr id="16" name="TextBox 15">
            <a:extLst>
              <a:ext uri="{FF2B5EF4-FFF2-40B4-BE49-F238E27FC236}">
                <a16:creationId xmlns:a16="http://schemas.microsoft.com/office/drawing/2014/main" id="{818C7367-3C64-BB4F-9EF6-22D1FA5093CF}"/>
              </a:ext>
            </a:extLst>
          </p:cNvPr>
          <p:cNvSpPr txBox="1"/>
          <p:nvPr/>
        </p:nvSpPr>
        <p:spPr>
          <a:xfrm>
            <a:off x="6997468" y="4507809"/>
            <a:ext cx="1981200" cy="584775"/>
          </a:xfrm>
          <a:prstGeom prst="rect">
            <a:avLst/>
          </a:prstGeom>
          <a:noFill/>
        </p:spPr>
        <p:txBody>
          <a:bodyPr wrap="square" rtlCol="0">
            <a:spAutoFit/>
          </a:bodyPr>
          <a:lstStyle/>
          <a:p>
            <a:r>
              <a:rPr lang="en-US" sz="1600" b="1" dirty="0">
                <a:solidFill>
                  <a:srgbClr val="000090"/>
                </a:solidFill>
              </a:rPr>
              <a:t>PINK: Regulator of mitophagy</a:t>
            </a:r>
          </a:p>
        </p:txBody>
      </p:sp>
      <p:sp>
        <p:nvSpPr>
          <p:cNvPr id="4" name="Rectangle 3">
            <a:extLst>
              <a:ext uri="{FF2B5EF4-FFF2-40B4-BE49-F238E27FC236}">
                <a16:creationId xmlns:a16="http://schemas.microsoft.com/office/drawing/2014/main" id="{194E6976-1FE8-5B43-A1C4-773EDF869A74}"/>
              </a:ext>
            </a:extLst>
          </p:cNvPr>
          <p:cNvSpPr/>
          <p:nvPr/>
        </p:nvSpPr>
        <p:spPr>
          <a:xfrm>
            <a:off x="4267200" y="1524000"/>
            <a:ext cx="304800" cy="455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5C8AD56-A2B0-0044-AD47-1EFB8BCF2C75}"/>
              </a:ext>
            </a:extLst>
          </p:cNvPr>
          <p:cNvSpPr/>
          <p:nvPr/>
        </p:nvSpPr>
        <p:spPr>
          <a:xfrm>
            <a:off x="4800600" y="2310972"/>
            <a:ext cx="457200" cy="314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D2653FD-924D-7543-A795-CF32996205CB}"/>
              </a:ext>
            </a:extLst>
          </p:cNvPr>
          <p:cNvSpPr/>
          <p:nvPr/>
        </p:nvSpPr>
        <p:spPr>
          <a:xfrm>
            <a:off x="1313180" y="1346775"/>
            <a:ext cx="401091" cy="482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9CF21B5-3DCD-8B40-A73A-43B1E7607872}"/>
              </a:ext>
            </a:extLst>
          </p:cNvPr>
          <p:cNvSpPr/>
          <p:nvPr/>
        </p:nvSpPr>
        <p:spPr>
          <a:xfrm>
            <a:off x="1313180" y="3733800"/>
            <a:ext cx="401091"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DED279C0-837C-AF41-A4D2-00830403AA9E}"/>
              </a:ext>
            </a:extLst>
          </p:cNvPr>
          <p:cNvSpPr txBox="1"/>
          <p:nvPr/>
        </p:nvSpPr>
        <p:spPr>
          <a:xfrm>
            <a:off x="6086418" y="1794659"/>
            <a:ext cx="1659493" cy="369332"/>
          </a:xfrm>
          <a:prstGeom prst="rect">
            <a:avLst/>
          </a:prstGeom>
          <a:noFill/>
        </p:spPr>
        <p:txBody>
          <a:bodyPr wrap="none" rtlCol="0">
            <a:spAutoFit/>
          </a:bodyPr>
          <a:lstStyle/>
          <a:p>
            <a:r>
              <a:rPr lang="en-US" dirty="0"/>
              <a:t>Human Tissue</a:t>
            </a:r>
          </a:p>
        </p:txBody>
      </p:sp>
    </p:spTree>
    <p:extLst>
      <p:ext uri="{BB962C8B-B14F-4D97-AF65-F5344CB8AC3E}">
        <p14:creationId xmlns:p14="http://schemas.microsoft.com/office/powerpoint/2010/main" val="659173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12F1F5-1FAF-4670-9FBE-EAB5DE8FC776}"/>
              </a:ext>
            </a:extLst>
          </p:cNvPr>
          <p:cNvPicPr>
            <a:picLocks noChangeAspect="1"/>
          </p:cNvPicPr>
          <p:nvPr/>
        </p:nvPicPr>
        <p:blipFill>
          <a:blip r:embed="rId3"/>
          <a:stretch>
            <a:fillRect/>
          </a:stretch>
        </p:blipFill>
        <p:spPr>
          <a:xfrm>
            <a:off x="5472327" y="1752534"/>
            <a:ext cx="3566810" cy="2691984"/>
          </a:xfrm>
          <a:prstGeom prst="rect">
            <a:avLst/>
          </a:prstGeom>
        </p:spPr>
      </p:pic>
      <p:sp>
        <p:nvSpPr>
          <p:cNvPr id="9" name="Rectangle 8">
            <a:extLst>
              <a:ext uri="{FF2B5EF4-FFF2-40B4-BE49-F238E27FC236}">
                <a16:creationId xmlns:a16="http://schemas.microsoft.com/office/drawing/2014/main" id="{428F068F-8B5B-8746-B2C7-132454847385}"/>
              </a:ext>
            </a:extLst>
          </p:cNvPr>
          <p:cNvSpPr/>
          <p:nvPr/>
        </p:nvSpPr>
        <p:spPr>
          <a:xfrm>
            <a:off x="50181" y="367311"/>
            <a:ext cx="9067799" cy="954107"/>
          </a:xfrm>
          <a:prstGeom prst="rect">
            <a:avLst/>
          </a:prstGeom>
        </p:spPr>
        <p:txBody>
          <a:bodyPr wrap="square">
            <a:spAutoFit/>
          </a:bodyPr>
          <a:lstStyle/>
          <a:p>
            <a:r>
              <a:rPr lang="en-US" sz="2800" b="1" dirty="0"/>
              <a:t>Does mitochondrial dysfunction contribute to prostatic fibrosis?</a:t>
            </a:r>
          </a:p>
        </p:txBody>
      </p:sp>
      <p:sp>
        <p:nvSpPr>
          <p:cNvPr id="10" name="TextBox 9">
            <a:extLst>
              <a:ext uri="{FF2B5EF4-FFF2-40B4-BE49-F238E27FC236}">
                <a16:creationId xmlns:a16="http://schemas.microsoft.com/office/drawing/2014/main" id="{56263995-EBB9-C743-82EA-1F28DBBF1D2F}"/>
              </a:ext>
            </a:extLst>
          </p:cNvPr>
          <p:cNvSpPr txBox="1"/>
          <p:nvPr/>
        </p:nvSpPr>
        <p:spPr>
          <a:xfrm>
            <a:off x="420189" y="5037922"/>
            <a:ext cx="4674519" cy="253916"/>
          </a:xfrm>
          <a:prstGeom prst="rect">
            <a:avLst/>
          </a:prstGeom>
          <a:noFill/>
        </p:spPr>
        <p:txBody>
          <a:bodyPr wrap="square" rtlCol="0">
            <a:spAutoFit/>
          </a:bodyPr>
          <a:lstStyle/>
          <a:p>
            <a:r>
              <a:rPr lang="en-US" sz="1050" b="1" i="1" dirty="0"/>
              <a:t>Zank DC et al., (2018) Front. Med.</a:t>
            </a:r>
          </a:p>
        </p:txBody>
      </p:sp>
      <p:sp>
        <p:nvSpPr>
          <p:cNvPr id="11" name="TextBox 10">
            <a:extLst>
              <a:ext uri="{FF2B5EF4-FFF2-40B4-BE49-F238E27FC236}">
                <a16:creationId xmlns:a16="http://schemas.microsoft.com/office/drawing/2014/main" id="{054F662F-E182-C041-8C3A-E4DF568C1A59}"/>
              </a:ext>
            </a:extLst>
          </p:cNvPr>
          <p:cNvSpPr txBox="1"/>
          <p:nvPr/>
        </p:nvSpPr>
        <p:spPr>
          <a:xfrm>
            <a:off x="5604555" y="1402851"/>
            <a:ext cx="3373744" cy="369332"/>
          </a:xfrm>
          <a:prstGeom prst="rect">
            <a:avLst/>
          </a:prstGeom>
          <a:noFill/>
        </p:spPr>
        <p:txBody>
          <a:bodyPr wrap="none" rtlCol="0">
            <a:spAutoFit/>
          </a:bodyPr>
          <a:lstStyle/>
          <a:p>
            <a:r>
              <a:rPr lang="en-US" i="1" dirty="0"/>
              <a:t>BhPrS1 Cells (T. Liu, W. Ricke)</a:t>
            </a:r>
          </a:p>
        </p:txBody>
      </p:sp>
      <p:pic>
        <p:nvPicPr>
          <p:cNvPr id="14" name="Picture 13" descr="Diagram&#10;&#10;Description automatically generated">
            <a:extLst>
              <a:ext uri="{FF2B5EF4-FFF2-40B4-BE49-F238E27FC236}">
                <a16:creationId xmlns:a16="http://schemas.microsoft.com/office/drawing/2014/main" id="{210C843D-75FF-254A-A4D8-743B5A06ED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281" y="2345938"/>
            <a:ext cx="5307057" cy="2691984"/>
          </a:xfrm>
          <a:prstGeom prst="rect">
            <a:avLst/>
          </a:prstGeom>
        </p:spPr>
      </p:pic>
      <p:sp>
        <p:nvSpPr>
          <p:cNvPr id="15" name="TextBox 14">
            <a:extLst>
              <a:ext uri="{FF2B5EF4-FFF2-40B4-BE49-F238E27FC236}">
                <a16:creationId xmlns:a16="http://schemas.microsoft.com/office/drawing/2014/main" id="{294062B9-A1F9-534C-AB80-F3C78866C5FA}"/>
              </a:ext>
            </a:extLst>
          </p:cNvPr>
          <p:cNvSpPr txBox="1"/>
          <p:nvPr/>
        </p:nvSpPr>
        <p:spPr>
          <a:xfrm>
            <a:off x="202281" y="1869047"/>
            <a:ext cx="5119509" cy="369332"/>
          </a:xfrm>
          <a:prstGeom prst="rect">
            <a:avLst/>
          </a:prstGeom>
          <a:noFill/>
        </p:spPr>
        <p:txBody>
          <a:bodyPr wrap="square" rtlCol="0">
            <a:spAutoFit/>
          </a:bodyPr>
          <a:lstStyle/>
          <a:p>
            <a:r>
              <a:rPr lang="en-US" b="1" i="1" dirty="0"/>
              <a:t>Lessons from idiopathic pulmonary fibrosis</a:t>
            </a:r>
          </a:p>
        </p:txBody>
      </p:sp>
      <p:sp>
        <p:nvSpPr>
          <p:cNvPr id="2" name="TextBox 1">
            <a:extLst>
              <a:ext uri="{FF2B5EF4-FFF2-40B4-BE49-F238E27FC236}">
                <a16:creationId xmlns:a16="http://schemas.microsoft.com/office/drawing/2014/main" id="{2FA736FF-9FC3-3342-BC07-1A175684B57E}"/>
              </a:ext>
            </a:extLst>
          </p:cNvPr>
          <p:cNvSpPr txBox="1"/>
          <p:nvPr/>
        </p:nvSpPr>
        <p:spPr>
          <a:xfrm>
            <a:off x="177340" y="5298369"/>
            <a:ext cx="3943708" cy="1015663"/>
          </a:xfrm>
          <a:prstGeom prst="rect">
            <a:avLst/>
          </a:prstGeom>
          <a:noFill/>
        </p:spPr>
        <p:txBody>
          <a:bodyPr wrap="none" rtlCol="0">
            <a:spAutoFit/>
          </a:bodyPr>
          <a:lstStyle/>
          <a:p>
            <a:pPr marL="285750" indent="-285750">
              <a:buFont typeface="Arial" panose="020B0604020202020204" pitchFamily="34" charset="0"/>
              <a:buChar char="•"/>
            </a:pPr>
            <a:r>
              <a:rPr lang="en-US" sz="2000" b="1" dirty="0">
                <a:solidFill>
                  <a:srgbClr val="FF0000"/>
                </a:solidFill>
              </a:rPr>
              <a:t>Mito ETC dysfunction</a:t>
            </a:r>
          </a:p>
          <a:p>
            <a:pPr marL="285750" indent="-285750">
              <a:buFont typeface="Arial" panose="020B0604020202020204" pitchFamily="34" charset="0"/>
              <a:buChar char="•"/>
            </a:pPr>
            <a:r>
              <a:rPr lang="en-US" sz="2000" b="1" dirty="0">
                <a:solidFill>
                  <a:srgbClr val="FF0000"/>
                </a:solidFill>
              </a:rPr>
              <a:t>Reduced mitophagy (PINK1)</a:t>
            </a:r>
          </a:p>
          <a:p>
            <a:pPr marL="285750" indent="-285750">
              <a:buFont typeface="Arial" panose="020B0604020202020204" pitchFamily="34" charset="0"/>
              <a:buChar char="•"/>
            </a:pPr>
            <a:r>
              <a:rPr lang="en-US" sz="2000" b="1" dirty="0">
                <a:solidFill>
                  <a:srgbClr val="FF0000"/>
                </a:solidFill>
              </a:rPr>
              <a:t>Multiple cell types involved</a:t>
            </a:r>
          </a:p>
        </p:txBody>
      </p:sp>
      <p:pic>
        <p:nvPicPr>
          <p:cNvPr id="12" name="Picture 2" descr="A screenshot of a cell phone&#10;&#10;Description automatically generated">
            <a:extLst>
              <a:ext uri="{FF2B5EF4-FFF2-40B4-BE49-F238E27FC236}">
                <a16:creationId xmlns:a16="http://schemas.microsoft.com/office/drawing/2014/main" id="{8F7360E8-FEFE-F744-8AE2-DF2912FE49E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t="39723" b="8372"/>
          <a:stretch>
            <a:fillRect/>
          </a:stretch>
        </p:blipFill>
        <p:spPr bwMode="auto">
          <a:xfrm>
            <a:off x="4648200" y="5234436"/>
            <a:ext cx="4495800" cy="12308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extBox 12">
            <a:extLst>
              <a:ext uri="{FF2B5EF4-FFF2-40B4-BE49-F238E27FC236}">
                <a16:creationId xmlns:a16="http://schemas.microsoft.com/office/drawing/2014/main" id="{6FC91DB4-53C6-2D45-9610-15561C2D487A}"/>
              </a:ext>
            </a:extLst>
          </p:cNvPr>
          <p:cNvSpPr txBox="1"/>
          <p:nvPr/>
        </p:nvSpPr>
        <p:spPr>
          <a:xfrm>
            <a:off x="5932650" y="4875634"/>
            <a:ext cx="2373407" cy="369332"/>
          </a:xfrm>
          <a:prstGeom prst="rect">
            <a:avLst/>
          </a:prstGeom>
          <a:noFill/>
        </p:spPr>
        <p:txBody>
          <a:bodyPr wrap="none" rtlCol="0">
            <a:spAutoFit/>
          </a:bodyPr>
          <a:lstStyle/>
          <a:p>
            <a:r>
              <a:rPr lang="en-US" i="1" dirty="0"/>
              <a:t>RWPE1 Cells (K. He)</a:t>
            </a:r>
          </a:p>
        </p:txBody>
      </p:sp>
      <p:sp>
        <p:nvSpPr>
          <p:cNvPr id="16" name="TextBox 15">
            <a:extLst>
              <a:ext uri="{FF2B5EF4-FFF2-40B4-BE49-F238E27FC236}">
                <a16:creationId xmlns:a16="http://schemas.microsoft.com/office/drawing/2014/main" id="{6314E12D-99B1-114B-8783-5FD82905A9AA}"/>
              </a:ext>
            </a:extLst>
          </p:cNvPr>
          <p:cNvSpPr txBox="1"/>
          <p:nvPr/>
        </p:nvSpPr>
        <p:spPr>
          <a:xfrm>
            <a:off x="4937871" y="6454771"/>
            <a:ext cx="3916457" cy="369332"/>
          </a:xfrm>
          <a:prstGeom prst="rect">
            <a:avLst/>
          </a:prstGeom>
          <a:noFill/>
        </p:spPr>
        <p:txBody>
          <a:bodyPr wrap="none" rtlCol="0">
            <a:spAutoFit/>
          </a:bodyPr>
          <a:lstStyle/>
          <a:p>
            <a:r>
              <a:rPr lang="en-US" i="1" dirty="0"/>
              <a:t>Multiple junctional proteins affected</a:t>
            </a:r>
          </a:p>
        </p:txBody>
      </p:sp>
    </p:spTree>
    <p:extLst>
      <p:ext uri="{BB962C8B-B14F-4D97-AF65-F5344CB8AC3E}">
        <p14:creationId xmlns:p14="http://schemas.microsoft.com/office/powerpoint/2010/main" val="647738122"/>
      </p:ext>
    </p:extLst>
  </p:cSld>
  <p:clrMapOvr>
    <a:masterClrMapping/>
  </p:clrMapOvr>
  <mc:AlternateContent xmlns:mc="http://schemas.openxmlformats.org/markup-compatibility/2006" xmlns:p14="http://schemas.microsoft.com/office/powerpoint/2010/main">
    <mc:Choice Requires="p14">
      <p:transition spd="slow" p14:dur="2000" advTm="63330"/>
    </mc:Choice>
    <mc:Fallback xmlns="">
      <p:transition spd="slow" advTm="63330"/>
    </mc:Fallback>
  </mc:AlternateContent>
  <p:extLst>
    <p:ext uri="{3A86A75C-4F4B-4683-9AE1-C65F6400EC91}">
      <p14:laserTraceLst xmlns:p14="http://schemas.microsoft.com/office/powerpoint/2010/main">
        <p14:tracePtLst>
          <p14:tracePt t="8876" x="8907463" y="5422900"/>
          <p14:tracePt t="8885" x="8891588" y="5414963"/>
          <p14:tracePt t="8895" x="8874125" y="5407025"/>
          <p14:tracePt t="8899" x="8850313" y="5407025"/>
          <p14:tracePt t="8907" x="8826500" y="5399088"/>
          <p14:tracePt t="8915" x="8802688" y="5383213"/>
          <p14:tracePt t="8925" x="8778875" y="5367338"/>
          <p14:tracePt t="9155" x="8763000" y="5367338"/>
          <p14:tracePt t="9163" x="8699500" y="5367338"/>
          <p14:tracePt t="9172" x="8628063" y="5367338"/>
          <p14:tracePt t="9179" x="8612188" y="5367338"/>
          <p14:tracePt t="9187" x="8604250" y="5367338"/>
          <p14:tracePt t="9195" x="8596313" y="5375275"/>
          <p14:tracePt t="9203" x="8596313" y="5383213"/>
          <p14:tracePt t="9211" x="8604250" y="5407025"/>
          <p14:tracePt t="9219" x="8612188" y="5430838"/>
          <p14:tracePt t="9227" x="8620125" y="5470525"/>
          <p14:tracePt t="9235" x="8643938" y="5510213"/>
          <p14:tracePt t="9243" x="8651875" y="5541963"/>
          <p14:tracePt t="9252" x="8667750" y="5581650"/>
          <p14:tracePt t="9259" x="8667750" y="5621338"/>
          <p14:tracePt t="9268" x="8675688" y="5670550"/>
          <p14:tracePt t="9275" x="8675688" y="5718175"/>
          <p14:tracePt t="9283" x="8675688" y="5781675"/>
          <p14:tracePt t="9291" x="8675688" y="5845175"/>
          <p14:tracePt t="9299" x="8675688" y="5908675"/>
          <p14:tracePt t="9307" x="8675688" y="6005513"/>
          <p14:tracePt t="9316" x="8667750" y="6092825"/>
          <p14:tracePt t="9323" x="8643938" y="6180138"/>
          <p14:tracePt t="9331" x="8636000" y="6275388"/>
          <p14:tracePt t="9339" x="8612188" y="6364288"/>
          <p14:tracePt t="9347" x="8612188" y="6459538"/>
          <p14:tracePt t="9355" x="8612188" y="6538913"/>
          <p14:tracePt t="9363" x="8612188" y="6626225"/>
          <p14:tracePt t="9371" x="8604250" y="6691313"/>
          <p14:tracePt t="9379" x="8604250" y="6778625"/>
          <p14:tracePt t="9387" x="8604250" y="6850063"/>
          <p14:tracePt t="9547" x="5900738" y="6642100"/>
          <p14:tracePt t="9555" x="5341938" y="6475413"/>
          <p14:tracePt t="9563" x="4800600" y="6291263"/>
          <p14:tracePt t="9571" x="4297363" y="6124575"/>
          <p14:tracePt t="9579" x="3803650" y="5940425"/>
          <p14:tracePt t="9587" x="3325813" y="5789613"/>
          <p14:tracePt t="9595" x="2909888" y="5645150"/>
          <p14:tracePt t="9603" x="2551113" y="5557838"/>
          <p14:tracePt t="9611" x="2216150" y="5438775"/>
          <p14:tracePt t="9619" x="1954213" y="5351463"/>
          <p14:tracePt t="9627" x="1762125" y="5294313"/>
          <p14:tracePt t="9635" x="1674813" y="5262563"/>
          <p14:tracePt t="9643" x="1651000" y="5262563"/>
          <p14:tracePt t="9651" x="1643063" y="5262563"/>
          <p14:tracePt t="9692" x="1651000" y="5270500"/>
          <p14:tracePt t="9700" x="1658938" y="5278438"/>
          <p14:tracePt t="9708" x="1666875" y="5286375"/>
          <p14:tracePt t="9716" x="1682750" y="5302250"/>
          <p14:tracePt t="9732" x="1682750" y="5319713"/>
          <p14:tracePt t="9741" x="1690688" y="5327650"/>
          <p14:tracePt t="9748" x="1698625" y="5343525"/>
          <p14:tracePt t="9757" x="1706563" y="5359400"/>
          <p14:tracePt t="9763" x="1722438" y="5383213"/>
          <p14:tracePt t="9772" x="1722438" y="5407025"/>
          <p14:tracePt t="9779" x="1730375" y="5446713"/>
          <p14:tracePt t="9789" x="1738313" y="5478463"/>
          <p14:tracePt t="9795" x="1754188" y="5502275"/>
          <p14:tracePt t="9802" x="1762125" y="5526088"/>
          <p14:tracePt t="9811" x="1762125" y="5565775"/>
          <p14:tracePt t="9819" x="1778000" y="5597525"/>
          <p14:tracePt t="9827" x="1801813" y="5645150"/>
          <p14:tracePt t="9836" x="1825625" y="5702300"/>
          <p14:tracePt t="9843" x="1857375" y="5741988"/>
          <p14:tracePt t="9851" x="1897063" y="5789613"/>
          <p14:tracePt t="9859" x="1946275" y="5829300"/>
          <p14:tracePt t="9867" x="2009775" y="5876925"/>
          <p14:tracePt t="9876" x="2073275" y="5908675"/>
          <p14:tracePt t="9883" x="2128838" y="5932488"/>
          <p14:tracePt t="9908" x="2344738" y="5988050"/>
          <p14:tracePt t="9915" x="2416175" y="6005513"/>
          <p14:tracePt t="9923" x="2479675" y="6013450"/>
          <p14:tracePt t="9931" x="2559050" y="6021388"/>
          <p14:tracePt t="9940" x="2624138" y="6021388"/>
          <p14:tracePt t="9946" x="2695575" y="6021388"/>
          <p14:tracePt t="9956" x="2751138" y="6013450"/>
          <p14:tracePt t="9963" x="2806700" y="5972175"/>
          <p14:tracePt t="9971" x="2886075" y="5924550"/>
          <p14:tracePt t="9979" x="2967038" y="5853113"/>
          <p14:tracePt t="9988" x="3054350" y="5773738"/>
          <p14:tracePt t="9995" x="3109913" y="5678488"/>
          <p14:tracePt t="10006" x="3181350" y="5597525"/>
          <p14:tracePt t="10012" x="3244850" y="5510213"/>
          <p14:tracePt t="10020" x="3300413" y="5430838"/>
          <p14:tracePt t="10028" x="3349625" y="5351463"/>
          <p14:tracePt t="10036" x="3397250" y="5270500"/>
          <p14:tracePt t="10043" x="3444875" y="5175250"/>
          <p14:tracePt t="10051" x="3476625" y="5080000"/>
          <p14:tracePt t="10059" x="3508375" y="4976813"/>
          <p14:tracePt t="10067" x="3556000" y="4879975"/>
          <p14:tracePt t="10075" x="3627438" y="4729163"/>
          <p14:tracePt t="10083" x="3676650" y="4576763"/>
          <p14:tracePt t="10091" x="3740150" y="4418013"/>
          <p14:tracePt t="10099" x="3771900" y="4314825"/>
          <p14:tracePt t="10107" x="3803650" y="4202113"/>
          <p14:tracePt t="10115" x="3843338" y="4098925"/>
          <p14:tracePt t="10123" x="3859213" y="4003675"/>
          <p14:tracePt t="10131" x="3898900" y="3906838"/>
          <p14:tracePt t="10139" x="3906838" y="3819525"/>
          <p14:tracePt t="10147" x="3922713" y="3732213"/>
          <p14:tracePt t="10155" x="3946525" y="3636963"/>
          <p14:tracePt t="10163" x="3962400" y="3540125"/>
          <p14:tracePt t="10171" x="3986213" y="3452813"/>
          <p14:tracePt t="10179" x="3994150" y="3373438"/>
          <p14:tracePt t="10188" x="4011613" y="3294063"/>
          <p14:tracePt t="10195" x="4019550" y="3205163"/>
          <p14:tracePt t="10203" x="4027488" y="3165475"/>
          <p14:tracePt t="10211" x="4027488" y="3101975"/>
          <p14:tracePt t="10220" x="4027488" y="3054350"/>
          <p14:tracePt t="10228" x="4027488" y="3014663"/>
          <p14:tracePt t="10235" x="4027488" y="2982913"/>
          <p14:tracePt t="10243" x="4027488" y="2943225"/>
          <p14:tracePt t="10251" x="4011613" y="2919413"/>
          <p14:tracePt t="10259" x="4002088" y="2901950"/>
          <p14:tracePt t="10267" x="4002088" y="2886075"/>
          <p14:tracePt t="10275" x="3994150" y="2862263"/>
          <p14:tracePt t="10283" x="3986213" y="2854325"/>
          <p14:tracePt t="10291" x="3970338" y="2838450"/>
          <p14:tracePt t="10299" x="3962400" y="2830513"/>
          <p14:tracePt t="10307" x="3962400" y="2814638"/>
          <p14:tracePt t="10315" x="3946525" y="2806700"/>
          <p14:tracePt t="10323" x="3922713" y="2798763"/>
          <p14:tracePt t="10331" x="3898900" y="2790825"/>
          <p14:tracePt t="10339" x="3875088" y="2790825"/>
          <p14:tracePt t="10347" x="3835400" y="2782888"/>
          <p14:tracePt t="10355" x="3811588" y="2782888"/>
          <p14:tracePt t="10363" x="3771900" y="2782888"/>
          <p14:tracePt t="10371" x="3732213" y="2782888"/>
          <p14:tracePt t="10379" x="3684588" y="2790825"/>
          <p14:tracePt t="10387" x="3660775" y="2806700"/>
          <p14:tracePt t="10395" x="3587750" y="2822575"/>
          <p14:tracePt t="10404" x="3532188" y="2854325"/>
          <p14:tracePt t="10411" x="3444875" y="2894013"/>
          <p14:tracePt t="10419" x="3373438" y="2943225"/>
          <p14:tracePt t="10427" x="3284538" y="2990850"/>
          <p14:tracePt t="10435" x="3221038" y="3038475"/>
          <p14:tracePt t="10444" x="3149600" y="3101975"/>
          <p14:tracePt t="10453" x="3078163" y="3173413"/>
          <p14:tracePt t="10460" x="3006725" y="3236913"/>
          <p14:tracePt t="10468" x="2957513" y="3309938"/>
          <p14:tracePt t="10478" x="2901950" y="3373438"/>
          <p14:tracePt t="10483" x="2862263" y="3436938"/>
          <p14:tracePt t="10491" x="2838450" y="3508375"/>
          <p14:tracePt t="10499" x="2790825" y="3595688"/>
          <p14:tracePt t="10507" x="2759075" y="3684588"/>
          <p14:tracePt t="10515" x="2719388" y="3779838"/>
          <p14:tracePt t="10523" x="2695575" y="3875088"/>
          <p14:tracePt t="10531" x="2671763" y="3987800"/>
          <p14:tracePt t="10539" x="2663825" y="4098925"/>
          <p14:tracePt t="10548" x="2640013" y="4217988"/>
          <p14:tracePt t="10555" x="2632075" y="4330700"/>
          <p14:tracePt t="10563" x="2632075" y="4441825"/>
          <p14:tracePt t="10571" x="2632075" y="4568825"/>
          <p14:tracePt t="10579" x="2632075" y="4665663"/>
          <p14:tracePt t="10587" x="2632075" y="4784725"/>
          <p14:tracePt t="10595" x="2647950" y="4919663"/>
          <p14:tracePt t="10603" x="2663825" y="5080000"/>
          <p14:tracePt t="10611" x="2687638" y="5246688"/>
          <p14:tracePt t="10619" x="2719388" y="5391150"/>
          <p14:tracePt t="10627" x="2743200" y="5534025"/>
          <p14:tracePt t="10635" x="2759075" y="5702300"/>
          <p14:tracePt t="10643" x="2806700" y="5853113"/>
          <p14:tracePt t="10651" x="2846388" y="5980113"/>
          <p14:tracePt t="10659" x="2870200" y="6092825"/>
          <p14:tracePt t="10667" x="2917825" y="6180138"/>
          <p14:tracePt t="10675" x="2949575" y="6259513"/>
          <p14:tracePt t="10683" x="2974975" y="6315075"/>
          <p14:tracePt t="10691" x="2998788" y="6356350"/>
          <p14:tracePt t="10699" x="3022600" y="6388100"/>
          <p14:tracePt t="10707" x="3038475" y="6419850"/>
          <p14:tracePt t="10715" x="3046413" y="6435725"/>
          <p14:tracePt t="10723" x="3054350" y="6443663"/>
          <p14:tracePt t="10731" x="3062288" y="6467475"/>
          <p14:tracePt t="10739" x="3070225" y="6483350"/>
          <p14:tracePt t="10747" x="3078163" y="6491288"/>
          <p14:tracePt t="10755" x="3078163" y="6507163"/>
          <p14:tracePt t="10779" x="3086100" y="6507163"/>
          <p14:tracePt t="10795" x="3086100" y="6515100"/>
          <p14:tracePt t="10820" x="3094038" y="6515100"/>
          <p14:tracePt t="10827" x="3101975" y="6523038"/>
          <p14:tracePt t="10843" x="3109913" y="6530975"/>
          <p14:tracePt t="10875" x="3117850" y="6538913"/>
          <p14:tracePt t="10892" x="3117850" y="6546850"/>
          <p14:tracePt t="10899" x="3125788" y="6546850"/>
          <p14:tracePt t="10915" x="3133725" y="6562725"/>
          <p14:tracePt t="10923" x="3133725" y="6570663"/>
          <p14:tracePt t="10931" x="3149600" y="6578600"/>
          <p14:tracePt t="10939" x="3149600" y="6586538"/>
          <p14:tracePt t="10947" x="3157538" y="6602413"/>
          <p14:tracePt t="10963" x="3173413" y="6610350"/>
          <p14:tracePt t="10972" x="3173413" y="6618288"/>
          <p14:tracePt t="11100" x="3181350" y="6626225"/>
          <p14:tracePt t="11132" x="3189288" y="6626225"/>
          <p14:tracePt t="11140" x="3197225" y="6626225"/>
          <p14:tracePt t="11164" x="3205163" y="6626225"/>
          <p14:tracePt t="11190" x="3213100" y="6626225"/>
          <p14:tracePt t="11205" x="3221038" y="6626225"/>
          <p14:tracePt t="11211" x="3236913" y="6626225"/>
          <p14:tracePt t="11221" x="3244850" y="6634163"/>
          <p14:tracePt t="11227" x="3252788" y="6634163"/>
          <p14:tracePt t="11452" x="3260725" y="6634163"/>
          <p14:tracePt t="11460" x="3292475" y="6642100"/>
          <p14:tracePt t="11468" x="3373438" y="6634163"/>
          <p14:tracePt t="11476" x="3460750" y="6610350"/>
          <p14:tracePt t="11483" x="3556000" y="6610350"/>
          <p14:tracePt t="11491" x="3651250" y="6618288"/>
          <p14:tracePt t="11499" x="3763963" y="6657975"/>
          <p14:tracePt t="11507" x="3890963" y="6681788"/>
          <p14:tracePt t="11515" x="3986213" y="6715125"/>
          <p14:tracePt t="11523" x="4090988" y="6731000"/>
          <p14:tracePt t="11532" x="4202113" y="6746875"/>
          <p14:tracePt t="11539" x="4305300" y="6754813"/>
          <p14:tracePt t="11547" x="4449763" y="6754813"/>
          <p14:tracePt t="11555" x="4568825" y="6754813"/>
          <p14:tracePt t="11566" x="4679950" y="6762750"/>
          <p14:tracePt t="11571" x="4784725" y="6762750"/>
          <p14:tracePt t="11579" x="4919663" y="6762750"/>
          <p14:tracePt t="11587" x="5038725" y="6786563"/>
          <p14:tracePt t="11596" x="5159375" y="6794500"/>
          <p14:tracePt t="11603" x="5270500" y="6802438"/>
          <p14:tracePt t="11611" x="5381625" y="6810375"/>
          <p14:tracePt t="11620" x="5486400" y="6818313"/>
          <p14:tracePt t="11627" x="5557838" y="6818313"/>
          <p14:tracePt t="11635" x="5629275" y="6818313"/>
          <p14:tracePt t="11643" x="5668963" y="6818313"/>
          <p14:tracePt t="11651" x="5724525" y="6802438"/>
          <p14:tracePt t="11659" x="5765800" y="6794500"/>
          <p14:tracePt t="11667" x="5813425" y="6770688"/>
          <p14:tracePt t="11675" x="5845175" y="6754813"/>
          <p14:tracePt t="11684" x="5853113" y="6738938"/>
          <p14:tracePt t="11691" x="5868988" y="6731000"/>
          <p14:tracePt t="11699" x="5868988" y="6715125"/>
          <p14:tracePt t="11707" x="5868988" y="6699250"/>
          <p14:tracePt t="11715" x="5868988" y="6673850"/>
          <p14:tracePt t="11723" x="5861050" y="6634163"/>
          <p14:tracePt t="11731" x="5821363" y="6602413"/>
          <p14:tracePt t="11739" x="5765800" y="6562725"/>
          <p14:tracePt t="11747" x="5653088" y="6538913"/>
          <p14:tracePt t="11755" x="5541963" y="6499225"/>
          <p14:tracePt t="11763" x="5389563" y="6459538"/>
          <p14:tracePt t="11771" x="5230813" y="6435725"/>
          <p14:tracePt t="11779" x="5087938" y="6419850"/>
          <p14:tracePt t="11788" x="4967288" y="6411913"/>
          <p14:tracePt t="11795" x="4840288" y="6396038"/>
          <p14:tracePt t="11804" x="4737100" y="6396038"/>
          <p14:tracePt t="11811" x="4640263" y="6396038"/>
          <p14:tracePt t="11819" x="4560888" y="6396038"/>
          <p14:tracePt t="11827" x="4521200" y="6396038"/>
          <p14:tracePt t="11835" x="4497388" y="6396038"/>
          <p14:tracePt t="11843" x="4481513" y="6403975"/>
          <p14:tracePt t="11851" x="4473575" y="6403975"/>
          <p14:tracePt t="11859" x="4465638" y="6403975"/>
          <p14:tracePt t="11867" x="4465638" y="6411913"/>
          <p14:tracePt t="11875" x="4465638" y="6419850"/>
          <p14:tracePt t="11884" x="4465638" y="6427788"/>
          <p14:tracePt t="11905" x="4465638" y="6443663"/>
          <p14:tracePt t="11907" x="4465638" y="6467475"/>
          <p14:tracePt t="11916" x="4473575" y="6467475"/>
          <p14:tracePt t="11925" x="4473575" y="6475413"/>
          <p14:tracePt t="12027" x="4473575" y="6483350"/>
          <p14:tracePt t="12148" x="4457700" y="6483350"/>
          <p14:tracePt t="12156" x="4449763" y="6483350"/>
          <p14:tracePt t="12164" x="4441825" y="6483350"/>
          <p14:tracePt t="12172" x="4433888" y="6483350"/>
          <p14:tracePt t="12179" x="4425950" y="6483350"/>
          <p14:tracePt t="12188" x="4418013" y="6483350"/>
          <p14:tracePt t="12195" x="4410075" y="6483350"/>
          <p14:tracePt t="12308" x="4418013" y="6483350"/>
          <p14:tracePt t="12320" x="4457700" y="6483350"/>
          <p14:tracePt t="12324" x="4497388" y="6483350"/>
          <p14:tracePt t="12332" x="4560888" y="6483350"/>
          <p14:tracePt t="12340" x="4624388" y="6483350"/>
          <p14:tracePt t="12347" x="4695825" y="6483350"/>
          <p14:tracePt t="12356" x="4792663" y="6483350"/>
          <p14:tracePt t="12364" x="4879975" y="6483350"/>
          <p14:tracePt t="12372" x="4967288" y="6483350"/>
          <p14:tracePt t="12380" x="5038725" y="6483350"/>
          <p14:tracePt t="12388" x="5111750" y="6483350"/>
          <p14:tracePt t="12395" x="5167313" y="6483350"/>
          <p14:tracePt t="12404" x="5238750" y="6483350"/>
          <p14:tracePt t="12411" x="5318125" y="6483350"/>
          <p14:tracePt t="12421" x="5357813" y="6483350"/>
          <p14:tracePt t="12428" x="5397500" y="6483350"/>
          <p14:tracePt t="12437" x="5430838" y="6475413"/>
          <p14:tracePt t="12444" x="5478463" y="6459538"/>
          <p14:tracePt t="12453" x="5510213" y="6435725"/>
          <p14:tracePt t="12460" x="5541963" y="6419850"/>
          <p14:tracePt t="12468" x="5573713" y="6403975"/>
          <p14:tracePt t="12475" x="5621338" y="6356350"/>
          <p14:tracePt t="12484" x="5661025" y="6330950"/>
          <p14:tracePt t="12491" x="5700713" y="6299200"/>
          <p14:tracePt t="12500" x="5740400" y="6259513"/>
          <p14:tracePt t="12507" x="5773738" y="6211888"/>
          <p14:tracePt t="12515" x="5805488" y="6164263"/>
          <p14:tracePt t="12523" x="5837238" y="6108700"/>
          <p14:tracePt t="12531" x="5868988" y="6045200"/>
          <p14:tracePt t="12539" x="5908675" y="5972175"/>
          <p14:tracePt t="12547" x="5932488" y="5892800"/>
          <p14:tracePt t="12554" x="5948363" y="5797550"/>
          <p14:tracePt t="12563" x="5964238" y="5710238"/>
          <p14:tracePt t="12571" x="5972175" y="5621338"/>
          <p14:tracePt t="12579" x="5972175" y="5526088"/>
          <p14:tracePt t="12587" x="5972175" y="5446713"/>
          <p14:tracePt t="12596" x="5980113" y="5351463"/>
          <p14:tracePt t="12603" x="5980113" y="5238750"/>
          <p14:tracePt t="12611" x="5980113" y="5135563"/>
          <p14:tracePt t="12619" x="5980113" y="5040313"/>
          <p14:tracePt t="12627" x="5980113" y="4943475"/>
          <p14:tracePt t="12635" x="5972175" y="4840288"/>
          <p14:tracePt t="12643" x="5972175" y="4737100"/>
          <p14:tracePt t="12651" x="5956300" y="4624388"/>
          <p14:tracePt t="12659" x="5948363" y="4521200"/>
          <p14:tracePt t="12667" x="5924550" y="4402138"/>
          <p14:tracePt t="12675" x="5908675" y="4298950"/>
          <p14:tracePt t="12683" x="5868988" y="4170363"/>
          <p14:tracePt t="12691" x="5845175" y="4059238"/>
          <p14:tracePt t="12699" x="5821363" y="3971925"/>
          <p14:tracePt t="12706" x="5797550" y="3898900"/>
          <p14:tracePt t="12715" x="5781675" y="3851275"/>
          <p14:tracePt t="12724" x="5749925" y="3787775"/>
          <p14:tracePt t="12732" x="5732463" y="3724275"/>
          <p14:tracePt t="12740" x="5732463" y="3692525"/>
          <p14:tracePt t="12748" x="5716588" y="3644900"/>
          <p14:tracePt t="12758" x="5700713" y="3613150"/>
          <p14:tracePt t="12764" x="5692775" y="3579813"/>
          <p14:tracePt t="12773" x="5668963" y="3540125"/>
          <p14:tracePt t="12780" x="5661025" y="3516313"/>
          <p14:tracePt t="12788" x="5645150" y="3484563"/>
          <p14:tracePt t="12795" x="5629275" y="3468688"/>
          <p14:tracePt t="12804" x="5621338" y="3444875"/>
          <p14:tracePt t="12811" x="5597525" y="3413125"/>
          <p14:tracePt t="12820" x="5589588" y="3397250"/>
          <p14:tracePt t="12827" x="5581650" y="3381375"/>
          <p14:tracePt t="12836" x="5557838" y="3357563"/>
          <p14:tracePt t="12844" x="5541963" y="3333750"/>
          <p14:tracePt t="12853" x="5534025" y="3309938"/>
          <p14:tracePt t="12859" x="5510213" y="3294063"/>
          <p14:tracePt t="12868" x="5494338" y="3262313"/>
          <p14:tracePt t="12877" x="5470525" y="3244850"/>
          <p14:tracePt t="12883" x="5430838" y="3205163"/>
          <p14:tracePt t="12902" x="5373688" y="3149600"/>
          <p14:tracePt t="12907" x="5334000" y="3117850"/>
          <p14:tracePt t="12915" x="5302250" y="3086100"/>
          <p14:tracePt t="12923" x="5254625" y="3054350"/>
          <p14:tracePt t="12931" x="5222875" y="3030538"/>
          <p14:tracePt t="12941" x="5175250" y="3006725"/>
          <p14:tracePt t="12947" x="5135563" y="2990850"/>
          <p14:tracePt t="12954" x="5111750" y="2974975"/>
          <p14:tracePt t="12963" x="5087938" y="2959100"/>
          <p14:tracePt t="12971" x="5064125" y="2959100"/>
          <p14:tracePt t="12979" x="5046663" y="2959100"/>
          <p14:tracePt t="12987" x="5030788" y="2959100"/>
          <p14:tracePt t="12995" x="5014913" y="2959100"/>
          <p14:tracePt t="13003" x="5006975" y="2959100"/>
          <p14:tracePt t="13011" x="4999038" y="2959100"/>
          <p14:tracePt t="13019" x="4983163" y="2959100"/>
          <p14:tracePt t="13027" x="4967288" y="2959100"/>
          <p14:tracePt t="13035" x="4951413" y="2974975"/>
          <p14:tracePt t="13044" x="4935538" y="2990850"/>
          <p14:tracePt t="13054" x="4903788" y="3014663"/>
          <p14:tracePt t="13060" x="4879975" y="3046413"/>
          <p14:tracePt t="13073" x="4864100" y="3070225"/>
          <p14:tracePt t="13077" x="4832350" y="3133725"/>
          <p14:tracePt t="13084" x="4808538" y="3165475"/>
          <p14:tracePt t="13091" x="4776788" y="3236913"/>
          <p14:tracePt t="13099" x="4745038" y="3294063"/>
          <p14:tracePt t="13107" x="4721225" y="3349625"/>
          <p14:tracePt t="13115" x="4705350" y="3413125"/>
          <p14:tracePt t="13123" x="4679950" y="3492500"/>
          <p14:tracePt t="13131" x="4664075" y="3556000"/>
          <p14:tracePt t="13139" x="4648200" y="3636963"/>
          <p14:tracePt t="13147" x="4632325" y="3724275"/>
          <p14:tracePt t="13155" x="4624388" y="3803650"/>
          <p14:tracePt t="13163" x="4608513" y="3890963"/>
          <p14:tracePt t="13171" x="4584700" y="3979863"/>
          <p14:tracePt t="13179" x="4576763" y="4067175"/>
          <p14:tracePt t="13187" x="4576763" y="4170363"/>
          <p14:tracePt t="13195" x="4568825" y="4291013"/>
          <p14:tracePt t="13203" x="4552950" y="4410075"/>
          <p14:tracePt t="13211" x="4537075" y="4513263"/>
          <p14:tracePt t="13221" x="4521200" y="4633913"/>
          <p14:tracePt t="13228" x="4513263" y="4745038"/>
          <p14:tracePt t="13238" x="4513263" y="4864100"/>
          <p14:tracePt t="13244" x="4497388" y="4984750"/>
          <p14:tracePt t="13256" x="4489450" y="5087938"/>
          <p14:tracePt t="13260" x="4481513" y="5207000"/>
          <p14:tracePt t="13269" x="4473575" y="5319713"/>
          <p14:tracePt t="13275" x="4465638" y="5430838"/>
          <p14:tracePt t="13283" x="4441825" y="5549900"/>
          <p14:tracePt t="13291" x="4425950" y="5694363"/>
          <p14:tracePt t="13299" x="4418013" y="5805488"/>
          <p14:tracePt t="13307" x="4394200" y="5916613"/>
          <p14:tracePt t="13315" x="4378325" y="6013450"/>
          <p14:tracePt t="13323" x="4362450" y="6116638"/>
          <p14:tracePt t="13331" x="4352925" y="6211888"/>
          <p14:tracePt t="13340" x="4337050" y="6307138"/>
          <p14:tracePt t="13347" x="4329113" y="6396038"/>
          <p14:tracePt t="13355" x="4305300" y="6459538"/>
          <p14:tracePt t="13364" x="4305300" y="6546850"/>
          <p14:tracePt t="13372" x="4305300" y="6602413"/>
          <p14:tracePt t="13380" x="4305300" y="6650038"/>
          <p14:tracePt t="13389" x="4305300" y="6707188"/>
          <p14:tracePt t="13397" x="4305300" y="6762750"/>
          <p14:tracePt t="13405" x="4305300" y="6786563"/>
          <p14:tracePt t="13411" x="4305300" y="6810375"/>
          <p14:tracePt t="13419" x="4305300" y="6842125"/>
          <p14:tracePt t="14915" x="6523038" y="6818313"/>
          <p14:tracePt t="14923" x="6578600" y="6802438"/>
          <p14:tracePt t="14931" x="6642100" y="6794500"/>
          <p14:tracePt t="14941" x="6673850" y="6778625"/>
          <p14:tracePt t="14947" x="6729413" y="6762750"/>
          <p14:tracePt t="14955" x="6777038" y="6746875"/>
          <p14:tracePt t="14963" x="6818313" y="6738938"/>
          <p14:tracePt t="14971" x="6873875" y="6723063"/>
          <p14:tracePt t="14979" x="6913563" y="6707188"/>
          <p14:tracePt t="14986" x="6985000" y="6673850"/>
          <p14:tracePt t="14995" x="7040563" y="6650038"/>
          <p14:tracePt t="15003" x="7096125" y="6610350"/>
          <p14:tracePt t="15011" x="7161213" y="6578600"/>
          <p14:tracePt t="15019" x="7224713" y="6546850"/>
          <p14:tracePt t="15027" x="7280275" y="6515100"/>
          <p14:tracePt t="15035" x="7351713" y="6467475"/>
          <p14:tracePt t="15043" x="7431088" y="6427788"/>
          <p14:tracePt t="15051" x="7519988" y="6372225"/>
          <p14:tracePt t="15059" x="7599363" y="6323013"/>
          <p14:tracePt t="15067" x="7710488" y="6267450"/>
          <p14:tracePt t="15075" x="7805738" y="6219825"/>
          <p14:tracePt t="15084" x="7910513" y="6148388"/>
          <p14:tracePt t="15091" x="8029575" y="6092825"/>
          <p14:tracePt t="15100" x="8156575" y="6013450"/>
          <p14:tracePt t="15107" x="8245475" y="5948363"/>
          <p14:tracePt t="15115" x="8364538" y="5884863"/>
          <p14:tracePt t="15123" x="8467725" y="5813425"/>
          <p14:tracePt t="15131" x="8596313" y="5741988"/>
          <p14:tracePt t="15139" x="8715375" y="5645150"/>
          <p14:tracePt t="15147" x="8842375" y="5557838"/>
          <p14:tracePt t="15155" x="8978900" y="5470525"/>
          <p14:tracePt t="15163" x="9066213" y="5407025"/>
          <p14:tracePt t="15171" x="9137650" y="5351463"/>
          <p14:tracePt t="15179" x="9193213" y="5302250"/>
          <p14:tracePt t="15187" x="9258300" y="5246688"/>
          <p14:tracePt t="15195" x="9321800" y="5175250"/>
          <p14:tracePt t="15203" x="9361488" y="5127625"/>
          <p14:tracePt t="15211" x="9409113" y="5056188"/>
          <p14:tracePt t="15219" x="9432925" y="4992688"/>
          <p14:tracePt t="15227" x="9448800" y="4935538"/>
          <p14:tracePt t="15235" x="9456738" y="4856163"/>
          <p14:tracePt t="15243" x="9472613" y="4792663"/>
          <p14:tracePt t="15252" x="9472613" y="4721225"/>
          <p14:tracePt t="15259" x="9472613" y="4657725"/>
          <p14:tracePt t="15268" x="9472613" y="4576763"/>
          <p14:tracePt t="15276" x="9472613" y="4505325"/>
          <p14:tracePt t="15285" x="9464675" y="4441825"/>
          <p14:tracePt t="15292" x="9440863" y="4362450"/>
          <p14:tracePt t="15302" x="9417050" y="4298950"/>
          <p14:tracePt t="15307" x="9393238" y="4225925"/>
          <p14:tracePt t="15318" x="9337675" y="4138613"/>
          <p14:tracePt t="15323" x="9274175" y="4067175"/>
          <p14:tracePt t="15331" x="9185275" y="3963988"/>
          <p14:tracePt t="15339" x="9105900" y="3883025"/>
          <p14:tracePt t="15347" x="8986838" y="3803650"/>
          <p14:tracePt t="15355" x="8850313" y="3700463"/>
          <p14:tracePt t="15363" x="8683625" y="3605213"/>
          <p14:tracePt t="15371" x="8491538" y="3500438"/>
          <p14:tracePt t="15379" x="8324850" y="3421063"/>
          <p14:tracePt t="15387" x="8124825" y="3341688"/>
          <p14:tracePt t="15395" x="7926388" y="3286125"/>
          <p14:tracePt t="15403" x="7758113" y="3236913"/>
          <p14:tracePt t="15411" x="7535863" y="3173413"/>
          <p14:tracePt t="15419" x="7343775" y="3125788"/>
          <p14:tracePt t="15427" x="7177088" y="3094038"/>
          <p14:tracePt t="15435" x="7016750" y="3078163"/>
          <p14:tracePt t="15443" x="6858000" y="3062288"/>
          <p14:tracePt t="15453" x="6745288" y="3038475"/>
          <p14:tracePt t="15459" x="6634163" y="3038475"/>
          <p14:tracePt t="15468" x="6530975" y="3038475"/>
          <p14:tracePt t="15475" x="6442075" y="3038475"/>
          <p14:tracePt t="15484" x="6346825" y="3038475"/>
          <p14:tracePt t="15491" x="6283325" y="3038475"/>
          <p14:tracePt t="15502" x="6219825" y="3046413"/>
          <p14:tracePt t="15508" x="6172200" y="3070225"/>
          <p14:tracePt t="15518" x="6116638" y="3086100"/>
          <p14:tracePt t="15524" x="6059488" y="3109913"/>
          <p14:tracePt t="15533" x="6011863" y="3133725"/>
          <p14:tracePt t="15541" x="5964238" y="3157538"/>
          <p14:tracePt t="15552" x="5916613" y="3197225"/>
          <p14:tracePt t="15555" x="5876925" y="3228975"/>
          <p14:tracePt t="15563" x="5837238" y="3270250"/>
          <p14:tracePt t="15571" x="5797550" y="3309938"/>
          <p14:tracePt t="15579" x="5765800" y="3349625"/>
          <p14:tracePt t="15587" x="5732463" y="3405188"/>
          <p14:tracePt t="15595" x="5700713" y="3460750"/>
          <p14:tracePt t="15603" x="5676900" y="3532188"/>
          <p14:tracePt t="15611" x="5653088" y="3595688"/>
          <p14:tracePt t="15620" x="5621338" y="3676650"/>
          <p14:tracePt t="15627" x="5597525" y="3771900"/>
          <p14:tracePt t="15635" x="5581650" y="3859213"/>
          <p14:tracePt t="15643" x="5573713" y="3948113"/>
          <p14:tracePt t="15651" x="5557838" y="4043363"/>
          <p14:tracePt t="15659" x="5549900" y="4146550"/>
          <p14:tracePt t="15667" x="5549900" y="4241800"/>
          <p14:tracePt t="15675" x="5549900" y="4346575"/>
          <p14:tracePt t="15683" x="5549900" y="4441825"/>
          <p14:tracePt t="15691" x="5549900" y="4560888"/>
          <p14:tracePt t="15701" x="5565775" y="4681538"/>
          <p14:tracePt t="15708" x="5573713" y="4792663"/>
          <p14:tracePt t="15718" x="5589588" y="4911725"/>
          <p14:tracePt t="15724" x="5613400" y="5024438"/>
          <p14:tracePt t="15732" x="5653088" y="5159375"/>
          <p14:tracePt t="15739" x="5692775" y="5335588"/>
          <p14:tracePt t="15747" x="5740400" y="5486400"/>
          <p14:tracePt t="15755" x="5781675" y="5621338"/>
          <p14:tracePt t="15763" x="5837238" y="5757863"/>
          <p14:tracePt t="15772" x="5884863" y="5892800"/>
          <p14:tracePt t="15780" x="5948363" y="6021388"/>
          <p14:tracePt t="15788" x="6027738" y="6132513"/>
          <p14:tracePt t="15796" x="6083300" y="6235700"/>
          <p14:tracePt t="15803" x="6148388" y="6315075"/>
          <p14:tracePt t="15811" x="6211888" y="6396038"/>
          <p14:tracePt t="15819" x="6259513" y="6451600"/>
          <p14:tracePt t="15827" x="6330950" y="6523038"/>
          <p14:tracePt t="15835" x="6386513" y="6570663"/>
          <p14:tracePt t="15843" x="6467475" y="6626225"/>
          <p14:tracePt t="15851" x="6538913" y="6665913"/>
          <p14:tracePt t="15859" x="6594475" y="6699250"/>
          <p14:tracePt t="15867" x="6665913" y="6746875"/>
          <p14:tracePt t="15876" x="6721475" y="6778625"/>
          <p14:tracePt t="15888" x="6784975" y="6802438"/>
          <p14:tracePt t="15894" x="6850063" y="6826250"/>
          <p14:tracePt t="15901" x="6905625" y="6842125"/>
          <p14:tracePt t="18587" x="7591425" y="6834188"/>
          <p14:tracePt t="18595" x="7591425" y="6826250"/>
          <p14:tracePt t="18603" x="7591425" y="6810375"/>
          <p14:tracePt t="18619" x="7591425" y="6802438"/>
          <p14:tracePt t="18627" x="7591425" y="6794500"/>
          <p14:tracePt t="18643" x="7591425" y="6786563"/>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2963" y="99656"/>
            <a:ext cx="2369559" cy="584775"/>
          </a:xfrm>
          <a:prstGeom prst="rect">
            <a:avLst/>
          </a:prstGeom>
          <a:noFill/>
        </p:spPr>
        <p:txBody>
          <a:bodyPr wrap="none" rtlCol="0">
            <a:spAutoFit/>
          </a:bodyPr>
          <a:lstStyle/>
          <a:p>
            <a:r>
              <a:rPr lang="en-US" sz="3200" b="1" dirty="0">
                <a:solidFill>
                  <a:srgbClr val="FF0000"/>
                </a:solidFill>
              </a:rPr>
              <a:t>Challenges</a:t>
            </a:r>
          </a:p>
        </p:txBody>
      </p:sp>
      <p:sp>
        <p:nvSpPr>
          <p:cNvPr id="5" name="Rectangle 4"/>
          <p:cNvSpPr/>
          <p:nvPr/>
        </p:nvSpPr>
        <p:spPr>
          <a:xfrm>
            <a:off x="304800" y="663649"/>
            <a:ext cx="8153400" cy="646331"/>
          </a:xfrm>
          <a:prstGeom prst="rect">
            <a:avLst/>
          </a:prstGeom>
        </p:spPr>
        <p:txBody>
          <a:bodyPr wrap="square">
            <a:spAutoFit/>
          </a:bodyPr>
          <a:lstStyle/>
          <a:p>
            <a:r>
              <a:rPr lang="en-US" b="1" i="1" dirty="0"/>
              <a:t>Is mitochondrial dysfunction in the lower urinary tract in aging males confined to the prostate?</a:t>
            </a:r>
          </a:p>
        </p:txBody>
      </p:sp>
      <p:pic>
        <p:nvPicPr>
          <p:cNvPr id="19" name="Picture 18" descr="Diagram&#10;&#10;Description automatically generated">
            <a:extLst>
              <a:ext uri="{FF2B5EF4-FFF2-40B4-BE49-F238E27FC236}">
                <a16:creationId xmlns:a16="http://schemas.microsoft.com/office/drawing/2014/main" id="{CE051AA5-6FC0-6E49-9347-77C8FA18E51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14" t="13077" r="1914" b="34701"/>
          <a:stretch/>
        </p:blipFill>
        <p:spPr>
          <a:xfrm>
            <a:off x="31023" y="1801549"/>
            <a:ext cx="4527369" cy="3106968"/>
          </a:xfrm>
          <a:prstGeom prst="rect">
            <a:avLst/>
          </a:prstGeom>
        </p:spPr>
      </p:pic>
      <p:sp>
        <p:nvSpPr>
          <p:cNvPr id="22" name="TextBox 21">
            <a:extLst>
              <a:ext uri="{FF2B5EF4-FFF2-40B4-BE49-F238E27FC236}">
                <a16:creationId xmlns:a16="http://schemas.microsoft.com/office/drawing/2014/main" id="{024E28FF-C385-9142-8975-7141409A1E76}"/>
              </a:ext>
            </a:extLst>
          </p:cNvPr>
          <p:cNvSpPr txBox="1"/>
          <p:nvPr/>
        </p:nvSpPr>
        <p:spPr>
          <a:xfrm>
            <a:off x="154302" y="4984587"/>
            <a:ext cx="4722498" cy="830997"/>
          </a:xfrm>
          <a:prstGeom prst="rect">
            <a:avLst/>
          </a:prstGeom>
          <a:noFill/>
        </p:spPr>
        <p:txBody>
          <a:bodyPr wrap="square" rtlCol="0">
            <a:spAutoFit/>
          </a:bodyPr>
          <a:lstStyle/>
          <a:p>
            <a:r>
              <a:rPr lang="en-US" sz="1600" b="1" dirty="0"/>
              <a:t>Cathy Mendelsohn lab</a:t>
            </a:r>
          </a:p>
          <a:p>
            <a:r>
              <a:rPr lang="en-US" sz="1600" dirty="0"/>
              <a:t>Gene expression changes in urothelium of </a:t>
            </a:r>
            <a:r>
              <a:rPr lang="en-US" sz="1600" i="1" dirty="0"/>
              <a:t>Pparg </a:t>
            </a:r>
            <a:r>
              <a:rPr lang="en-US" sz="1600" dirty="0"/>
              <a:t>mutant mice (Nat. Commun. 2019)</a:t>
            </a:r>
          </a:p>
        </p:txBody>
      </p:sp>
      <p:sp>
        <p:nvSpPr>
          <p:cNvPr id="24" name="TextBox 23">
            <a:extLst>
              <a:ext uri="{FF2B5EF4-FFF2-40B4-BE49-F238E27FC236}">
                <a16:creationId xmlns:a16="http://schemas.microsoft.com/office/drawing/2014/main" id="{29BDDBFC-E3F5-6B40-A485-E9F0B496E9A2}"/>
              </a:ext>
            </a:extLst>
          </p:cNvPr>
          <p:cNvSpPr txBox="1"/>
          <p:nvPr/>
        </p:nvSpPr>
        <p:spPr>
          <a:xfrm>
            <a:off x="5249092" y="5532878"/>
            <a:ext cx="3801762" cy="1200329"/>
          </a:xfrm>
          <a:prstGeom prst="rect">
            <a:avLst/>
          </a:prstGeom>
          <a:noFill/>
        </p:spPr>
        <p:txBody>
          <a:bodyPr wrap="square">
            <a:spAutoFit/>
          </a:bodyPr>
          <a:lstStyle/>
          <a:p>
            <a:pPr algn="l"/>
            <a:r>
              <a:rPr lang="en-US" b="0" i="0" u="none" strike="noStrike" dirty="0">
                <a:solidFill>
                  <a:srgbClr val="4C2C92"/>
                </a:solidFill>
                <a:effectLst/>
                <a:latin typeface="BlinkMacSystemFont"/>
                <a:hlinkClick r:id="rId4"/>
              </a:rPr>
              <a:t>Prevalence and treatment of LUTS in patients with </a:t>
            </a:r>
            <a:r>
              <a:rPr lang="en-US" b="1" i="0" u="none" strike="noStrike" dirty="0">
                <a:solidFill>
                  <a:srgbClr val="4C2C92"/>
                </a:solidFill>
                <a:effectLst/>
                <a:latin typeface="BlinkMacSystemFont"/>
                <a:hlinkClick r:id="rId4"/>
              </a:rPr>
              <a:t>Parkinson</a:t>
            </a:r>
            <a:r>
              <a:rPr lang="en-US" b="0" i="0" u="none" strike="noStrike" dirty="0">
                <a:solidFill>
                  <a:srgbClr val="4C2C92"/>
                </a:solidFill>
                <a:effectLst/>
                <a:latin typeface="BlinkMacSystemFont"/>
                <a:hlinkClick r:id="rId4"/>
              </a:rPr>
              <a:t> </a:t>
            </a:r>
            <a:r>
              <a:rPr lang="en-US" b="1" i="0" u="none" strike="noStrike" dirty="0">
                <a:solidFill>
                  <a:srgbClr val="4C2C92"/>
                </a:solidFill>
                <a:effectLst/>
                <a:latin typeface="BlinkMacSystemFont"/>
                <a:hlinkClick r:id="rId4"/>
              </a:rPr>
              <a:t>disease</a:t>
            </a:r>
            <a:r>
              <a:rPr lang="en-US" b="0" i="0" u="none" strike="noStrike" dirty="0">
                <a:solidFill>
                  <a:srgbClr val="4C2C92"/>
                </a:solidFill>
                <a:effectLst/>
                <a:latin typeface="BlinkMacSystemFont"/>
                <a:hlinkClick r:id="rId4"/>
              </a:rPr>
              <a:t> or multiple system atrophy.</a:t>
            </a:r>
            <a:r>
              <a:rPr lang="en-US" b="0" i="0" u="none" strike="noStrike" dirty="0">
                <a:solidFill>
                  <a:srgbClr val="212121"/>
                </a:solidFill>
                <a:effectLst/>
                <a:latin typeface="BlinkMacSystemFont"/>
              </a:rPr>
              <a:t> </a:t>
            </a:r>
            <a:r>
              <a:rPr lang="en-US" dirty="0">
                <a:solidFill>
                  <a:srgbClr val="212121"/>
                </a:solidFill>
                <a:latin typeface="BlinkMacSystemFont"/>
              </a:rPr>
              <a:t>N</a:t>
            </a:r>
            <a:r>
              <a:rPr lang="en-US" b="0" i="0" u="none" strike="noStrike" dirty="0">
                <a:solidFill>
                  <a:srgbClr val="212121"/>
                </a:solidFill>
                <a:effectLst/>
                <a:latin typeface="BlinkMacSystemFont"/>
              </a:rPr>
              <a:t>aoki </a:t>
            </a:r>
            <a:r>
              <a:rPr lang="en-US" dirty="0">
                <a:solidFill>
                  <a:srgbClr val="212121"/>
                </a:solidFill>
                <a:latin typeface="BlinkMacSystemFont"/>
              </a:rPr>
              <a:t>Y</a:t>
            </a:r>
            <a:r>
              <a:rPr lang="en-US" b="0" i="0" u="none" strike="noStrike" dirty="0">
                <a:solidFill>
                  <a:srgbClr val="212121"/>
                </a:solidFill>
                <a:effectLst/>
                <a:latin typeface="BlinkMacSystemFont"/>
              </a:rPr>
              <a:t>oshimura Lab </a:t>
            </a:r>
            <a:r>
              <a:rPr lang="en-US" b="0" i="0" u="none" strike="noStrike" dirty="0">
                <a:solidFill>
                  <a:srgbClr val="4D8055"/>
                </a:solidFill>
                <a:effectLst/>
                <a:latin typeface="BlinkMacSystemFont"/>
              </a:rPr>
              <a:t>Nat Rev Urol. 2017</a:t>
            </a:r>
          </a:p>
        </p:txBody>
      </p:sp>
      <p:pic>
        <p:nvPicPr>
          <p:cNvPr id="28" name="Picture 27" descr="Diagram&#10;&#10;Description automatically generated">
            <a:extLst>
              <a:ext uri="{FF2B5EF4-FFF2-40B4-BE49-F238E27FC236}">
                <a16:creationId xmlns:a16="http://schemas.microsoft.com/office/drawing/2014/main" id="{BC5F7D36-91AC-2F45-AF64-8515F7776E8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3333" b="6772"/>
          <a:stretch/>
        </p:blipFill>
        <p:spPr>
          <a:xfrm>
            <a:off x="4585609" y="1507253"/>
            <a:ext cx="4465245" cy="3703540"/>
          </a:xfrm>
          <a:prstGeom prst="rect">
            <a:avLst/>
          </a:prstGeom>
        </p:spPr>
      </p:pic>
      <p:sp>
        <p:nvSpPr>
          <p:cNvPr id="3" name="TextBox 2">
            <a:extLst>
              <a:ext uri="{FF2B5EF4-FFF2-40B4-BE49-F238E27FC236}">
                <a16:creationId xmlns:a16="http://schemas.microsoft.com/office/drawing/2014/main" id="{BEA86767-758D-E34F-9EEE-ABFE02CD5AE7}"/>
              </a:ext>
            </a:extLst>
          </p:cNvPr>
          <p:cNvSpPr txBox="1"/>
          <p:nvPr/>
        </p:nvSpPr>
        <p:spPr>
          <a:xfrm>
            <a:off x="1295400" y="1427762"/>
            <a:ext cx="1297150" cy="400110"/>
          </a:xfrm>
          <a:prstGeom prst="rect">
            <a:avLst/>
          </a:prstGeom>
          <a:noFill/>
        </p:spPr>
        <p:txBody>
          <a:bodyPr wrap="none" rtlCol="0">
            <a:spAutoFit/>
          </a:bodyPr>
          <a:lstStyle/>
          <a:p>
            <a:r>
              <a:rPr lang="en-US" sz="2000" b="1" dirty="0">
                <a:solidFill>
                  <a:srgbClr val="FF0000"/>
                </a:solidFill>
              </a:rPr>
              <a:t>Bladder?</a:t>
            </a:r>
          </a:p>
        </p:txBody>
      </p:sp>
      <p:sp>
        <p:nvSpPr>
          <p:cNvPr id="9" name="TextBox 8">
            <a:extLst>
              <a:ext uri="{FF2B5EF4-FFF2-40B4-BE49-F238E27FC236}">
                <a16:creationId xmlns:a16="http://schemas.microsoft.com/office/drawing/2014/main" id="{0D19D5E9-CA10-624D-A17F-7EE272FEAB7F}"/>
              </a:ext>
            </a:extLst>
          </p:cNvPr>
          <p:cNvSpPr txBox="1"/>
          <p:nvPr/>
        </p:nvSpPr>
        <p:spPr>
          <a:xfrm>
            <a:off x="5184965" y="1074879"/>
            <a:ext cx="3676006" cy="400110"/>
          </a:xfrm>
          <a:prstGeom prst="rect">
            <a:avLst/>
          </a:prstGeom>
          <a:noFill/>
        </p:spPr>
        <p:txBody>
          <a:bodyPr wrap="none" rtlCol="0">
            <a:spAutoFit/>
          </a:bodyPr>
          <a:lstStyle/>
          <a:p>
            <a:r>
              <a:rPr lang="en-US" sz="2000" b="1" dirty="0">
                <a:solidFill>
                  <a:srgbClr val="FF0000"/>
                </a:solidFill>
              </a:rPr>
              <a:t>Peripheral Nervous System?</a:t>
            </a:r>
          </a:p>
        </p:txBody>
      </p:sp>
      <p:sp>
        <p:nvSpPr>
          <p:cNvPr id="4" name="TextBox 3">
            <a:extLst>
              <a:ext uri="{FF2B5EF4-FFF2-40B4-BE49-F238E27FC236}">
                <a16:creationId xmlns:a16="http://schemas.microsoft.com/office/drawing/2014/main" id="{0CBDCF15-0B24-304D-A522-9F44625EB426}"/>
              </a:ext>
            </a:extLst>
          </p:cNvPr>
          <p:cNvSpPr txBox="1"/>
          <p:nvPr/>
        </p:nvSpPr>
        <p:spPr>
          <a:xfrm>
            <a:off x="69197" y="6019800"/>
            <a:ext cx="4648200" cy="584775"/>
          </a:xfrm>
          <a:prstGeom prst="rect">
            <a:avLst/>
          </a:prstGeom>
          <a:noFill/>
        </p:spPr>
        <p:txBody>
          <a:bodyPr wrap="square" rtlCol="0">
            <a:spAutoFit/>
          </a:bodyPr>
          <a:lstStyle/>
          <a:p>
            <a:r>
              <a:rPr lang="en-US" sz="1600" b="1" dirty="0"/>
              <a:t>Lori Birder Lab </a:t>
            </a:r>
            <a:r>
              <a:rPr lang="en-US" sz="1600" dirty="0"/>
              <a:t>(Pitt): Studying aging-related changes in mitochondrial function in urothelium</a:t>
            </a:r>
          </a:p>
        </p:txBody>
      </p:sp>
    </p:spTree>
    <p:extLst>
      <p:ext uri="{BB962C8B-B14F-4D97-AF65-F5344CB8AC3E}">
        <p14:creationId xmlns:p14="http://schemas.microsoft.com/office/powerpoint/2010/main" val="1514256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2963" y="99656"/>
            <a:ext cx="2369559" cy="584775"/>
          </a:xfrm>
          <a:prstGeom prst="rect">
            <a:avLst/>
          </a:prstGeom>
          <a:noFill/>
        </p:spPr>
        <p:txBody>
          <a:bodyPr wrap="none" rtlCol="0">
            <a:spAutoFit/>
          </a:bodyPr>
          <a:lstStyle/>
          <a:p>
            <a:r>
              <a:rPr lang="en-US" sz="3200" b="1" dirty="0">
                <a:solidFill>
                  <a:srgbClr val="FF0000"/>
                </a:solidFill>
              </a:rPr>
              <a:t>Challenges</a:t>
            </a:r>
          </a:p>
        </p:txBody>
      </p:sp>
      <p:sp>
        <p:nvSpPr>
          <p:cNvPr id="5" name="Rectangle 4"/>
          <p:cNvSpPr/>
          <p:nvPr/>
        </p:nvSpPr>
        <p:spPr>
          <a:xfrm>
            <a:off x="319244" y="621804"/>
            <a:ext cx="8153400" cy="646331"/>
          </a:xfrm>
          <a:prstGeom prst="rect">
            <a:avLst/>
          </a:prstGeom>
        </p:spPr>
        <p:txBody>
          <a:bodyPr wrap="square">
            <a:spAutoFit/>
          </a:bodyPr>
          <a:lstStyle/>
          <a:p>
            <a:r>
              <a:rPr lang="en-US" b="1" i="1" dirty="0"/>
              <a:t>What metabolic adaptations to specific mitochondrial dysfunction (complex I?) are compromised in the lower urinary tract of aging males?</a:t>
            </a:r>
          </a:p>
        </p:txBody>
      </p:sp>
      <p:pic>
        <p:nvPicPr>
          <p:cNvPr id="4" name="Picture 3" descr="Diagram&#10;&#10;Description automatically generated">
            <a:extLst>
              <a:ext uri="{FF2B5EF4-FFF2-40B4-BE49-F238E27FC236}">
                <a16:creationId xmlns:a16="http://schemas.microsoft.com/office/drawing/2014/main" id="{536906A6-8A20-1F4E-B090-F42CF1769A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582" y="1269206"/>
            <a:ext cx="7894320" cy="5099871"/>
          </a:xfrm>
          <a:prstGeom prst="rect">
            <a:avLst/>
          </a:prstGeom>
        </p:spPr>
      </p:pic>
      <p:sp>
        <p:nvSpPr>
          <p:cNvPr id="6" name="TextBox 5">
            <a:extLst>
              <a:ext uri="{FF2B5EF4-FFF2-40B4-BE49-F238E27FC236}">
                <a16:creationId xmlns:a16="http://schemas.microsoft.com/office/drawing/2014/main" id="{884F5B27-30B0-6948-AF94-EC587DA74E6E}"/>
              </a:ext>
            </a:extLst>
          </p:cNvPr>
          <p:cNvSpPr txBox="1"/>
          <p:nvPr/>
        </p:nvSpPr>
        <p:spPr>
          <a:xfrm>
            <a:off x="15240" y="6445873"/>
            <a:ext cx="4839851" cy="369332"/>
          </a:xfrm>
          <a:prstGeom prst="rect">
            <a:avLst/>
          </a:prstGeom>
          <a:noFill/>
        </p:spPr>
        <p:txBody>
          <a:bodyPr wrap="none" rtlCol="0">
            <a:spAutoFit/>
          </a:bodyPr>
          <a:lstStyle/>
          <a:p>
            <a:r>
              <a:rPr lang="en-US" dirty="0"/>
              <a:t>From AJ Robinson Lab: Mitochondrion (2016)</a:t>
            </a:r>
          </a:p>
        </p:txBody>
      </p:sp>
      <p:sp>
        <p:nvSpPr>
          <p:cNvPr id="3" name="Right Arrow 2">
            <a:extLst>
              <a:ext uri="{FF2B5EF4-FFF2-40B4-BE49-F238E27FC236}">
                <a16:creationId xmlns:a16="http://schemas.microsoft.com/office/drawing/2014/main" id="{3BC75079-CB3B-5E4D-B0D0-7B7EE1800DC7}"/>
              </a:ext>
            </a:extLst>
          </p:cNvPr>
          <p:cNvSpPr/>
          <p:nvPr/>
        </p:nvSpPr>
        <p:spPr>
          <a:xfrm>
            <a:off x="1219200" y="5486400"/>
            <a:ext cx="609600" cy="381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06660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152400"/>
            <a:ext cx="4493538" cy="584775"/>
          </a:xfrm>
          <a:prstGeom prst="rect">
            <a:avLst/>
          </a:prstGeom>
          <a:noFill/>
        </p:spPr>
        <p:txBody>
          <a:bodyPr wrap="none" rtlCol="0">
            <a:spAutoFit/>
          </a:bodyPr>
          <a:lstStyle/>
          <a:p>
            <a:r>
              <a:rPr lang="en-US" sz="3200" b="1" dirty="0">
                <a:solidFill>
                  <a:srgbClr val="FF0000"/>
                </a:solidFill>
              </a:rPr>
              <a:t>FUTURE DIRECTIONS</a:t>
            </a:r>
          </a:p>
        </p:txBody>
      </p:sp>
      <p:sp>
        <p:nvSpPr>
          <p:cNvPr id="5" name="Rectangle 4"/>
          <p:cNvSpPr/>
          <p:nvPr/>
        </p:nvSpPr>
        <p:spPr>
          <a:xfrm>
            <a:off x="346213" y="753001"/>
            <a:ext cx="8153400" cy="646331"/>
          </a:xfrm>
          <a:prstGeom prst="rect">
            <a:avLst/>
          </a:prstGeom>
        </p:spPr>
        <p:txBody>
          <a:bodyPr wrap="square">
            <a:spAutoFit/>
          </a:bodyPr>
          <a:lstStyle/>
          <a:p>
            <a:r>
              <a:rPr lang="en-US" b="1" i="1" dirty="0">
                <a:solidFill>
                  <a:srgbClr val="FF0000"/>
                </a:solidFill>
              </a:rPr>
              <a:t>Can biomarkers of mitochondrial (ETC Complex I) dysfunction be identified in BPH?</a:t>
            </a:r>
            <a:r>
              <a:rPr lang="en-US" dirty="0">
                <a:solidFill>
                  <a:srgbClr val="FF0000"/>
                </a:solidFill>
              </a:rPr>
              <a:t> </a:t>
            </a:r>
          </a:p>
        </p:txBody>
      </p:sp>
      <p:sp>
        <p:nvSpPr>
          <p:cNvPr id="3" name="TextBox 2"/>
          <p:cNvSpPr txBox="1"/>
          <p:nvPr/>
        </p:nvSpPr>
        <p:spPr>
          <a:xfrm>
            <a:off x="228600" y="1423087"/>
            <a:ext cx="8915400" cy="738664"/>
          </a:xfrm>
          <a:prstGeom prst="rect">
            <a:avLst/>
          </a:prstGeom>
          <a:noFill/>
        </p:spPr>
        <p:txBody>
          <a:bodyPr wrap="square" rtlCol="0">
            <a:spAutoFit/>
          </a:bodyPr>
          <a:lstStyle/>
          <a:p>
            <a:r>
              <a:rPr lang="en-US" sz="1400" i="1" dirty="0"/>
              <a:t>“Respiratory </a:t>
            </a:r>
            <a:r>
              <a:rPr lang="en-US" sz="1400" b="1" i="1" dirty="0"/>
              <a:t>Complex I‐mtDNA mutations </a:t>
            </a:r>
            <a:r>
              <a:rPr lang="en-US" sz="1400" i="1" dirty="0"/>
              <a:t>(in the NADH ubiquinone oxidoreductase chain 4 gene), MFN2, and IMMT proteins were detected in the </a:t>
            </a:r>
            <a:r>
              <a:rPr lang="en-US" sz="1400" b="1" i="1" dirty="0"/>
              <a:t>circulating exosomes in serum  </a:t>
            </a:r>
            <a:r>
              <a:rPr lang="en-US" sz="1400" i="1" dirty="0"/>
              <a:t>of men with </a:t>
            </a:r>
            <a:r>
              <a:rPr lang="en-US" sz="1400" b="1" i="1" dirty="0"/>
              <a:t>benign prostate hyperplasia (BPH)</a:t>
            </a:r>
            <a:r>
              <a:rPr lang="en-US" sz="1400" i="1" dirty="0"/>
              <a:t> and progressive PCa! (</a:t>
            </a:r>
            <a:r>
              <a:rPr lang="en-US" sz="1400" dirty="0"/>
              <a:t>Philley JV, et al.,  J Cell Physiol. 2016 Jun;231(6):1364-74.)</a:t>
            </a:r>
          </a:p>
        </p:txBody>
      </p:sp>
      <p:grpSp>
        <p:nvGrpSpPr>
          <p:cNvPr id="18" name="Group 17">
            <a:extLst>
              <a:ext uri="{FF2B5EF4-FFF2-40B4-BE49-F238E27FC236}">
                <a16:creationId xmlns:a16="http://schemas.microsoft.com/office/drawing/2014/main" id="{9BDAEB82-44C6-FD46-B0D6-A44B524B0212}"/>
              </a:ext>
            </a:extLst>
          </p:cNvPr>
          <p:cNvGrpSpPr/>
          <p:nvPr/>
        </p:nvGrpSpPr>
        <p:grpSpPr>
          <a:xfrm>
            <a:off x="1643912" y="4005076"/>
            <a:ext cx="4419600" cy="1947372"/>
            <a:chOff x="5268466" y="4511080"/>
            <a:chExt cx="3505200" cy="1354653"/>
          </a:xfrm>
        </p:grpSpPr>
        <p:grpSp>
          <p:nvGrpSpPr>
            <p:cNvPr id="10" name="Group 9"/>
            <p:cNvGrpSpPr/>
            <p:nvPr/>
          </p:nvGrpSpPr>
          <p:grpSpPr>
            <a:xfrm>
              <a:off x="5268466" y="4511080"/>
              <a:ext cx="3505200" cy="1354653"/>
              <a:chOff x="597103" y="4384223"/>
              <a:chExt cx="4744084" cy="2116653"/>
            </a:xfrm>
          </p:grpSpPr>
          <p:pic>
            <p:nvPicPr>
              <p:cNvPr id="11" name="Picture 10" descr="rotenone complex 1.jpg"/>
              <p:cNvPicPr>
                <a:picLocks noChangeAspect="1"/>
              </p:cNvPicPr>
              <p:nvPr/>
            </p:nvPicPr>
            <p:blipFill rotWithShape="1">
              <a:blip r:embed="rId3">
                <a:extLst>
                  <a:ext uri="{28A0092B-C50C-407E-A947-70E740481C1C}">
                    <a14:useLocalDpi xmlns:a14="http://schemas.microsoft.com/office/drawing/2010/main" val="0"/>
                  </a:ext>
                </a:extLst>
              </a:blip>
              <a:srcRect t="2259" b="69507"/>
              <a:stretch/>
            </p:blipFill>
            <p:spPr>
              <a:xfrm>
                <a:off x="597103" y="4384223"/>
                <a:ext cx="4744084" cy="2116653"/>
              </a:xfrm>
              <a:prstGeom prst="rect">
                <a:avLst/>
              </a:prstGeom>
            </p:spPr>
          </p:pic>
          <p:sp>
            <p:nvSpPr>
              <p:cNvPr id="12" name="TextBox 11"/>
              <p:cNvSpPr txBox="1"/>
              <p:nvPr/>
            </p:nvSpPr>
            <p:spPr>
              <a:xfrm>
                <a:off x="1066801" y="5666600"/>
                <a:ext cx="1013717" cy="408767"/>
              </a:xfrm>
              <a:prstGeom prst="rect">
                <a:avLst/>
              </a:prstGeom>
              <a:noFill/>
            </p:spPr>
            <p:txBody>
              <a:bodyPr wrap="none" rtlCol="0">
                <a:spAutoFit/>
              </a:bodyPr>
              <a:lstStyle/>
              <a:p>
                <a:r>
                  <a:rPr lang="en-US" sz="1100" b="1" dirty="0">
                    <a:solidFill>
                      <a:srgbClr val="FD9D6D"/>
                    </a:solidFill>
                  </a:rPr>
                  <a:t>NDUFS3</a:t>
                </a:r>
              </a:p>
            </p:txBody>
          </p:sp>
          <p:sp>
            <p:nvSpPr>
              <p:cNvPr id="13" name="Rectangle 12"/>
              <p:cNvSpPr/>
              <p:nvPr/>
            </p:nvSpPr>
            <p:spPr>
              <a:xfrm>
                <a:off x="2667000" y="6248400"/>
                <a:ext cx="762000" cy="228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p:nvSpPr>
            <p:spPr>
              <a:xfrm>
                <a:off x="3276600" y="6172200"/>
                <a:ext cx="304800" cy="228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5" name="Straight Arrow Connector 14"/>
              <p:cNvCxnSpPr>
                <a:cxnSpLocks/>
              </p:cNvCxnSpPr>
              <p:nvPr/>
            </p:nvCxnSpPr>
            <p:spPr>
              <a:xfrm>
                <a:off x="2743200" y="6248400"/>
                <a:ext cx="762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17" name="TextBox 16"/>
            <p:cNvSpPr txBox="1"/>
            <p:nvPr/>
          </p:nvSpPr>
          <p:spPr>
            <a:xfrm>
              <a:off x="7651177" y="4567051"/>
              <a:ext cx="914353" cy="235509"/>
            </a:xfrm>
            <a:prstGeom prst="rect">
              <a:avLst/>
            </a:prstGeom>
            <a:noFill/>
          </p:spPr>
          <p:txBody>
            <a:bodyPr wrap="none" rtlCol="0">
              <a:spAutoFit/>
            </a:bodyPr>
            <a:lstStyle/>
            <a:p>
              <a:r>
                <a:rPr lang="en-US" sz="1600" b="1" i="1" dirty="0"/>
                <a:t>Succinate</a:t>
              </a:r>
            </a:p>
          </p:txBody>
        </p:sp>
        <p:cxnSp>
          <p:nvCxnSpPr>
            <p:cNvPr id="20" name="Straight Arrow Connector 19"/>
            <p:cNvCxnSpPr>
              <a:cxnSpLocks/>
            </p:cNvCxnSpPr>
            <p:nvPr/>
          </p:nvCxnSpPr>
          <p:spPr>
            <a:xfrm flipH="1">
              <a:off x="7353237" y="4684806"/>
              <a:ext cx="28999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4" name="Rectangle 3">
            <a:extLst>
              <a:ext uri="{FF2B5EF4-FFF2-40B4-BE49-F238E27FC236}">
                <a16:creationId xmlns:a16="http://schemas.microsoft.com/office/drawing/2014/main" id="{D9F0E926-07D3-C244-B07C-A86F47AF48E2}"/>
              </a:ext>
            </a:extLst>
          </p:cNvPr>
          <p:cNvSpPr/>
          <p:nvPr/>
        </p:nvSpPr>
        <p:spPr>
          <a:xfrm>
            <a:off x="258463" y="5848667"/>
            <a:ext cx="8393793" cy="923330"/>
          </a:xfrm>
          <a:prstGeom prst="rect">
            <a:avLst/>
          </a:prstGeom>
        </p:spPr>
        <p:txBody>
          <a:bodyPr wrap="square">
            <a:spAutoFit/>
          </a:bodyPr>
          <a:lstStyle/>
          <a:p>
            <a:r>
              <a:rPr lang="en-US" b="1" i="1" dirty="0">
                <a:solidFill>
                  <a:srgbClr val="FF0000"/>
                </a:solidFill>
              </a:rPr>
              <a:t>Can drugs that “restore” mitochondrial function reverse various phenotypes observed with in vitro and in vivo models of prostatic epithelial cell dysfunction, inflammation, or LUTS?</a:t>
            </a:r>
          </a:p>
        </p:txBody>
      </p:sp>
      <p:grpSp>
        <p:nvGrpSpPr>
          <p:cNvPr id="8" name="Group 7">
            <a:extLst>
              <a:ext uri="{FF2B5EF4-FFF2-40B4-BE49-F238E27FC236}">
                <a16:creationId xmlns:a16="http://schemas.microsoft.com/office/drawing/2014/main" id="{F85326FD-A4FF-A543-826F-35DD19A7CCB1}"/>
              </a:ext>
            </a:extLst>
          </p:cNvPr>
          <p:cNvGrpSpPr/>
          <p:nvPr/>
        </p:nvGrpSpPr>
        <p:grpSpPr>
          <a:xfrm>
            <a:off x="1561282" y="5022767"/>
            <a:ext cx="4813460" cy="356149"/>
            <a:chOff x="1561282" y="5022767"/>
            <a:chExt cx="4813460" cy="356149"/>
          </a:xfrm>
        </p:grpSpPr>
        <p:sp>
          <p:nvSpPr>
            <p:cNvPr id="16" name="Down Arrow 15">
              <a:extLst>
                <a:ext uri="{FF2B5EF4-FFF2-40B4-BE49-F238E27FC236}">
                  <a16:creationId xmlns:a16="http://schemas.microsoft.com/office/drawing/2014/main" id="{D36EA5CE-9121-1A4D-82C0-20D925298961}"/>
                </a:ext>
              </a:extLst>
            </p:cNvPr>
            <p:cNvSpPr/>
            <p:nvPr/>
          </p:nvSpPr>
          <p:spPr>
            <a:xfrm>
              <a:off x="1561282" y="5022767"/>
              <a:ext cx="228600" cy="26462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own Arrow 18">
              <a:extLst>
                <a:ext uri="{FF2B5EF4-FFF2-40B4-BE49-F238E27FC236}">
                  <a16:creationId xmlns:a16="http://schemas.microsoft.com/office/drawing/2014/main" id="{FEC9AFA6-F9CC-B740-B4F9-E1F564FEC35C}"/>
                </a:ext>
              </a:extLst>
            </p:cNvPr>
            <p:cNvSpPr/>
            <p:nvPr/>
          </p:nvSpPr>
          <p:spPr>
            <a:xfrm>
              <a:off x="6146142" y="5114289"/>
              <a:ext cx="228600" cy="26462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Box 6">
            <a:extLst>
              <a:ext uri="{FF2B5EF4-FFF2-40B4-BE49-F238E27FC236}">
                <a16:creationId xmlns:a16="http://schemas.microsoft.com/office/drawing/2014/main" id="{A177B2D6-FDAB-6B47-97FF-E892AC0FAFF0}"/>
              </a:ext>
            </a:extLst>
          </p:cNvPr>
          <p:cNvSpPr txBox="1"/>
          <p:nvPr/>
        </p:nvSpPr>
        <p:spPr>
          <a:xfrm>
            <a:off x="195412" y="2330988"/>
            <a:ext cx="8885538" cy="584775"/>
          </a:xfrm>
          <a:prstGeom prst="rect">
            <a:avLst/>
          </a:prstGeom>
          <a:noFill/>
        </p:spPr>
        <p:txBody>
          <a:bodyPr wrap="square" rtlCol="0">
            <a:spAutoFit/>
          </a:bodyPr>
          <a:lstStyle/>
          <a:p>
            <a:r>
              <a:rPr lang="en-US" sz="1600" b="1" i="1" dirty="0"/>
              <a:t>Platelet bioenergetics correlate with muscle bioenergetics and are altered in older adults.</a:t>
            </a:r>
          </a:p>
          <a:p>
            <a:r>
              <a:rPr lang="en-US" sz="1600" dirty="0"/>
              <a:t>Shruti Shiva and Anne Newman (Pitt): JCI Insight 2019</a:t>
            </a:r>
          </a:p>
        </p:txBody>
      </p:sp>
      <p:sp>
        <p:nvSpPr>
          <p:cNvPr id="21" name="TextBox 20">
            <a:extLst>
              <a:ext uri="{FF2B5EF4-FFF2-40B4-BE49-F238E27FC236}">
                <a16:creationId xmlns:a16="http://schemas.microsoft.com/office/drawing/2014/main" id="{0411FA43-DA30-8A40-BF95-AAAC8A5E5EF7}"/>
              </a:ext>
            </a:extLst>
          </p:cNvPr>
          <p:cNvSpPr txBox="1"/>
          <p:nvPr/>
        </p:nvSpPr>
        <p:spPr>
          <a:xfrm>
            <a:off x="269349" y="2989899"/>
            <a:ext cx="8885538" cy="830997"/>
          </a:xfrm>
          <a:prstGeom prst="rect">
            <a:avLst/>
          </a:prstGeom>
          <a:noFill/>
        </p:spPr>
        <p:txBody>
          <a:bodyPr wrap="square" rtlCol="0">
            <a:spAutoFit/>
          </a:bodyPr>
          <a:lstStyle/>
          <a:p>
            <a:r>
              <a:rPr lang="en-US" sz="1600" b="1" i="1" dirty="0"/>
              <a:t>Co-occurrence of lower urinary tract symptoms and frailty among community-dwelling older men.</a:t>
            </a:r>
          </a:p>
          <a:p>
            <a:r>
              <a:rPr lang="en-US" sz="1600" dirty="0"/>
              <a:t>Scott Bauer, Will Ricke and colleagues: J. Am. Geriatr. Soc. 2020</a:t>
            </a:r>
          </a:p>
        </p:txBody>
      </p:sp>
    </p:spTree>
    <p:extLst>
      <p:ext uri="{BB962C8B-B14F-4D97-AF65-F5344CB8AC3E}">
        <p14:creationId xmlns:p14="http://schemas.microsoft.com/office/powerpoint/2010/main" val="2323445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344245" y="61588"/>
            <a:ext cx="8229600" cy="1143000"/>
          </a:xfrm>
        </p:spPr>
        <p:txBody>
          <a:bodyPr/>
          <a:lstStyle/>
          <a:p>
            <a:pPr eaLnBrk="1" hangingPunct="1"/>
            <a:r>
              <a:rPr lang="en-US" b="1" dirty="0">
                <a:latin typeface="Times New Roman" pitchFamily="18" charset="0"/>
                <a:ea typeface="ＭＳ Ｐゴシック" pitchFamily="34" charset="-128"/>
              </a:rPr>
              <a:t>Acknowledgments</a:t>
            </a:r>
          </a:p>
        </p:txBody>
      </p:sp>
      <p:sp>
        <p:nvSpPr>
          <p:cNvPr id="43011" name="Content Placeholder 2"/>
          <p:cNvSpPr>
            <a:spLocks noGrp="1"/>
          </p:cNvSpPr>
          <p:nvPr>
            <p:ph idx="1"/>
          </p:nvPr>
        </p:nvSpPr>
        <p:spPr>
          <a:xfrm>
            <a:off x="159859" y="806231"/>
            <a:ext cx="2445516" cy="5410200"/>
          </a:xfrm>
        </p:spPr>
        <p:txBody>
          <a:bodyPr/>
          <a:lstStyle/>
          <a:p>
            <a:pPr eaLnBrk="1" hangingPunct="1">
              <a:lnSpc>
                <a:spcPct val="80000"/>
              </a:lnSpc>
              <a:buFontTx/>
              <a:buNone/>
            </a:pPr>
            <a:r>
              <a:rPr lang="en-US" sz="1800" b="1" u="sng" dirty="0">
                <a:latin typeface="Times New Roman" pitchFamily="18" charset="0"/>
                <a:ea typeface="ＭＳ Ｐゴシック" pitchFamily="34" charset="-128"/>
              </a:rPr>
              <a:t>Univ of Pittsburgh O’Brien Center</a:t>
            </a:r>
          </a:p>
          <a:p>
            <a:pPr eaLnBrk="1" hangingPunct="1">
              <a:lnSpc>
                <a:spcPct val="80000"/>
              </a:lnSpc>
              <a:buFontTx/>
              <a:buNone/>
            </a:pPr>
            <a:r>
              <a:rPr lang="en-US" sz="1800" b="1" i="1" dirty="0">
                <a:latin typeface="Times New Roman" pitchFamily="18" charset="0"/>
                <a:ea typeface="ＭＳ Ｐゴシック" pitchFamily="34" charset="-128"/>
                <a:cs typeface="Times New Roman" pitchFamily="18" charset="0"/>
              </a:rPr>
              <a:t>DeFranco Lab</a:t>
            </a:r>
          </a:p>
          <a:p>
            <a:pPr eaLnBrk="1" hangingPunct="1">
              <a:lnSpc>
                <a:spcPct val="80000"/>
              </a:lnSpc>
              <a:buFontTx/>
              <a:buNone/>
            </a:pPr>
            <a:r>
              <a:rPr lang="en-US" sz="1800" dirty="0">
                <a:latin typeface="Times New Roman" pitchFamily="18" charset="0"/>
                <a:ea typeface="ＭＳ Ｐゴシック" pitchFamily="34" charset="-128"/>
              </a:rPr>
              <a:t>Kai He</a:t>
            </a:r>
          </a:p>
          <a:p>
            <a:pPr eaLnBrk="1" hangingPunct="1">
              <a:lnSpc>
                <a:spcPct val="80000"/>
              </a:lnSpc>
              <a:buFontTx/>
              <a:buNone/>
            </a:pPr>
            <a:r>
              <a:rPr lang="en-US" sz="1800" dirty="0">
                <a:latin typeface="Times New Roman" pitchFamily="18" charset="0"/>
                <a:ea typeface="ＭＳ Ｐゴシック" pitchFamily="34" charset="-128"/>
              </a:rPr>
              <a:t>Laura Pascal</a:t>
            </a:r>
          </a:p>
          <a:p>
            <a:pPr eaLnBrk="1" hangingPunct="1">
              <a:lnSpc>
                <a:spcPct val="80000"/>
              </a:lnSpc>
              <a:buFontTx/>
              <a:buNone/>
            </a:pPr>
            <a:r>
              <a:rPr lang="en-US" sz="1800" dirty="0">
                <a:latin typeface="Times New Roman" pitchFamily="18" charset="0"/>
                <a:ea typeface="ＭＳ Ｐゴシック" pitchFamily="34" charset="-128"/>
              </a:rPr>
              <a:t>Juliann Jaumotte</a:t>
            </a:r>
          </a:p>
          <a:p>
            <a:pPr eaLnBrk="1" hangingPunct="1">
              <a:lnSpc>
                <a:spcPct val="80000"/>
              </a:lnSpc>
              <a:buNone/>
            </a:pPr>
            <a:r>
              <a:rPr lang="en-US" sz="1800" dirty="0">
                <a:latin typeface="Times New Roman" pitchFamily="18" charset="0"/>
                <a:ea typeface="ＭＳ Ｐゴシック" pitchFamily="34" charset="-128"/>
              </a:rPr>
              <a:t>Caroline Madigan</a:t>
            </a:r>
          </a:p>
          <a:p>
            <a:pPr eaLnBrk="1" hangingPunct="1">
              <a:lnSpc>
                <a:spcPct val="80000"/>
              </a:lnSpc>
              <a:buFontTx/>
              <a:buNone/>
            </a:pPr>
            <a:r>
              <a:rPr lang="en-US" sz="1800" dirty="0">
                <a:latin typeface="Times New Roman" pitchFamily="18" charset="0"/>
                <a:ea typeface="ＭＳ Ｐゴシック" pitchFamily="34" charset="-128"/>
              </a:rPr>
              <a:t>Chandler Hudson (MD, Pitt Med, O’Brien Summer Research Fellow; Urology Resident, USI)</a:t>
            </a:r>
            <a:endParaRPr lang="en-US" sz="1800" dirty="0">
              <a:latin typeface="Times New Roman" pitchFamily="18" charset="0"/>
              <a:ea typeface="ＭＳ Ｐゴシック" pitchFamily="34" charset="-128"/>
              <a:cs typeface="Times New Roman" pitchFamily="18" charset="0"/>
            </a:endParaRPr>
          </a:p>
          <a:p>
            <a:pPr eaLnBrk="1" hangingPunct="1">
              <a:lnSpc>
                <a:spcPct val="80000"/>
              </a:lnSpc>
              <a:buFontTx/>
              <a:buNone/>
            </a:pPr>
            <a:r>
              <a:rPr lang="en-US" sz="1800" b="1" u="sng" dirty="0">
                <a:latin typeface="Times New Roman" pitchFamily="18" charset="0"/>
                <a:ea typeface="ＭＳ Ｐゴシック" pitchFamily="34" charset="-128"/>
              </a:rPr>
              <a:t>Pittsburgh Institute for Neurodegenerative Diseases</a:t>
            </a:r>
          </a:p>
          <a:p>
            <a:pPr eaLnBrk="1" hangingPunct="1">
              <a:lnSpc>
                <a:spcPct val="80000"/>
              </a:lnSpc>
              <a:buFontTx/>
              <a:buNone/>
            </a:pPr>
            <a:r>
              <a:rPr lang="en-US" sz="1800" dirty="0">
                <a:latin typeface="Times New Roman" pitchFamily="18" charset="0"/>
                <a:ea typeface="ＭＳ Ｐゴシック" pitchFamily="34" charset="-128"/>
              </a:rPr>
              <a:t>Tim Greenamyre</a:t>
            </a:r>
          </a:p>
          <a:p>
            <a:pPr eaLnBrk="1" hangingPunct="1">
              <a:lnSpc>
                <a:spcPct val="80000"/>
              </a:lnSpc>
              <a:buFontTx/>
              <a:buNone/>
            </a:pPr>
            <a:r>
              <a:rPr lang="en-US" sz="1800" dirty="0">
                <a:latin typeface="Times New Roman" pitchFamily="18" charset="0"/>
                <a:ea typeface="ＭＳ Ｐゴシック" pitchFamily="34" charset="-128"/>
              </a:rPr>
              <a:t>Roberto Di Maio</a:t>
            </a:r>
          </a:p>
          <a:p>
            <a:pPr eaLnBrk="1" hangingPunct="1">
              <a:lnSpc>
                <a:spcPct val="80000"/>
              </a:lnSpc>
              <a:buFontTx/>
              <a:buNone/>
            </a:pPr>
            <a:endParaRPr lang="en-US" sz="1800" dirty="0">
              <a:latin typeface="Times New Roman" pitchFamily="18" charset="0"/>
              <a:ea typeface="ＭＳ Ｐゴシック" pitchFamily="34" charset="-128"/>
              <a:cs typeface="Times New Roman" pitchFamily="18" charset="0"/>
            </a:endParaRPr>
          </a:p>
          <a:p>
            <a:pPr eaLnBrk="1" hangingPunct="1">
              <a:lnSpc>
                <a:spcPct val="80000"/>
              </a:lnSpc>
              <a:buFontTx/>
              <a:buNone/>
            </a:pPr>
            <a:endParaRPr lang="en-US" sz="1400" dirty="0">
              <a:latin typeface="Times New Roman" pitchFamily="18" charset="0"/>
              <a:ea typeface="ＭＳ Ｐゴシック" pitchFamily="34" charset="-128"/>
            </a:endParaRPr>
          </a:p>
          <a:p>
            <a:pPr eaLnBrk="1" hangingPunct="1">
              <a:lnSpc>
                <a:spcPct val="80000"/>
              </a:lnSpc>
              <a:buFontTx/>
              <a:buNone/>
            </a:pPr>
            <a:endParaRPr lang="en-US" sz="1400" dirty="0">
              <a:latin typeface="Times New Roman" pitchFamily="18" charset="0"/>
              <a:ea typeface="ＭＳ Ｐゴシック" pitchFamily="34" charset="-128"/>
            </a:endParaRPr>
          </a:p>
          <a:p>
            <a:pPr eaLnBrk="1" hangingPunct="1">
              <a:lnSpc>
                <a:spcPct val="80000"/>
              </a:lnSpc>
              <a:buFontTx/>
              <a:buNone/>
            </a:pPr>
            <a:endParaRPr lang="en-US" sz="1400" dirty="0">
              <a:latin typeface="Times New Roman" pitchFamily="18" charset="0"/>
              <a:ea typeface="ＭＳ Ｐゴシック" pitchFamily="34" charset="-128"/>
            </a:endParaRPr>
          </a:p>
          <a:p>
            <a:pPr eaLnBrk="1" hangingPunct="1">
              <a:lnSpc>
                <a:spcPct val="80000"/>
              </a:lnSpc>
              <a:buFontTx/>
              <a:buNone/>
            </a:pPr>
            <a:endParaRPr lang="en-US" sz="1400" dirty="0">
              <a:latin typeface="Times New Roman" pitchFamily="18" charset="0"/>
              <a:ea typeface="ＭＳ Ｐゴシック" pitchFamily="34" charset="-128"/>
            </a:endParaRPr>
          </a:p>
          <a:p>
            <a:pPr eaLnBrk="1" hangingPunct="1">
              <a:lnSpc>
                <a:spcPct val="80000"/>
              </a:lnSpc>
              <a:buFontTx/>
              <a:buNone/>
            </a:pPr>
            <a:endParaRPr lang="en-US" sz="1400" dirty="0">
              <a:latin typeface="Times New Roman" pitchFamily="18" charset="0"/>
              <a:ea typeface="ＭＳ Ｐゴシック" pitchFamily="34" charset="-128"/>
            </a:endParaRPr>
          </a:p>
          <a:p>
            <a:pPr eaLnBrk="1" hangingPunct="1">
              <a:lnSpc>
                <a:spcPct val="80000"/>
              </a:lnSpc>
              <a:buFontTx/>
              <a:buNone/>
            </a:pPr>
            <a:endParaRPr lang="en-US" sz="1400" dirty="0">
              <a:latin typeface="Times New Roman" pitchFamily="18" charset="0"/>
              <a:ea typeface="ＭＳ Ｐゴシック" pitchFamily="34" charset="-128"/>
            </a:endParaRPr>
          </a:p>
          <a:p>
            <a:pPr eaLnBrk="1" hangingPunct="1">
              <a:lnSpc>
                <a:spcPct val="80000"/>
              </a:lnSpc>
              <a:buFontTx/>
              <a:buNone/>
            </a:pPr>
            <a:endParaRPr lang="en-US" sz="1400" dirty="0">
              <a:latin typeface="Times New Roman" pitchFamily="18" charset="0"/>
              <a:ea typeface="ＭＳ Ｐゴシック" pitchFamily="34" charset="-128"/>
            </a:endParaRPr>
          </a:p>
          <a:p>
            <a:pPr eaLnBrk="1" hangingPunct="1">
              <a:lnSpc>
                <a:spcPct val="80000"/>
              </a:lnSpc>
              <a:buFontTx/>
              <a:buNone/>
            </a:pPr>
            <a:endParaRPr lang="en-US" sz="1400" dirty="0">
              <a:latin typeface="Times New Roman" pitchFamily="18" charset="0"/>
              <a:ea typeface="ＭＳ Ｐゴシック" pitchFamily="34" charset="-128"/>
            </a:endParaRPr>
          </a:p>
          <a:p>
            <a:pPr eaLnBrk="1" hangingPunct="1">
              <a:lnSpc>
                <a:spcPct val="80000"/>
              </a:lnSpc>
              <a:buFontTx/>
              <a:buNone/>
            </a:pPr>
            <a:endParaRPr lang="en-US" sz="1400" dirty="0">
              <a:latin typeface="Times New Roman" pitchFamily="18" charset="0"/>
              <a:ea typeface="ＭＳ Ｐゴシック" pitchFamily="34" charset="-128"/>
            </a:endParaRPr>
          </a:p>
          <a:p>
            <a:pPr eaLnBrk="1" hangingPunct="1">
              <a:lnSpc>
                <a:spcPct val="80000"/>
              </a:lnSpc>
              <a:buFontTx/>
              <a:buNone/>
            </a:pPr>
            <a:endParaRPr lang="en-US" sz="1400" dirty="0">
              <a:latin typeface="Times New Roman" pitchFamily="18" charset="0"/>
              <a:ea typeface="ＭＳ Ｐゴシック" pitchFamily="34" charset="-128"/>
            </a:endParaRPr>
          </a:p>
          <a:p>
            <a:pPr eaLnBrk="1" hangingPunct="1">
              <a:lnSpc>
                <a:spcPct val="80000"/>
              </a:lnSpc>
              <a:buFontTx/>
              <a:buNone/>
            </a:pPr>
            <a:endParaRPr lang="en-US" sz="1400" dirty="0">
              <a:latin typeface="Times New Roman" pitchFamily="18" charset="0"/>
              <a:ea typeface="ＭＳ Ｐゴシック" pitchFamily="34" charset="-128"/>
            </a:endParaRPr>
          </a:p>
          <a:p>
            <a:pPr eaLnBrk="1" hangingPunct="1">
              <a:lnSpc>
                <a:spcPct val="80000"/>
              </a:lnSpc>
              <a:buFontTx/>
              <a:buNone/>
            </a:pPr>
            <a:endParaRPr lang="en-US" sz="1400" dirty="0">
              <a:latin typeface="Times New Roman" pitchFamily="18" charset="0"/>
              <a:ea typeface="ＭＳ Ｐゴシック" pitchFamily="34" charset="-128"/>
            </a:endParaRPr>
          </a:p>
          <a:p>
            <a:pPr eaLnBrk="1" hangingPunct="1">
              <a:lnSpc>
                <a:spcPct val="80000"/>
              </a:lnSpc>
              <a:buFontTx/>
              <a:buNone/>
            </a:pPr>
            <a:r>
              <a:rPr lang="en-US" sz="1400" dirty="0">
                <a:latin typeface="Times New Roman" pitchFamily="18" charset="0"/>
                <a:ea typeface="ＭＳ Ｐゴシック" pitchFamily="34" charset="-128"/>
              </a:rPr>
              <a:t> </a:t>
            </a:r>
          </a:p>
          <a:p>
            <a:pPr eaLnBrk="1" hangingPunct="1">
              <a:lnSpc>
                <a:spcPct val="80000"/>
              </a:lnSpc>
            </a:pPr>
            <a:endParaRPr lang="en-US" sz="1400" dirty="0">
              <a:latin typeface="Times New Roman" pitchFamily="18" charset="0"/>
              <a:ea typeface="ＭＳ Ｐゴシック" pitchFamily="34" charset="-128"/>
            </a:endParaRPr>
          </a:p>
          <a:p>
            <a:pPr eaLnBrk="1" hangingPunct="1">
              <a:lnSpc>
                <a:spcPct val="80000"/>
              </a:lnSpc>
            </a:pPr>
            <a:endParaRPr lang="en-US" sz="1400" dirty="0">
              <a:latin typeface="Times New Roman" pitchFamily="18" charset="0"/>
              <a:ea typeface="ＭＳ Ｐゴシック" pitchFamily="34" charset="-128"/>
            </a:endParaRPr>
          </a:p>
        </p:txBody>
      </p:sp>
      <p:sp>
        <p:nvSpPr>
          <p:cNvPr id="43015" name="TextBox 9"/>
          <p:cNvSpPr txBox="1">
            <a:spLocks noChangeArrowheads="1"/>
          </p:cNvSpPr>
          <p:nvPr/>
        </p:nvSpPr>
        <p:spPr bwMode="auto">
          <a:xfrm>
            <a:off x="6553200" y="1447800"/>
            <a:ext cx="558800" cy="369888"/>
          </a:xfrm>
          <a:prstGeom prst="rect">
            <a:avLst/>
          </a:prstGeom>
          <a:noFill/>
          <a:ln w="9525">
            <a:noFill/>
            <a:miter lim="800000"/>
            <a:headEnd/>
            <a:tailEnd/>
          </a:ln>
        </p:spPr>
        <p:txBody>
          <a:bodyPr wrap="none">
            <a:spAutoFit/>
          </a:bodyPr>
          <a:lstStyle/>
          <a:p>
            <a:r>
              <a:rPr lang="en-US" b="1" dirty="0">
                <a:solidFill>
                  <a:schemeClr val="bg1"/>
                </a:solidFill>
                <a:latin typeface="Calibri" pitchFamily="34" charset="0"/>
              </a:rPr>
              <a:t>Mel</a:t>
            </a:r>
          </a:p>
        </p:txBody>
      </p:sp>
      <p:pic>
        <p:nvPicPr>
          <p:cNvPr id="19" name="Picture 18" descr="NIDD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566" y="6175442"/>
            <a:ext cx="2869721" cy="641752"/>
          </a:xfrm>
          <a:prstGeom prst="rect">
            <a:avLst/>
          </a:prstGeom>
        </p:spPr>
      </p:pic>
      <p:sp>
        <p:nvSpPr>
          <p:cNvPr id="14" name="Rectangle 13"/>
          <p:cNvSpPr/>
          <p:nvPr/>
        </p:nvSpPr>
        <p:spPr>
          <a:xfrm>
            <a:off x="6084940" y="1276194"/>
            <a:ext cx="2799934" cy="1865126"/>
          </a:xfrm>
          <a:prstGeom prst="rect">
            <a:avLst/>
          </a:prstGeom>
        </p:spPr>
        <p:txBody>
          <a:bodyPr wrap="square">
            <a:spAutoFit/>
          </a:bodyPr>
          <a:lstStyle/>
          <a:p>
            <a:pPr eaLnBrk="1" hangingPunct="1">
              <a:lnSpc>
                <a:spcPct val="80000"/>
              </a:lnSpc>
              <a:buFontTx/>
              <a:buNone/>
            </a:pPr>
            <a:r>
              <a:rPr lang="en-US" b="1" u="sng" dirty="0">
                <a:latin typeface="Times New Roman" panose="02020603050405020304" pitchFamily="18" charset="0"/>
                <a:ea typeface="ＭＳ Ｐゴシック" pitchFamily="34" charset="-128"/>
                <a:cs typeface="Times New Roman" panose="02020603050405020304" pitchFamily="18" charset="0"/>
              </a:rPr>
              <a:t>Univ. Wisconsin O’Brien Center</a:t>
            </a:r>
          </a:p>
          <a:p>
            <a:pPr eaLnBrk="1" hangingPunct="1">
              <a:lnSpc>
                <a:spcPct val="80000"/>
              </a:lnSpc>
              <a:buFontTx/>
              <a:buNone/>
            </a:pPr>
            <a:r>
              <a:rPr lang="en-US" dirty="0">
                <a:latin typeface="Times New Roman" panose="02020603050405020304" pitchFamily="18" charset="0"/>
                <a:ea typeface="ＭＳ Ｐゴシック" pitchFamily="34" charset="-128"/>
                <a:cs typeface="Times New Roman" panose="02020603050405020304" pitchFamily="18" charset="0"/>
              </a:rPr>
              <a:t>Will Ricke</a:t>
            </a:r>
          </a:p>
          <a:p>
            <a:pPr>
              <a:lnSpc>
                <a:spcPct val="80000"/>
              </a:lnSpc>
            </a:pPr>
            <a:r>
              <a:rPr lang="en-US" b="1" dirty="0">
                <a:solidFill>
                  <a:srgbClr val="FF0000"/>
                </a:solidFill>
                <a:latin typeface="Times New Roman" panose="02020603050405020304" pitchFamily="18" charset="0"/>
                <a:ea typeface="ＭＳ Ｐゴシック" pitchFamily="34" charset="-128"/>
                <a:cs typeface="Times New Roman" panose="02020603050405020304" pitchFamily="18" charset="0"/>
              </a:rPr>
              <a:t>Teresa Liu </a:t>
            </a:r>
          </a:p>
          <a:p>
            <a:pPr eaLnBrk="1" hangingPunct="1">
              <a:lnSpc>
                <a:spcPct val="80000"/>
              </a:lnSpc>
              <a:buFontTx/>
              <a:buNone/>
            </a:pPr>
            <a:r>
              <a:rPr lang="en-US" dirty="0">
                <a:latin typeface="Times New Roman" panose="02020603050405020304" pitchFamily="18" charset="0"/>
                <a:ea typeface="ＭＳ Ｐゴシック" pitchFamily="34" charset="-128"/>
                <a:cs typeface="Times New Roman" panose="02020603050405020304" pitchFamily="18" charset="0"/>
              </a:rPr>
              <a:t> Emily Ricke</a:t>
            </a:r>
          </a:p>
          <a:p>
            <a:pPr eaLnBrk="1" hangingPunct="1">
              <a:lnSpc>
                <a:spcPct val="80000"/>
              </a:lnSpc>
              <a:buNone/>
            </a:pPr>
            <a:r>
              <a:rPr lang="en-US" dirty="0">
                <a:latin typeface="Times New Roman" panose="02020603050405020304" pitchFamily="18" charset="0"/>
                <a:ea typeface="ＭＳ Ｐゴシック" pitchFamily="34" charset="-128"/>
                <a:cs typeface="Times New Roman" panose="02020603050405020304" pitchFamily="18" charset="0"/>
              </a:rPr>
              <a:t>Alexis Adrian</a:t>
            </a:r>
          </a:p>
          <a:p>
            <a:pPr eaLnBrk="1" hangingPunct="1">
              <a:lnSpc>
                <a:spcPct val="80000"/>
              </a:lnSpc>
              <a:buNone/>
            </a:pPr>
            <a:r>
              <a:rPr lang="en-US" dirty="0">
                <a:latin typeface="Times New Roman" panose="02020603050405020304" pitchFamily="18" charset="0"/>
                <a:ea typeface="ＭＳ Ｐゴシック" pitchFamily="34" charset="-128"/>
                <a:cs typeface="Times New Roman" panose="02020603050405020304" pitchFamily="18" charset="0"/>
              </a:rPr>
              <a:t>Liv Myklebust – </a:t>
            </a:r>
            <a:r>
              <a:rPr lang="en-US" dirty="0">
                <a:latin typeface="Times New Roman" panose="02020603050405020304" pitchFamily="18" charset="0"/>
                <a:cs typeface="Times New Roman" panose="02020603050405020304" pitchFamily="18" charset="0"/>
              </a:rPr>
              <a:t>Pitt Med MS1 (MSTP)</a:t>
            </a:r>
            <a:endParaRPr lang="en-US" dirty="0">
              <a:latin typeface="Times New Roman" panose="02020603050405020304" pitchFamily="18" charset="0"/>
              <a:ea typeface="ＭＳ Ｐゴシック" pitchFamily="34" charset="-128"/>
              <a:cs typeface="Times New Roman" panose="02020603050405020304" pitchFamily="18" charset="0"/>
            </a:endParaRPr>
          </a:p>
        </p:txBody>
      </p:sp>
      <p:grpSp>
        <p:nvGrpSpPr>
          <p:cNvPr id="25" name="Group 24">
            <a:extLst>
              <a:ext uri="{FF2B5EF4-FFF2-40B4-BE49-F238E27FC236}">
                <a16:creationId xmlns:a16="http://schemas.microsoft.com/office/drawing/2014/main" id="{D59A2792-5DDF-584B-A499-BDB27A860985}"/>
              </a:ext>
            </a:extLst>
          </p:cNvPr>
          <p:cNvGrpSpPr/>
          <p:nvPr/>
        </p:nvGrpSpPr>
        <p:grpSpPr>
          <a:xfrm>
            <a:off x="2900401" y="1266176"/>
            <a:ext cx="1358772" cy="1335162"/>
            <a:chOff x="6705600" y="1371600"/>
            <a:chExt cx="1838338" cy="2277632"/>
          </a:xfrm>
        </p:grpSpPr>
        <p:pic>
          <p:nvPicPr>
            <p:cNvPr id="26" name="Picture 25" descr="Pascal.jpg">
              <a:extLst>
                <a:ext uri="{FF2B5EF4-FFF2-40B4-BE49-F238E27FC236}">
                  <a16:creationId xmlns:a16="http://schemas.microsoft.com/office/drawing/2014/main" id="{0EF6E53B-06BB-8343-84C8-45491B2270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1371600"/>
              <a:ext cx="1749424" cy="2209799"/>
            </a:xfrm>
            <a:prstGeom prst="rect">
              <a:avLst/>
            </a:prstGeom>
          </p:spPr>
        </p:pic>
        <p:sp>
          <p:nvSpPr>
            <p:cNvPr id="27" name="TextBox 5">
              <a:extLst>
                <a:ext uri="{FF2B5EF4-FFF2-40B4-BE49-F238E27FC236}">
                  <a16:creationId xmlns:a16="http://schemas.microsoft.com/office/drawing/2014/main" id="{75CFBAAB-0321-D943-809A-1A0E3B107ACB}"/>
                </a:ext>
              </a:extLst>
            </p:cNvPr>
            <p:cNvSpPr txBox="1">
              <a:spLocks noChangeArrowheads="1"/>
            </p:cNvSpPr>
            <p:nvPr/>
          </p:nvSpPr>
          <p:spPr bwMode="auto">
            <a:xfrm>
              <a:off x="7742100" y="3124200"/>
              <a:ext cx="801838" cy="525032"/>
            </a:xfrm>
            <a:prstGeom prst="rect">
              <a:avLst/>
            </a:prstGeom>
            <a:noFill/>
            <a:ln w="9525">
              <a:noFill/>
              <a:miter lim="800000"/>
              <a:headEnd/>
              <a:tailEnd/>
            </a:ln>
          </p:spPr>
          <p:txBody>
            <a:bodyPr wrap="none">
              <a:spAutoFit/>
            </a:bodyPr>
            <a:lstStyle/>
            <a:p>
              <a:r>
                <a:rPr lang="en-US" sz="1400" b="1" dirty="0">
                  <a:solidFill>
                    <a:schemeClr val="bg1"/>
                  </a:solidFill>
                  <a:latin typeface="Calibri" pitchFamily="34" charset="0"/>
                </a:rPr>
                <a:t>Laura</a:t>
              </a:r>
            </a:p>
          </p:txBody>
        </p:sp>
      </p:grpSp>
      <p:pic>
        <p:nvPicPr>
          <p:cNvPr id="12" name="Picture 11" descr="Caroline Ma">
            <a:extLst>
              <a:ext uri="{FF2B5EF4-FFF2-40B4-BE49-F238E27FC236}">
                <a16:creationId xmlns:a16="http://schemas.microsoft.com/office/drawing/2014/main" id="{C958D1EC-6A5F-544D-9761-C0D5100227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3778" y="1191295"/>
            <a:ext cx="1389251" cy="1389251"/>
          </a:xfrm>
          <a:prstGeom prst="rect">
            <a:avLst/>
          </a:prstGeom>
        </p:spPr>
      </p:pic>
      <p:sp>
        <p:nvSpPr>
          <p:cNvPr id="32" name="TextBox 5">
            <a:extLst>
              <a:ext uri="{FF2B5EF4-FFF2-40B4-BE49-F238E27FC236}">
                <a16:creationId xmlns:a16="http://schemas.microsoft.com/office/drawing/2014/main" id="{39B76632-DFAC-8D4A-B717-D43BCE1C9F55}"/>
              </a:ext>
            </a:extLst>
          </p:cNvPr>
          <p:cNvSpPr txBox="1">
            <a:spLocks noChangeArrowheads="1"/>
          </p:cNvSpPr>
          <p:nvPr/>
        </p:nvSpPr>
        <p:spPr bwMode="auto">
          <a:xfrm>
            <a:off x="4976011" y="4188023"/>
            <a:ext cx="801245" cy="307777"/>
          </a:xfrm>
          <a:prstGeom prst="rect">
            <a:avLst/>
          </a:prstGeom>
          <a:noFill/>
          <a:ln w="9525">
            <a:noFill/>
            <a:miter lim="800000"/>
            <a:headEnd/>
            <a:tailEnd/>
          </a:ln>
        </p:spPr>
        <p:txBody>
          <a:bodyPr wrap="none">
            <a:spAutoFit/>
          </a:bodyPr>
          <a:lstStyle/>
          <a:p>
            <a:r>
              <a:rPr lang="en-US" sz="1400" b="1" dirty="0">
                <a:solidFill>
                  <a:schemeClr val="bg1"/>
                </a:solidFill>
                <a:latin typeface="Calibri" pitchFamily="34" charset="0"/>
              </a:rPr>
              <a:t>Caroline</a:t>
            </a:r>
          </a:p>
        </p:txBody>
      </p:sp>
      <p:pic>
        <p:nvPicPr>
          <p:cNvPr id="16" name="Picture 15" descr="A group of people posing for the camera&#10;&#10;Description automatically generated">
            <a:extLst>
              <a:ext uri="{FF2B5EF4-FFF2-40B4-BE49-F238E27FC236}">
                <a16:creationId xmlns:a16="http://schemas.microsoft.com/office/drawing/2014/main" id="{241B6A70-7C05-CF44-8221-AB0D1A3D10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84940" y="3292313"/>
            <a:ext cx="2819400" cy="2079885"/>
          </a:xfrm>
          <a:prstGeom prst="rect">
            <a:avLst/>
          </a:prstGeom>
        </p:spPr>
      </p:pic>
      <p:sp>
        <p:nvSpPr>
          <p:cNvPr id="35" name="TextBox 5">
            <a:extLst>
              <a:ext uri="{FF2B5EF4-FFF2-40B4-BE49-F238E27FC236}">
                <a16:creationId xmlns:a16="http://schemas.microsoft.com/office/drawing/2014/main" id="{CE6775F7-3D72-0347-814F-2E81A2600E1D}"/>
              </a:ext>
            </a:extLst>
          </p:cNvPr>
          <p:cNvSpPr txBox="1">
            <a:spLocks noChangeArrowheads="1"/>
          </p:cNvSpPr>
          <p:nvPr/>
        </p:nvSpPr>
        <p:spPr bwMode="auto">
          <a:xfrm>
            <a:off x="6251161" y="4882897"/>
            <a:ext cx="659283" cy="307777"/>
          </a:xfrm>
          <a:prstGeom prst="rect">
            <a:avLst/>
          </a:prstGeom>
          <a:noFill/>
          <a:ln w="9525">
            <a:noFill/>
            <a:miter lim="800000"/>
            <a:headEnd/>
            <a:tailEnd/>
          </a:ln>
        </p:spPr>
        <p:txBody>
          <a:bodyPr wrap="none">
            <a:spAutoFit/>
          </a:bodyPr>
          <a:lstStyle/>
          <a:p>
            <a:r>
              <a:rPr lang="en-US" sz="1400" b="1" dirty="0">
                <a:solidFill>
                  <a:schemeClr val="bg1"/>
                </a:solidFill>
                <a:latin typeface="Calibri" pitchFamily="34" charset="0"/>
              </a:rPr>
              <a:t>Teresa</a:t>
            </a:r>
          </a:p>
        </p:txBody>
      </p:sp>
      <p:sp>
        <p:nvSpPr>
          <p:cNvPr id="36" name="TextBox 5">
            <a:extLst>
              <a:ext uri="{FF2B5EF4-FFF2-40B4-BE49-F238E27FC236}">
                <a16:creationId xmlns:a16="http://schemas.microsoft.com/office/drawing/2014/main" id="{4E0590A7-8405-E64F-8AC1-DF7ABA06F498}"/>
              </a:ext>
            </a:extLst>
          </p:cNvPr>
          <p:cNvSpPr txBox="1">
            <a:spLocks noChangeArrowheads="1"/>
          </p:cNvSpPr>
          <p:nvPr/>
        </p:nvSpPr>
        <p:spPr bwMode="auto">
          <a:xfrm>
            <a:off x="7461303" y="4781741"/>
            <a:ext cx="389850" cy="307777"/>
          </a:xfrm>
          <a:prstGeom prst="rect">
            <a:avLst/>
          </a:prstGeom>
          <a:noFill/>
          <a:ln w="9525">
            <a:noFill/>
            <a:miter lim="800000"/>
            <a:headEnd/>
            <a:tailEnd/>
          </a:ln>
        </p:spPr>
        <p:txBody>
          <a:bodyPr wrap="none">
            <a:spAutoFit/>
          </a:bodyPr>
          <a:lstStyle/>
          <a:p>
            <a:r>
              <a:rPr lang="en-US" sz="1400" b="1" dirty="0">
                <a:solidFill>
                  <a:schemeClr val="bg1"/>
                </a:solidFill>
                <a:latin typeface="Calibri" pitchFamily="34" charset="0"/>
              </a:rPr>
              <a:t>Liv</a:t>
            </a:r>
          </a:p>
        </p:txBody>
      </p:sp>
      <p:sp>
        <p:nvSpPr>
          <p:cNvPr id="38" name="TextBox 5">
            <a:extLst>
              <a:ext uri="{FF2B5EF4-FFF2-40B4-BE49-F238E27FC236}">
                <a16:creationId xmlns:a16="http://schemas.microsoft.com/office/drawing/2014/main" id="{F6EC25FF-336F-FD4F-8CEE-2B7502B17130}"/>
              </a:ext>
            </a:extLst>
          </p:cNvPr>
          <p:cNvSpPr txBox="1">
            <a:spLocks noChangeArrowheads="1"/>
          </p:cNvSpPr>
          <p:nvPr/>
        </p:nvSpPr>
        <p:spPr bwMode="auto">
          <a:xfrm>
            <a:off x="8079961" y="4425697"/>
            <a:ext cx="482824" cy="307777"/>
          </a:xfrm>
          <a:prstGeom prst="rect">
            <a:avLst/>
          </a:prstGeom>
          <a:noFill/>
          <a:ln w="9525">
            <a:noFill/>
            <a:miter lim="800000"/>
            <a:headEnd/>
            <a:tailEnd/>
          </a:ln>
        </p:spPr>
        <p:txBody>
          <a:bodyPr wrap="none">
            <a:spAutoFit/>
          </a:bodyPr>
          <a:lstStyle/>
          <a:p>
            <a:r>
              <a:rPr lang="en-US" sz="1400" b="1" dirty="0">
                <a:solidFill>
                  <a:schemeClr val="bg1"/>
                </a:solidFill>
                <a:latin typeface="Calibri" pitchFamily="34" charset="0"/>
              </a:rPr>
              <a:t>Will</a:t>
            </a:r>
          </a:p>
        </p:txBody>
      </p:sp>
      <p:pic>
        <p:nvPicPr>
          <p:cNvPr id="18" name="Picture 17">
            <a:extLst>
              <a:ext uri="{FF2B5EF4-FFF2-40B4-BE49-F238E27FC236}">
                <a16:creationId xmlns:a16="http://schemas.microsoft.com/office/drawing/2014/main" id="{8C3DF27C-A82F-254C-89C1-5825152BD19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72992" y="4061837"/>
            <a:ext cx="1422400" cy="1422400"/>
          </a:xfrm>
          <a:prstGeom prst="rect">
            <a:avLst/>
          </a:prstGeom>
        </p:spPr>
      </p:pic>
      <p:sp>
        <p:nvSpPr>
          <p:cNvPr id="41" name="TextBox 5">
            <a:extLst>
              <a:ext uri="{FF2B5EF4-FFF2-40B4-BE49-F238E27FC236}">
                <a16:creationId xmlns:a16="http://schemas.microsoft.com/office/drawing/2014/main" id="{D271B5C6-D0DE-4848-BE98-B10A0E3C2214}"/>
              </a:ext>
            </a:extLst>
          </p:cNvPr>
          <p:cNvSpPr txBox="1">
            <a:spLocks noChangeArrowheads="1"/>
          </p:cNvSpPr>
          <p:nvPr/>
        </p:nvSpPr>
        <p:spPr bwMode="auto">
          <a:xfrm>
            <a:off x="3467867" y="5137673"/>
            <a:ext cx="785728" cy="307777"/>
          </a:xfrm>
          <a:prstGeom prst="rect">
            <a:avLst/>
          </a:prstGeom>
          <a:noFill/>
          <a:ln w="9525">
            <a:noFill/>
            <a:miter lim="800000"/>
            <a:headEnd/>
            <a:tailEnd/>
          </a:ln>
        </p:spPr>
        <p:txBody>
          <a:bodyPr wrap="none">
            <a:spAutoFit/>
          </a:bodyPr>
          <a:lstStyle/>
          <a:p>
            <a:r>
              <a:rPr lang="en-US" sz="1400" b="1" dirty="0">
                <a:solidFill>
                  <a:schemeClr val="bg1"/>
                </a:solidFill>
                <a:latin typeface="Calibri" pitchFamily="34" charset="0"/>
              </a:rPr>
              <a:t>Roberto</a:t>
            </a:r>
          </a:p>
        </p:txBody>
      </p:sp>
      <p:pic>
        <p:nvPicPr>
          <p:cNvPr id="33" name="Picture 32" descr="A person wearing glasses and smiling at the camera&#10;&#10;Description automatically generated">
            <a:extLst>
              <a:ext uri="{FF2B5EF4-FFF2-40B4-BE49-F238E27FC236}">
                <a16:creationId xmlns:a16="http://schemas.microsoft.com/office/drawing/2014/main" id="{25835188-DCB2-3F45-B762-024E7DBBD95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86465" y="4222902"/>
            <a:ext cx="1329680" cy="1329680"/>
          </a:xfrm>
          <a:prstGeom prst="rect">
            <a:avLst/>
          </a:prstGeom>
        </p:spPr>
      </p:pic>
      <p:sp>
        <p:nvSpPr>
          <p:cNvPr id="45" name="TextBox 5">
            <a:extLst>
              <a:ext uri="{FF2B5EF4-FFF2-40B4-BE49-F238E27FC236}">
                <a16:creationId xmlns:a16="http://schemas.microsoft.com/office/drawing/2014/main" id="{2DE892E5-4316-B747-916D-3E8700586728}"/>
              </a:ext>
            </a:extLst>
          </p:cNvPr>
          <p:cNvSpPr txBox="1">
            <a:spLocks noChangeArrowheads="1"/>
          </p:cNvSpPr>
          <p:nvPr/>
        </p:nvSpPr>
        <p:spPr bwMode="auto">
          <a:xfrm>
            <a:off x="5080838" y="5196735"/>
            <a:ext cx="463588" cy="307777"/>
          </a:xfrm>
          <a:prstGeom prst="rect">
            <a:avLst/>
          </a:prstGeom>
          <a:noFill/>
          <a:ln w="9525">
            <a:noFill/>
            <a:miter lim="800000"/>
            <a:headEnd/>
            <a:tailEnd/>
          </a:ln>
        </p:spPr>
        <p:txBody>
          <a:bodyPr wrap="none">
            <a:spAutoFit/>
          </a:bodyPr>
          <a:lstStyle/>
          <a:p>
            <a:r>
              <a:rPr lang="en-US" sz="1400" b="1" dirty="0">
                <a:solidFill>
                  <a:schemeClr val="bg1"/>
                </a:solidFill>
                <a:latin typeface="Calibri" pitchFamily="34" charset="0"/>
              </a:rPr>
              <a:t>Tim</a:t>
            </a:r>
          </a:p>
        </p:txBody>
      </p:sp>
      <p:pic>
        <p:nvPicPr>
          <p:cNvPr id="31" name="Picture 30" descr="Logo, company name&#10;&#10;Description automatically generated">
            <a:extLst>
              <a:ext uri="{FF2B5EF4-FFF2-40B4-BE49-F238E27FC236}">
                <a16:creationId xmlns:a16="http://schemas.microsoft.com/office/drawing/2014/main" id="{795E8291-4835-CB40-A7ED-EDB6494DD75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667" r="13333"/>
          <a:stretch/>
        </p:blipFill>
        <p:spPr>
          <a:xfrm>
            <a:off x="6984721" y="304800"/>
            <a:ext cx="2043456" cy="851440"/>
          </a:xfrm>
          <a:prstGeom prst="rect">
            <a:avLst/>
          </a:prstGeom>
        </p:spPr>
      </p:pic>
      <p:pic>
        <p:nvPicPr>
          <p:cNvPr id="34" name="Picture 33" descr="Graphical user interface, website&#10;&#10;Description automatically generated">
            <a:extLst>
              <a:ext uri="{FF2B5EF4-FFF2-40B4-BE49-F238E27FC236}">
                <a16:creationId xmlns:a16="http://schemas.microsoft.com/office/drawing/2014/main" id="{021D918C-B2EF-EE4C-89C6-09C71DE957A4}"/>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5835" t="8151" r="55000" b="72232"/>
          <a:stretch/>
        </p:blipFill>
        <p:spPr>
          <a:xfrm>
            <a:off x="0" y="0"/>
            <a:ext cx="2149703" cy="686076"/>
          </a:xfrm>
          <a:prstGeom prst="rect">
            <a:avLst/>
          </a:prstGeom>
        </p:spPr>
      </p:pic>
      <p:pic>
        <p:nvPicPr>
          <p:cNvPr id="37" name="Picture 36" descr="A picture containing logo&#10;&#10;Description automatically generated">
            <a:extLst>
              <a:ext uri="{FF2B5EF4-FFF2-40B4-BE49-F238E27FC236}">
                <a16:creationId xmlns:a16="http://schemas.microsoft.com/office/drawing/2014/main" id="{C4EBD4C4-D081-FB47-A6C4-3E0F0B245AB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9859" y="5306067"/>
            <a:ext cx="2197100" cy="927100"/>
          </a:xfrm>
          <a:prstGeom prst="rect">
            <a:avLst/>
          </a:prstGeom>
        </p:spPr>
      </p:pic>
      <p:pic>
        <p:nvPicPr>
          <p:cNvPr id="39" name="Picture 38" descr="Jaumotte_Juliann.jpg">
            <a:extLst>
              <a:ext uri="{FF2B5EF4-FFF2-40B4-BE49-F238E27FC236}">
                <a16:creationId xmlns:a16="http://schemas.microsoft.com/office/drawing/2014/main" id="{C962B5D4-E4BB-EF44-BFC7-86DB5A516C5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06859" y="2606686"/>
            <a:ext cx="1556919" cy="1389251"/>
          </a:xfrm>
          <a:prstGeom prst="rect">
            <a:avLst/>
          </a:prstGeom>
        </p:spPr>
      </p:pic>
      <p:sp>
        <p:nvSpPr>
          <p:cNvPr id="42" name="TextBox 5">
            <a:extLst>
              <a:ext uri="{FF2B5EF4-FFF2-40B4-BE49-F238E27FC236}">
                <a16:creationId xmlns:a16="http://schemas.microsoft.com/office/drawing/2014/main" id="{307EF064-C729-4049-9CC5-1A6FD057400E}"/>
              </a:ext>
            </a:extLst>
          </p:cNvPr>
          <p:cNvSpPr txBox="1">
            <a:spLocks noChangeArrowheads="1"/>
          </p:cNvSpPr>
          <p:nvPr/>
        </p:nvSpPr>
        <p:spPr bwMode="auto">
          <a:xfrm>
            <a:off x="3505200" y="3650547"/>
            <a:ext cx="710451" cy="307777"/>
          </a:xfrm>
          <a:prstGeom prst="rect">
            <a:avLst/>
          </a:prstGeom>
          <a:noFill/>
          <a:ln w="9525">
            <a:noFill/>
            <a:miter lim="800000"/>
            <a:headEnd/>
            <a:tailEnd/>
          </a:ln>
        </p:spPr>
        <p:txBody>
          <a:bodyPr wrap="none">
            <a:spAutoFit/>
          </a:bodyPr>
          <a:lstStyle/>
          <a:p>
            <a:r>
              <a:rPr lang="en-US" sz="1400" b="1" dirty="0">
                <a:solidFill>
                  <a:schemeClr val="bg1"/>
                </a:solidFill>
                <a:latin typeface="Calibri" pitchFamily="34" charset="0"/>
              </a:rPr>
              <a:t>Juliann</a:t>
            </a:r>
          </a:p>
        </p:txBody>
      </p:sp>
      <p:sp>
        <p:nvSpPr>
          <p:cNvPr id="43" name="TextBox 5">
            <a:extLst>
              <a:ext uri="{FF2B5EF4-FFF2-40B4-BE49-F238E27FC236}">
                <a16:creationId xmlns:a16="http://schemas.microsoft.com/office/drawing/2014/main" id="{ADCF7990-0BF7-A143-9F4B-48B076FB3E3D}"/>
              </a:ext>
            </a:extLst>
          </p:cNvPr>
          <p:cNvSpPr txBox="1">
            <a:spLocks noChangeArrowheads="1"/>
          </p:cNvSpPr>
          <p:nvPr/>
        </p:nvSpPr>
        <p:spPr bwMode="auto">
          <a:xfrm>
            <a:off x="4914900" y="2218573"/>
            <a:ext cx="801245" cy="307777"/>
          </a:xfrm>
          <a:prstGeom prst="rect">
            <a:avLst/>
          </a:prstGeom>
          <a:noFill/>
          <a:ln w="9525">
            <a:noFill/>
            <a:miter lim="800000"/>
            <a:headEnd/>
            <a:tailEnd/>
          </a:ln>
        </p:spPr>
        <p:txBody>
          <a:bodyPr wrap="none">
            <a:spAutoFit/>
          </a:bodyPr>
          <a:lstStyle/>
          <a:p>
            <a:r>
              <a:rPr lang="en-US" sz="1400" b="1" dirty="0">
                <a:solidFill>
                  <a:schemeClr val="bg1"/>
                </a:solidFill>
                <a:latin typeface="Calibri" pitchFamily="34" charset="0"/>
              </a:rPr>
              <a:t>Caroline</a:t>
            </a:r>
          </a:p>
        </p:txBody>
      </p:sp>
      <p:pic>
        <p:nvPicPr>
          <p:cNvPr id="3" name="Picture 2" descr="A person wearing glasses&#10;&#10;Description automatically generated with medium confidence">
            <a:extLst>
              <a:ext uri="{FF2B5EF4-FFF2-40B4-BE49-F238E27FC236}">
                <a16:creationId xmlns:a16="http://schemas.microsoft.com/office/drawing/2014/main" id="{D0308A18-57FA-2D49-AC36-0220B2B5963D}"/>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3671" r="6965" b="16702"/>
          <a:stretch/>
        </p:blipFill>
        <p:spPr>
          <a:xfrm>
            <a:off x="7356593" y="5445450"/>
            <a:ext cx="1446736" cy="1348522"/>
          </a:xfrm>
          <a:prstGeom prst="rect">
            <a:avLst/>
          </a:prstGeom>
        </p:spPr>
      </p:pic>
      <p:sp>
        <p:nvSpPr>
          <p:cNvPr id="29" name="TextBox 5">
            <a:extLst>
              <a:ext uri="{FF2B5EF4-FFF2-40B4-BE49-F238E27FC236}">
                <a16:creationId xmlns:a16="http://schemas.microsoft.com/office/drawing/2014/main" id="{4B95F61F-86C4-F84D-A420-43471C7B1363}"/>
              </a:ext>
            </a:extLst>
          </p:cNvPr>
          <p:cNvSpPr txBox="1">
            <a:spLocks noChangeArrowheads="1"/>
          </p:cNvSpPr>
          <p:nvPr/>
        </p:nvSpPr>
        <p:spPr bwMode="auto">
          <a:xfrm>
            <a:off x="8214927" y="6474023"/>
            <a:ext cx="624273" cy="307777"/>
          </a:xfrm>
          <a:prstGeom prst="rect">
            <a:avLst/>
          </a:prstGeom>
          <a:noFill/>
          <a:ln w="9525">
            <a:noFill/>
            <a:miter lim="800000"/>
            <a:headEnd/>
            <a:tailEnd/>
          </a:ln>
        </p:spPr>
        <p:txBody>
          <a:bodyPr wrap="none">
            <a:spAutoFit/>
          </a:bodyPr>
          <a:lstStyle/>
          <a:p>
            <a:r>
              <a:rPr lang="en-US" sz="1400" b="1" dirty="0">
                <a:solidFill>
                  <a:schemeClr val="bg1"/>
                </a:solidFill>
                <a:latin typeface="Calibri" pitchFamily="34" charset="0"/>
              </a:rPr>
              <a:t>Alexis</a:t>
            </a:r>
          </a:p>
        </p:txBody>
      </p:sp>
      <p:sp>
        <p:nvSpPr>
          <p:cNvPr id="40" name="TextBox 10">
            <a:extLst>
              <a:ext uri="{FF2B5EF4-FFF2-40B4-BE49-F238E27FC236}">
                <a16:creationId xmlns:a16="http://schemas.microsoft.com/office/drawing/2014/main" id="{F1C01239-67C4-DE4A-ABD6-5B6F25C3F3D8}"/>
              </a:ext>
            </a:extLst>
          </p:cNvPr>
          <p:cNvSpPr txBox="1">
            <a:spLocks noChangeArrowheads="1"/>
          </p:cNvSpPr>
          <p:nvPr/>
        </p:nvSpPr>
        <p:spPr bwMode="auto">
          <a:xfrm>
            <a:off x="5225610" y="3654623"/>
            <a:ext cx="413190" cy="307777"/>
          </a:xfrm>
          <a:prstGeom prst="rect">
            <a:avLst/>
          </a:prstGeom>
          <a:noFill/>
          <a:ln w="9525">
            <a:noFill/>
            <a:miter lim="800000"/>
            <a:headEnd/>
            <a:tailEnd/>
          </a:ln>
        </p:spPr>
        <p:txBody>
          <a:bodyPr wrap="none">
            <a:spAutoFit/>
          </a:bodyPr>
          <a:lstStyle/>
          <a:p>
            <a:r>
              <a:rPr lang="en-US" sz="1400" b="1" dirty="0">
                <a:solidFill>
                  <a:schemeClr val="bg1"/>
                </a:solidFill>
                <a:latin typeface="Calibri" pitchFamily="34" charset="0"/>
              </a:rPr>
              <a:t>Kai</a:t>
            </a:r>
          </a:p>
        </p:txBody>
      </p:sp>
      <p:pic>
        <p:nvPicPr>
          <p:cNvPr id="44" name="Picture 3" descr="Kai.jpg">
            <a:extLst>
              <a:ext uri="{FF2B5EF4-FFF2-40B4-BE49-F238E27FC236}">
                <a16:creationId xmlns:a16="http://schemas.microsoft.com/office/drawing/2014/main" id="{FB1DE7A2-13C6-DD4C-8779-9991CD9DD4BA}"/>
              </a:ext>
            </a:extLst>
          </p:cNvPr>
          <p:cNvPicPr>
            <a:picLocks noChangeAspect="1"/>
          </p:cNvPicPr>
          <p:nvPr/>
        </p:nvPicPr>
        <p:blipFill>
          <a:blip r:embed="rId14" cstate="print"/>
          <a:srcRect l="64795" t="3111" r="22438" b="60161"/>
          <a:stretch>
            <a:fillRect/>
          </a:stretch>
        </p:blipFill>
        <p:spPr bwMode="auto">
          <a:xfrm>
            <a:off x="4386465" y="2627857"/>
            <a:ext cx="1293053" cy="1346908"/>
          </a:xfrm>
          <a:prstGeom prst="rect">
            <a:avLst/>
          </a:prstGeom>
          <a:noFill/>
          <a:ln w="9525">
            <a:noFill/>
            <a:miter lim="800000"/>
            <a:headEnd/>
            <a:tailEnd/>
          </a:ln>
        </p:spPr>
      </p:pic>
      <p:sp>
        <p:nvSpPr>
          <p:cNvPr id="4" name="TextBox 3">
            <a:extLst>
              <a:ext uri="{FF2B5EF4-FFF2-40B4-BE49-F238E27FC236}">
                <a16:creationId xmlns:a16="http://schemas.microsoft.com/office/drawing/2014/main" id="{21300DA4-2FF9-2148-916C-C67F7A5270B9}"/>
              </a:ext>
            </a:extLst>
          </p:cNvPr>
          <p:cNvSpPr txBox="1"/>
          <p:nvPr/>
        </p:nvSpPr>
        <p:spPr>
          <a:xfrm>
            <a:off x="5181600" y="3654623"/>
            <a:ext cx="463588" cy="307777"/>
          </a:xfrm>
          <a:prstGeom prst="rect">
            <a:avLst/>
          </a:prstGeom>
          <a:noFill/>
        </p:spPr>
        <p:txBody>
          <a:bodyPr wrap="none" rtlCol="0">
            <a:spAutoFit/>
          </a:bodyPr>
          <a:lstStyle/>
          <a:p>
            <a:r>
              <a:rPr lang="en-US" sz="1400" b="1" dirty="0">
                <a:solidFill>
                  <a:schemeClr val="bg1"/>
                </a:solidFill>
              </a:rPr>
              <a:t>Kai</a:t>
            </a:r>
          </a:p>
        </p:txBody>
      </p:sp>
    </p:spTree>
    <p:extLst>
      <p:ext uri="{BB962C8B-B14F-4D97-AF65-F5344CB8AC3E}">
        <p14:creationId xmlns:p14="http://schemas.microsoft.com/office/powerpoint/2010/main" val="4163125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62363</TotalTime>
  <Words>900</Words>
  <Application>Microsoft Office PowerPoint</Application>
  <PresentationFormat>On-screen Show (4:3)</PresentationFormat>
  <Paragraphs>127</Paragraphs>
  <Slides>9</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ＭＳ Ｐゴシック</vt:lpstr>
      <vt:lpstr>Arial</vt:lpstr>
      <vt:lpstr>BlinkMacSystemFont</vt:lpstr>
      <vt:lpstr>Calibri</vt:lpstr>
      <vt:lpstr>msgothic</vt:lpstr>
      <vt:lpstr>Times New Roman</vt:lpstr>
      <vt:lpstr>Wingdings</vt:lpstr>
      <vt:lpstr>Office Theme</vt:lpstr>
      <vt:lpstr>PowerPoint Presentation</vt:lpstr>
      <vt:lpstr>BPH/LUTD</vt:lpstr>
      <vt:lpstr>PowerPoint Presentation</vt:lpstr>
      <vt:lpstr>PowerPoint Presentation</vt:lpstr>
      <vt:lpstr>PowerPoint Presentation</vt:lpstr>
      <vt:lpstr>PowerPoint Presentation</vt:lpstr>
      <vt:lpstr>PowerPoint Presentation</vt:lpstr>
      <vt:lpstr>PowerPoint Presentation</vt:lpstr>
      <vt:lpstr>Acknowledgments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5α-reductase inhibitors and COX-2 alter intraprostatic steroid homeostasis in benign prostatic hyperplasia</dc:title>
  <dc:creator>Teresa Liu</dc:creator>
  <cp:lastModifiedBy>Catherine Davis</cp:lastModifiedBy>
  <cp:revision>470</cp:revision>
  <dcterms:created xsi:type="dcterms:W3CDTF">2014-03-20T17:37:44Z</dcterms:created>
  <dcterms:modified xsi:type="dcterms:W3CDTF">2021-12-02T16:50:13Z</dcterms:modified>
</cp:coreProperties>
</file>