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712" r:id="rId2"/>
  </p:sldMasterIdLst>
  <p:notesMasterIdLst>
    <p:notesMasterId r:id="rId32"/>
  </p:notesMasterIdLst>
  <p:handoutMasterIdLst>
    <p:handoutMasterId r:id="rId33"/>
  </p:handoutMasterIdLst>
  <p:sldIdLst>
    <p:sldId id="258" r:id="rId3"/>
    <p:sldId id="333" r:id="rId4"/>
    <p:sldId id="262" r:id="rId5"/>
    <p:sldId id="326" r:id="rId6"/>
    <p:sldId id="327" r:id="rId7"/>
    <p:sldId id="270" r:id="rId8"/>
    <p:sldId id="272" r:id="rId9"/>
    <p:sldId id="274" r:id="rId10"/>
    <p:sldId id="320" r:id="rId11"/>
    <p:sldId id="339" r:id="rId12"/>
    <p:sldId id="334" r:id="rId13"/>
    <p:sldId id="340" r:id="rId14"/>
    <p:sldId id="342" r:id="rId15"/>
    <p:sldId id="341" r:id="rId16"/>
    <p:sldId id="330" r:id="rId17"/>
    <p:sldId id="343" r:id="rId18"/>
    <p:sldId id="344" r:id="rId19"/>
    <p:sldId id="345" r:id="rId20"/>
    <p:sldId id="279" r:id="rId21"/>
    <p:sldId id="295" r:id="rId22"/>
    <p:sldId id="336" r:id="rId23"/>
    <p:sldId id="337" r:id="rId24"/>
    <p:sldId id="346" r:id="rId25"/>
    <p:sldId id="338" r:id="rId26"/>
    <p:sldId id="335" r:id="rId27"/>
    <p:sldId id="332" r:id="rId28"/>
    <p:sldId id="331" r:id="rId29"/>
    <p:sldId id="329" r:id="rId30"/>
    <p:sldId id="289" r:id="rId31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4E4C9"/>
    <a:srgbClr val="B3B393"/>
    <a:srgbClr val="2D2D2D"/>
    <a:srgbClr val="990000"/>
    <a:srgbClr val="616150"/>
    <a:srgbClr val="1C4B70"/>
    <a:srgbClr val="40362F"/>
    <a:srgbClr val="FF49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4" autoAdjust="0"/>
    <p:restoredTop sz="96327" autoAdjust="0"/>
  </p:normalViewPr>
  <p:slideViewPr>
    <p:cSldViewPr snapToGrid="0" snapToObjects="1">
      <p:cViewPr varScale="1">
        <p:scale>
          <a:sx n="157" d="100"/>
          <a:sy n="157" d="100"/>
        </p:scale>
        <p:origin x="486" y="126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5.png"/><Relationship Id="rId4" Type="http://schemas.openxmlformats.org/officeDocument/2006/relationships/image" Target="../media/image2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5.png"/><Relationship Id="rId4" Type="http://schemas.openxmlformats.org/officeDocument/2006/relationships/image" Target="../media/image2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0229CF-6822-41CC-8B9B-FFFD6BC85C80}" type="doc">
      <dgm:prSet loTypeId="urn:microsoft.com/office/officeart/2018/2/layout/IconCircle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2573D8C-FAD8-485F-80E3-737C10145DC9}">
      <dgm:prSet custT="1"/>
      <dgm:spPr/>
      <dgm:t>
        <a:bodyPr/>
        <a:lstStyle/>
        <a:p>
          <a:r>
            <a:rPr lang="en-US" sz="1400" b="0" i="0" dirty="0"/>
            <a:t>Problem of small N. Largest study had 38 BPH samples. For true assessment of molecular subtypes, best to examine hundreds of samples, bring out rare subtypes, better flesh out pathways</a:t>
          </a:r>
          <a:endParaRPr lang="en-US" sz="1400" dirty="0"/>
        </a:p>
      </dgm:t>
    </dgm:pt>
    <dgm:pt modelId="{8421355C-1EB4-4461-884E-817720ED14AC}" type="parTrans" cxnId="{CB517199-44C1-46BA-8948-EC6281B773E1}">
      <dgm:prSet/>
      <dgm:spPr/>
      <dgm:t>
        <a:bodyPr/>
        <a:lstStyle/>
        <a:p>
          <a:endParaRPr lang="en-US"/>
        </a:p>
      </dgm:t>
    </dgm:pt>
    <dgm:pt modelId="{D63032C7-77FF-47EB-86A7-855D32CE94A4}" type="sibTrans" cxnId="{CB517199-44C1-46BA-8948-EC6281B773E1}">
      <dgm:prSet/>
      <dgm:spPr/>
      <dgm:t>
        <a:bodyPr/>
        <a:lstStyle/>
        <a:p>
          <a:endParaRPr lang="en-US"/>
        </a:p>
      </dgm:t>
    </dgm:pt>
    <dgm:pt modelId="{65E948F8-65CB-4BB1-91D4-91FBACADDDAC}">
      <dgm:prSet/>
      <dgm:spPr/>
      <dgm:t>
        <a:bodyPr/>
        <a:lstStyle/>
        <a:p>
          <a:r>
            <a:rPr lang="en-US" b="0" i="0" dirty="0"/>
            <a:t>Very limited work in proteomics, and opportunities in studying protein modifications including glycosylation</a:t>
          </a:r>
          <a:endParaRPr lang="en-US" dirty="0"/>
        </a:p>
      </dgm:t>
    </dgm:pt>
    <dgm:pt modelId="{6372B49C-5382-493E-9580-EC9B95A995F6}" type="parTrans" cxnId="{3B078C5A-1E47-4C9D-9B33-5855D6BC5701}">
      <dgm:prSet/>
      <dgm:spPr/>
      <dgm:t>
        <a:bodyPr/>
        <a:lstStyle/>
        <a:p>
          <a:endParaRPr lang="en-US"/>
        </a:p>
      </dgm:t>
    </dgm:pt>
    <dgm:pt modelId="{960581C9-B61E-4D99-8B94-805AD9442726}" type="sibTrans" cxnId="{3B078C5A-1E47-4C9D-9B33-5855D6BC5701}">
      <dgm:prSet/>
      <dgm:spPr/>
      <dgm:t>
        <a:bodyPr/>
        <a:lstStyle/>
        <a:p>
          <a:endParaRPr lang="en-US"/>
        </a:p>
      </dgm:t>
    </dgm:pt>
    <dgm:pt modelId="{52FFCC45-E274-46BB-954C-18687672EAD8}">
      <dgm:prSet/>
      <dgm:spPr/>
      <dgm:t>
        <a:bodyPr/>
        <a:lstStyle/>
        <a:p>
          <a:endParaRPr lang="en-US" dirty="0"/>
        </a:p>
      </dgm:t>
    </dgm:pt>
    <dgm:pt modelId="{00C23E05-5B19-4AD1-91EA-B3811BE67EFD}" type="parTrans" cxnId="{B7DAA7E3-08F8-4A57-B18C-F511052692A9}">
      <dgm:prSet/>
      <dgm:spPr/>
      <dgm:t>
        <a:bodyPr/>
        <a:lstStyle/>
        <a:p>
          <a:endParaRPr lang="en-US"/>
        </a:p>
      </dgm:t>
    </dgm:pt>
    <dgm:pt modelId="{B526B7BF-57D8-484E-9948-F7D080D46CE4}" type="sibTrans" cxnId="{B7DAA7E3-08F8-4A57-B18C-F511052692A9}">
      <dgm:prSet/>
      <dgm:spPr/>
      <dgm:t>
        <a:bodyPr/>
        <a:lstStyle/>
        <a:p>
          <a:endParaRPr lang="en-US"/>
        </a:p>
      </dgm:t>
    </dgm:pt>
    <dgm:pt modelId="{5B394259-AD72-4788-8360-A2E82356C590}">
      <dgm:prSet/>
      <dgm:spPr/>
      <dgm:t>
        <a:bodyPr/>
        <a:lstStyle/>
        <a:p>
          <a:r>
            <a:rPr lang="en-US" b="0" i="0"/>
            <a:t>These molecular subtypes and the biomarkers arising from these studies can serve as classifiers to phenotype BPH and associate with clinical outcomes.</a:t>
          </a:r>
          <a:endParaRPr lang="en-US"/>
        </a:p>
      </dgm:t>
    </dgm:pt>
    <dgm:pt modelId="{BC3A54A3-BC83-4D4E-BE24-7AA7B05C7D07}" type="parTrans" cxnId="{12AC87DB-0EBB-4712-8E34-824DC7C1D8A8}">
      <dgm:prSet/>
      <dgm:spPr/>
      <dgm:t>
        <a:bodyPr/>
        <a:lstStyle/>
        <a:p>
          <a:endParaRPr lang="en-US"/>
        </a:p>
      </dgm:t>
    </dgm:pt>
    <dgm:pt modelId="{A433F50F-6AF8-46A3-92A8-35F40B6D3EB9}" type="sibTrans" cxnId="{12AC87DB-0EBB-4712-8E34-824DC7C1D8A8}">
      <dgm:prSet/>
      <dgm:spPr/>
      <dgm:t>
        <a:bodyPr/>
        <a:lstStyle/>
        <a:p>
          <a:endParaRPr lang="en-US"/>
        </a:p>
      </dgm:t>
    </dgm:pt>
    <dgm:pt modelId="{0875B13A-0FA2-4544-902A-217F1B53E6F1}" type="pres">
      <dgm:prSet presAssocID="{910229CF-6822-41CC-8B9B-FFFD6BC85C80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AA9C50D-85AD-4A07-B153-25F052AF6027}" type="pres">
      <dgm:prSet presAssocID="{910229CF-6822-41CC-8B9B-FFFD6BC85C80}" presName="container" presStyleCnt="0">
        <dgm:presLayoutVars>
          <dgm:dir/>
          <dgm:resizeHandles val="exact"/>
        </dgm:presLayoutVars>
      </dgm:prSet>
      <dgm:spPr/>
    </dgm:pt>
    <dgm:pt modelId="{AAA4F59D-9B5F-4BE0-8A77-00BE66EB3A89}" type="pres">
      <dgm:prSet presAssocID="{02573D8C-FAD8-485F-80E3-737C10145DC9}" presName="compNode" presStyleCnt="0"/>
      <dgm:spPr/>
    </dgm:pt>
    <dgm:pt modelId="{54CCA68E-5994-41F1-8F19-F64407FB671C}" type="pres">
      <dgm:prSet presAssocID="{02573D8C-FAD8-485F-80E3-737C10145DC9}" presName="iconBgRect" presStyleLbl="bgShp" presStyleIdx="0" presStyleCnt="4"/>
      <dgm:spPr/>
    </dgm:pt>
    <dgm:pt modelId="{0A5A600C-E054-4B73-8A3B-837CCB36B4FD}" type="pres">
      <dgm:prSet presAssocID="{02573D8C-FAD8-485F-80E3-737C10145DC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scope"/>
        </a:ext>
      </dgm:extLst>
    </dgm:pt>
    <dgm:pt modelId="{1B4DB870-E8DF-4150-86CA-054F39EA7792}" type="pres">
      <dgm:prSet presAssocID="{02573D8C-FAD8-485F-80E3-737C10145DC9}" presName="spaceRect" presStyleCnt="0"/>
      <dgm:spPr/>
    </dgm:pt>
    <dgm:pt modelId="{3BC8E3EC-C964-4120-81F3-440D1E4F2DC7}" type="pres">
      <dgm:prSet presAssocID="{02573D8C-FAD8-485F-80E3-737C10145DC9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2905D40D-DC97-4620-9313-1642314E8E69}" type="pres">
      <dgm:prSet presAssocID="{D63032C7-77FF-47EB-86A7-855D32CE94A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E3E9B737-DB7D-49A8-A5EA-70072799EF4A}" type="pres">
      <dgm:prSet presAssocID="{65E948F8-65CB-4BB1-91D4-91FBACADDDAC}" presName="compNode" presStyleCnt="0"/>
      <dgm:spPr/>
    </dgm:pt>
    <dgm:pt modelId="{AA376BBF-0008-450B-BFD8-694905C1B592}" type="pres">
      <dgm:prSet presAssocID="{65E948F8-65CB-4BB1-91D4-91FBACADDDAC}" presName="iconBgRect" presStyleLbl="bgShp" presStyleIdx="1" presStyleCnt="4"/>
      <dgm:spPr/>
    </dgm:pt>
    <dgm:pt modelId="{AABE65A3-5E5D-41C1-B407-FEFA7A750D06}" type="pres">
      <dgm:prSet presAssocID="{65E948F8-65CB-4BB1-91D4-91FBACADDDA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sk"/>
        </a:ext>
      </dgm:extLst>
    </dgm:pt>
    <dgm:pt modelId="{64F2D387-CA43-4048-B4BE-B8BA1159EBD3}" type="pres">
      <dgm:prSet presAssocID="{65E948F8-65CB-4BB1-91D4-91FBACADDDAC}" presName="spaceRect" presStyleCnt="0"/>
      <dgm:spPr/>
    </dgm:pt>
    <dgm:pt modelId="{3CF07A25-54A2-4A36-A476-EB534353898F}" type="pres">
      <dgm:prSet presAssocID="{65E948F8-65CB-4BB1-91D4-91FBACADDDAC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2B8F20B7-4EA9-4375-AEB2-F165FE874A42}" type="pres">
      <dgm:prSet presAssocID="{960581C9-B61E-4D99-8B94-805AD9442726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47A9BA3-2852-4F3D-B98E-7A547C218D32}" type="pres">
      <dgm:prSet presAssocID="{52FFCC45-E274-46BB-954C-18687672EAD8}" presName="compNode" presStyleCnt="0"/>
      <dgm:spPr/>
    </dgm:pt>
    <dgm:pt modelId="{8A7FC400-A1C3-43AC-9AD4-F3570374811C}" type="pres">
      <dgm:prSet presAssocID="{52FFCC45-E274-46BB-954C-18687672EAD8}" presName="iconBgRect" presStyleLbl="bgShp" presStyleIdx="2" presStyleCnt="4"/>
      <dgm:spPr/>
    </dgm:pt>
    <dgm:pt modelId="{4788531F-2EAC-4B4B-8357-FE5461E5A89A}" type="pres">
      <dgm:prSet presAssocID="{52FFCC45-E274-46BB-954C-18687672EAD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NA"/>
        </a:ext>
      </dgm:extLst>
    </dgm:pt>
    <dgm:pt modelId="{2BBC1F90-5816-4388-9172-3B4129647B7A}" type="pres">
      <dgm:prSet presAssocID="{52FFCC45-E274-46BB-954C-18687672EAD8}" presName="spaceRect" presStyleCnt="0"/>
      <dgm:spPr/>
    </dgm:pt>
    <dgm:pt modelId="{7397E05E-945D-4E59-95A7-FD4563078411}" type="pres">
      <dgm:prSet presAssocID="{52FFCC45-E274-46BB-954C-18687672EAD8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A7F74704-A68A-4641-B49B-46A27D510548}" type="pres">
      <dgm:prSet presAssocID="{B526B7BF-57D8-484E-9948-F7D080D46CE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F8C3E847-6C7E-4129-A851-48C30293553A}" type="pres">
      <dgm:prSet presAssocID="{5B394259-AD72-4788-8360-A2E82356C590}" presName="compNode" presStyleCnt="0"/>
      <dgm:spPr/>
    </dgm:pt>
    <dgm:pt modelId="{C5FCCEE0-A04D-46B1-B776-389FB96DCF28}" type="pres">
      <dgm:prSet presAssocID="{5B394259-AD72-4788-8360-A2E82356C590}" presName="iconBgRect" presStyleLbl="bgShp" presStyleIdx="3" presStyleCnt="4"/>
      <dgm:spPr/>
    </dgm:pt>
    <dgm:pt modelId="{420049C9-A637-4F8A-9E2A-931B7106D860}" type="pres">
      <dgm:prSet presAssocID="{5B394259-AD72-4788-8360-A2E82356C59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nger Print"/>
        </a:ext>
      </dgm:extLst>
    </dgm:pt>
    <dgm:pt modelId="{5D64FFD8-5E50-46FD-8452-78074B417549}" type="pres">
      <dgm:prSet presAssocID="{5B394259-AD72-4788-8360-A2E82356C590}" presName="spaceRect" presStyleCnt="0"/>
      <dgm:spPr/>
    </dgm:pt>
    <dgm:pt modelId="{73CD688F-6F25-450C-A302-B57C4974788F}" type="pres">
      <dgm:prSet presAssocID="{5B394259-AD72-4788-8360-A2E82356C590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D93A49-C0DD-4EEF-9C16-4C98F501FF61}" type="presOf" srcId="{65E948F8-65CB-4BB1-91D4-91FBACADDDAC}" destId="{3CF07A25-54A2-4A36-A476-EB534353898F}" srcOrd="0" destOrd="0" presId="urn:microsoft.com/office/officeart/2018/2/layout/IconCircleList"/>
    <dgm:cxn modelId="{CB517199-44C1-46BA-8948-EC6281B773E1}" srcId="{910229CF-6822-41CC-8B9B-FFFD6BC85C80}" destId="{02573D8C-FAD8-485F-80E3-737C10145DC9}" srcOrd="0" destOrd="0" parTransId="{8421355C-1EB4-4461-884E-817720ED14AC}" sibTransId="{D63032C7-77FF-47EB-86A7-855D32CE94A4}"/>
    <dgm:cxn modelId="{ADB0A167-B390-4045-8E90-A49892D230C4}" type="presOf" srcId="{D63032C7-77FF-47EB-86A7-855D32CE94A4}" destId="{2905D40D-DC97-4620-9313-1642314E8E69}" srcOrd="0" destOrd="0" presId="urn:microsoft.com/office/officeart/2018/2/layout/IconCircleList"/>
    <dgm:cxn modelId="{1904617F-426A-4AAF-B54F-7926A386B302}" type="presOf" srcId="{B526B7BF-57D8-484E-9948-F7D080D46CE4}" destId="{A7F74704-A68A-4641-B49B-46A27D510548}" srcOrd="0" destOrd="0" presId="urn:microsoft.com/office/officeart/2018/2/layout/IconCircleList"/>
    <dgm:cxn modelId="{458B0FA2-77E2-4D34-8EAF-48D97839D6F8}" type="presOf" srcId="{5B394259-AD72-4788-8360-A2E82356C590}" destId="{73CD688F-6F25-450C-A302-B57C4974788F}" srcOrd="0" destOrd="0" presId="urn:microsoft.com/office/officeart/2018/2/layout/IconCircleList"/>
    <dgm:cxn modelId="{3B078C5A-1E47-4C9D-9B33-5855D6BC5701}" srcId="{910229CF-6822-41CC-8B9B-FFFD6BC85C80}" destId="{65E948F8-65CB-4BB1-91D4-91FBACADDDAC}" srcOrd="1" destOrd="0" parTransId="{6372B49C-5382-493E-9580-EC9B95A995F6}" sibTransId="{960581C9-B61E-4D99-8B94-805AD9442726}"/>
    <dgm:cxn modelId="{C4E3DDAA-6436-4DA6-82E7-09695D501F46}" type="presOf" srcId="{910229CF-6822-41CC-8B9B-FFFD6BC85C80}" destId="{0875B13A-0FA2-4544-902A-217F1B53E6F1}" srcOrd="0" destOrd="0" presId="urn:microsoft.com/office/officeart/2018/2/layout/IconCircleList"/>
    <dgm:cxn modelId="{12AC87DB-0EBB-4712-8E34-824DC7C1D8A8}" srcId="{910229CF-6822-41CC-8B9B-FFFD6BC85C80}" destId="{5B394259-AD72-4788-8360-A2E82356C590}" srcOrd="3" destOrd="0" parTransId="{BC3A54A3-BC83-4D4E-BE24-7AA7B05C7D07}" sibTransId="{A433F50F-6AF8-46A3-92A8-35F40B6D3EB9}"/>
    <dgm:cxn modelId="{DD4835BE-8090-4DE0-A53E-C6969DB601C4}" type="presOf" srcId="{02573D8C-FAD8-485F-80E3-737C10145DC9}" destId="{3BC8E3EC-C964-4120-81F3-440D1E4F2DC7}" srcOrd="0" destOrd="0" presId="urn:microsoft.com/office/officeart/2018/2/layout/IconCircleList"/>
    <dgm:cxn modelId="{B7DAA7E3-08F8-4A57-B18C-F511052692A9}" srcId="{910229CF-6822-41CC-8B9B-FFFD6BC85C80}" destId="{52FFCC45-E274-46BB-954C-18687672EAD8}" srcOrd="2" destOrd="0" parTransId="{00C23E05-5B19-4AD1-91EA-B3811BE67EFD}" sibTransId="{B526B7BF-57D8-484E-9948-F7D080D46CE4}"/>
    <dgm:cxn modelId="{21EC96D8-4A8A-4986-89FB-0395BD1AA6FD}" type="presOf" srcId="{52FFCC45-E274-46BB-954C-18687672EAD8}" destId="{7397E05E-945D-4E59-95A7-FD4563078411}" srcOrd="0" destOrd="0" presId="urn:microsoft.com/office/officeart/2018/2/layout/IconCircleList"/>
    <dgm:cxn modelId="{AC3DEE10-8D58-429B-B0FE-18C9CE210583}" type="presOf" srcId="{960581C9-B61E-4D99-8B94-805AD9442726}" destId="{2B8F20B7-4EA9-4375-AEB2-F165FE874A42}" srcOrd="0" destOrd="0" presId="urn:microsoft.com/office/officeart/2018/2/layout/IconCircleList"/>
    <dgm:cxn modelId="{8B254B03-6D8A-43F9-87F5-8F70C0F3CC92}" type="presParOf" srcId="{0875B13A-0FA2-4544-902A-217F1B53E6F1}" destId="{4AA9C50D-85AD-4A07-B153-25F052AF6027}" srcOrd="0" destOrd="0" presId="urn:microsoft.com/office/officeart/2018/2/layout/IconCircleList"/>
    <dgm:cxn modelId="{FF65329A-2E82-491A-8F52-3734C69A2AF1}" type="presParOf" srcId="{4AA9C50D-85AD-4A07-B153-25F052AF6027}" destId="{AAA4F59D-9B5F-4BE0-8A77-00BE66EB3A89}" srcOrd="0" destOrd="0" presId="urn:microsoft.com/office/officeart/2018/2/layout/IconCircleList"/>
    <dgm:cxn modelId="{5CC5CAEB-564E-49DE-AA44-74CA4923D13B}" type="presParOf" srcId="{AAA4F59D-9B5F-4BE0-8A77-00BE66EB3A89}" destId="{54CCA68E-5994-41F1-8F19-F64407FB671C}" srcOrd="0" destOrd="0" presId="urn:microsoft.com/office/officeart/2018/2/layout/IconCircleList"/>
    <dgm:cxn modelId="{47164858-B1F2-4A74-B232-458F442E0992}" type="presParOf" srcId="{AAA4F59D-9B5F-4BE0-8A77-00BE66EB3A89}" destId="{0A5A600C-E054-4B73-8A3B-837CCB36B4FD}" srcOrd="1" destOrd="0" presId="urn:microsoft.com/office/officeart/2018/2/layout/IconCircleList"/>
    <dgm:cxn modelId="{829B727D-0C78-4308-8878-BE3201341A22}" type="presParOf" srcId="{AAA4F59D-9B5F-4BE0-8A77-00BE66EB3A89}" destId="{1B4DB870-E8DF-4150-86CA-054F39EA7792}" srcOrd="2" destOrd="0" presId="urn:microsoft.com/office/officeart/2018/2/layout/IconCircleList"/>
    <dgm:cxn modelId="{639054B9-4A3A-483D-A5C4-B4A5F577206A}" type="presParOf" srcId="{AAA4F59D-9B5F-4BE0-8A77-00BE66EB3A89}" destId="{3BC8E3EC-C964-4120-81F3-440D1E4F2DC7}" srcOrd="3" destOrd="0" presId="urn:microsoft.com/office/officeart/2018/2/layout/IconCircleList"/>
    <dgm:cxn modelId="{8DDD08D5-FC53-4A76-A792-9ED421AC2796}" type="presParOf" srcId="{4AA9C50D-85AD-4A07-B153-25F052AF6027}" destId="{2905D40D-DC97-4620-9313-1642314E8E69}" srcOrd="1" destOrd="0" presId="urn:microsoft.com/office/officeart/2018/2/layout/IconCircleList"/>
    <dgm:cxn modelId="{205475E9-BED0-47B8-89A5-8FCFF80FBCD0}" type="presParOf" srcId="{4AA9C50D-85AD-4A07-B153-25F052AF6027}" destId="{E3E9B737-DB7D-49A8-A5EA-70072799EF4A}" srcOrd="2" destOrd="0" presId="urn:microsoft.com/office/officeart/2018/2/layout/IconCircleList"/>
    <dgm:cxn modelId="{A4081CB1-054F-48F8-820C-273874E8D55F}" type="presParOf" srcId="{E3E9B737-DB7D-49A8-A5EA-70072799EF4A}" destId="{AA376BBF-0008-450B-BFD8-694905C1B592}" srcOrd="0" destOrd="0" presId="urn:microsoft.com/office/officeart/2018/2/layout/IconCircleList"/>
    <dgm:cxn modelId="{AE35A002-3180-4A40-9832-857EBF1C5778}" type="presParOf" srcId="{E3E9B737-DB7D-49A8-A5EA-70072799EF4A}" destId="{AABE65A3-5E5D-41C1-B407-FEFA7A750D06}" srcOrd="1" destOrd="0" presId="urn:microsoft.com/office/officeart/2018/2/layout/IconCircleList"/>
    <dgm:cxn modelId="{4EEDF5F1-32ED-4049-B65A-D4931AA46288}" type="presParOf" srcId="{E3E9B737-DB7D-49A8-A5EA-70072799EF4A}" destId="{64F2D387-CA43-4048-B4BE-B8BA1159EBD3}" srcOrd="2" destOrd="0" presId="urn:microsoft.com/office/officeart/2018/2/layout/IconCircleList"/>
    <dgm:cxn modelId="{16A81D21-DA33-4C83-B7C0-B87267E4408C}" type="presParOf" srcId="{E3E9B737-DB7D-49A8-A5EA-70072799EF4A}" destId="{3CF07A25-54A2-4A36-A476-EB534353898F}" srcOrd="3" destOrd="0" presId="urn:microsoft.com/office/officeart/2018/2/layout/IconCircleList"/>
    <dgm:cxn modelId="{C42D4DAD-F5A6-426F-A250-72A3B6626DF7}" type="presParOf" srcId="{4AA9C50D-85AD-4A07-B153-25F052AF6027}" destId="{2B8F20B7-4EA9-4375-AEB2-F165FE874A42}" srcOrd="3" destOrd="0" presId="urn:microsoft.com/office/officeart/2018/2/layout/IconCircleList"/>
    <dgm:cxn modelId="{88A2432E-1AFE-41B4-9D45-88926437D98D}" type="presParOf" srcId="{4AA9C50D-85AD-4A07-B153-25F052AF6027}" destId="{847A9BA3-2852-4F3D-B98E-7A547C218D32}" srcOrd="4" destOrd="0" presId="urn:microsoft.com/office/officeart/2018/2/layout/IconCircleList"/>
    <dgm:cxn modelId="{3705B7B6-C885-4067-AA61-8A3E0BA309E9}" type="presParOf" srcId="{847A9BA3-2852-4F3D-B98E-7A547C218D32}" destId="{8A7FC400-A1C3-43AC-9AD4-F3570374811C}" srcOrd="0" destOrd="0" presId="urn:microsoft.com/office/officeart/2018/2/layout/IconCircleList"/>
    <dgm:cxn modelId="{4D0529A9-8907-4587-8FF6-EF5C5FA80510}" type="presParOf" srcId="{847A9BA3-2852-4F3D-B98E-7A547C218D32}" destId="{4788531F-2EAC-4B4B-8357-FE5461E5A89A}" srcOrd="1" destOrd="0" presId="urn:microsoft.com/office/officeart/2018/2/layout/IconCircleList"/>
    <dgm:cxn modelId="{FAC4D80D-4271-489F-B406-7A76B321A317}" type="presParOf" srcId="{847A9BA3-2852-4F3D-B98E-7A547C218D32}" destId="{2BBC1F90-5816-4388-9172-3B4129647B7A}" srcOrd="2" destOrd="0" presId="urn:microsoft.com/office/officeart/2018/2/layout/IconCircleList"/>
    <dgm:cxn modelId="{499C97E6-BA98-4A60-A744-5CBAEA5A9123}" type="presParOf" srcId="{847A9BA3-2852-4F3D-B98E-7A547C218D32}" destId="{7397E05E-945D-4E59-95A7-FD4563078411}" srcOrd="3" destOrd="0" presId="urn:microsoft.com/office/officeart/2018/2/layout/IconCircleList"/>
    <dgm:cxn modelId="{B1035766-93BD-4738-AC5D-7CEF73F8136C}" type="presParOf" srcId="{4AA9C50D-85AD-4A07-B153-25F052AF6027}" destId="{A7F74704-A68A-4641-B49B-46A27D510548}" srcOrd="5" destOrd="0" presId="urn:microsoft.com/office/officeart/2018/2/layout/IconCircleList"/>
    <dgm:cxn modelId="{EDDA897B-FB78-4E1C-8261-18CDA8132CF3}" type="presParOf" srcId="{4AA9C50D-85AD-4A07-B153-25F052AF6027}" destId="{F8C3E847-6C7E-4129-A851-48C30293553A}" srcOrd="6" destOrd="0" presId="urn:microsoft.com/office/officeart/2018/2/layout/IconCircleList"/>
    <dgm:cxn modelId="{1A05FE2A-74BE-4E09-B370-3DC41A130523}" type="presParOf" srcId="{F8C3E847-6C7E-4129-A851-48C30293553A}" destId="{C5FCCEE0-A04D-46B1-B776-389FB96DCF28}" srcOrd="0" destOrd="0" presId="urn:microsoft.com/office/officeart/2018/2/layout/IconCircleList"/>
    <dgm:cxn modelId="{CA68ABF4-956A-4605-B263-5DDB55282B7B}" type="presParOf" srcId="{F8C3E847-6C7E-4129-A851-48C30293553A}" destId="{420049C9-A637-4F8A-9E2A-931B7106D860}" srcOrd="1" destOrd="0" presId="urn:microsoft.com/office/officeart/2018/2/layout/IconCircleList"/>
    <dgm:cxn modelId="{DEC08E9B-4A14-4164-A69C-B5BB4B8B0225}" type="presParOf" srcId="{F8C3E847-6C7E-4129-A851-48C30293553A}" destId="{5D64FFD8-5E50-46FD-8452-78074B417549}" srcOrd="2" destOrd="0" presId="urn:microsoft.com/office/officeart/2018/2/layout/IconCircleList"/>
    <dgm:cxn modelId="{8B642115-ADCD-4121-952C-B74D49BA0AD4}" type="presParOf" srcId="{F8C3E847-6C7E-4129-A851-48C30293553A}" destId="{73CD688F-6F25-450C-A302-B57C4974788F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CCA68E-5994-41F1-8F19-F64407FB671C}">
      <dsp:nvSpPr>
        <dsp:cNvPr id="0" name=""/>
        <dsp:cNvSpPr/>
      </dsp:nvSpPr>
      <dsp:spPr>
        <a:xfrm>
          <a:off x="25368" y="484273"/>
          <a:ext cx="1082781" cy="1082781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5A600C-E054-4B73-8A3B-837CCB36B4FD}">
      <dsp:nvSpPr>
        <dsp:cNvPr id="0" name=""/>
        <dsp:cNvSpPr/>
      </dsp:nvSpPr>
      <dsp:spPr>
        <a:xfrm>
          <a:off x="252752" y="711657"/>
          <a:ext cx="628012" cy="6280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C8E3EC-C964-4120-81F3-440D1E4F2DC7}">
      <dsp:nvSpPr>
        <dsp:cNvPr id="0" name=""/>
        <dsp:cNvSpPr/>
      </dsp:nvSpPr>
      <dsp:spPr>
        <a:xfrm>
          <a:off x="1340173" y="484273"/>
          <a:ext cx="2552269" cy="10827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i="0" kern="1200" dirty="0"/>
            <a:t>Problem of small N. Largest study had 38 BPH samples. For true assessment of molecular subtypes, best to examine hundreds of samples, bring out rare subtypes, better flesh out pathways</a:t>
          </a:r>
          <a:endParaRPr lang="en-US" sz="1400" kern="1200" dirty="0"/>
        </a:p>
      </dsp:txBody>
      <dsp:txXfrm>
        <a:off x="1340173" y="484273"/>
        <a:ext cx="2552269" cy="1082781"/>
      </dsp:txXfrm>
    </dsp:sp>
    <dsp:sp modelId="{AA376BBF-0008-450B-BFD8-694905C1B592}">
      <dsp:nvSpPr>
        <dsp:cNvPr id="0" name=""/>
        <dsp:cNvSpPr/>
      </dsp:nvSpPr>
      <dsp:spPr>
        <a:xfrm>
          <a:off x="4337156" y="484273"/>
          <a:ext cx="1082781" cy="1082781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BE65A3-5E5D-41C1-B407-FEFA7A750D06}">
      <dsp:nvSpPr>
        <dsp:cNvPr id="0" name=""/>
        <dsp:cNvSpPr/>
      </dsp:nvSpPr>
      <dsp:spPr>
        <a:xfrm>
          <a:off x="4564540" y="711657"/>
          <a:ext cx="628012" cy="6280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F07A25-54A2-4A36-A476-EB534353898F}">
      <dsp:nvSpPr>
        <dsp:cNvPr id="0" name=""/>
        <dsp:cNvSpPr/>
      </dsp:nvSpPr>
      <dsp:spPr>
        <a:xfrm>
          <a:off x="5651962" y="484273"/>
          <a:ext cx="2552269" cy="10827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0" i="0" kern="1200" dirty="0"/>
            <a:t>Very limited work in proteomics, and opportunities in studying protein modifications including glycosylation</a:t>
          </a:r>
          <a:endParaRPr lang="en-US" sz="1500" kern="1200" dirty="0"/>
        </a:p>
      </dsp:txBody>
      <dsp:txXfrm>
        <a:off x="5651962" y="484273"/>
        <a:ext cx="2552269" cy="1082781"/>
      </dsp:txXfrm>
    </dsp:sp>
    <dsp:sp modelId="{8A7FC400-A1C3-43AC-9AD4-F3570374811C}">
      <dsp:nvSpPr>
        <dsp:cNvPr id="0" name=""/>
        <dsp:cNvSpPr/>
      </dsp:nvSpPr>
      <dsp:spPr>
        <a:xfrm>
          <a:off x="25368" y="2208981"/>
          <a:ext cx="1082781" cy="1082781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88531F-2EAC-4B4B-8357-FE5461E5A89A}">
      <dsp:nvSpPr>
        <dsp:cNvPr id="0" name=""/>
        <dsp:cNvSpPr/>
      </dsp:nvSpPr>
      <dsp:spPr>
        <a:xfrm>
          <a:off x="252752" y="2436365"/>
          <a:ext cx="628012" cy="6280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97E05E-945D-4E59-95A7-FD4563078411}">
      <dsp:nvSpPr>
        <dsp:cNvPr id="0" name=""/>
        <dsp:cNvSpPr/>
      </dsp:nvSpPr>
      <dsp:spPr>
        <a:xfrm>
          <a:off x="1340173" y="2208981"/>
          <a:ext cx="2552269" cy="10827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1340173" y="2208981"/>
        <a:ext cx="2552269" cy="1082781"/>
      </dsp:txXfrm>
    </dsp:sp>
    <dsp:sp modelId="{C5FCCEE0-A04D-46B1-B776-389FB96DCF28}">
      <dsp:nvSpPr>
        <dsp:cNvPr id="0" name=""/>
        <dsp:cNvSpPr/>
      </dsp:nvSpPr>
      <dsp:spPr>
        <a:xfrm>
          <a:off x="4337156" y="2208981"/>
          <a:ext cx="1082781" cy="1082781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0049C9-A637-4F8A-9E2A-931B7106D860}">
      <dsp:nvSpPr>
        <dsp:cNvPr id="0" name=""/>
        <dsp:cNvSpPr/>
      </dsp:nvSpPr>
      <dsp:spPr>
        <a:xfrm>
          <a:off x="4564540" y="2436365"/>
          <a:ext cx="628012" cy="62801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CD688F-6F25-450C-A302-B57C4974788F}">
      <dsp:nvSpPr>
        <dsp:cNvPr id="0" name=""/>
        <dsp:cNvSpPr/>
      </dsp:nvSpPr>
      <dsp:spPr>
        <a:xfrm>
          <a:off x="5651962" y="2208981"/>
          <a:ext cx="2552269" cy="10827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0" i="0" kern="1200"/>
            <a:t>These molecular subtypes and the biomarkers arising from these studies can serve as classifiers to phenotype BPH and associate with clinical outcomes.</a:t>
          </a:r>
          <a:endParaRPr lang="en-US" sz="1500" kern="1200"/>
        </a:p>
      </dsp:txBody>
      <dsp:txXfrm>
        <a:off x="5651962" y="2208981"/>
        <a:ext cx="2552269" cy="10827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C72DD-A7AD-F443-9713-EF33725FA854}" type="datetime1">
              <a:rPr lang="en-US" smtClean="0"/>
              <a:pPr/>
              <a:t>12/8/2021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0CE7B-735C-5241-AAC2-CDCF4260DB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583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5E6E75-3579-1E47-A92E-C172A816F81C}" type="datetime1">
              <a:rPr lang="en-US" smtClean="0"/>
              <a:pPr/>
              <a:t>12/8/2021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814EFE-BDEB-9845-8686-42784503E5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82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F45C8-A596-4BC0-93EA-60B29B7B6EBD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890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FC109C-CC16-490E-85A5-D08C7796AD2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46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F45C8-A596-4BC0-93EA-60B29B7B6EBD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039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le Slide A"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7994" y="1098016"/>
            <a:ext cx="7772400" cy="1833562"/>
          </a:xfrm>
        </p:spPr>
        <p:txBody>
          <a:bodyPr anchor="b">
            <a:normAutofit/>
          </a:bodyPr>
          <a:lstStyle>
            <a:lvl1pPr algn="l">
              <a:defRPr sz="3600" b="0" cap="all" spc="3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Title of presentation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7994" y="2985236"/>
            <a:ext cx="7772400" cy="554822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1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46" indent="0">
              <a:buNone/>
              <a:defRPr sz="1601">
                <a:solidFill>
                  <a:schemeClr val="tx1">
                    <a:tint val="75000"/>
                  </a:schemeClr>
                </a:solidFill>
              </a:defRPr>
            </a:lvl3pPr>
            <a:lvl4pPr marL="13715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2912E7E5-169B-D941-8689-FC8E56D064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8" y="5194088"/>
            <a:ext cx="2557850" cy="490254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B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47994" y="1083386"/>
            <a:ext cx="7772400" cy="18335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b="0" cap="all" spc="300" dirty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7994" y="2970606"/>
            <a:ext cx="7772400" cy="554822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1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46" indent="0">
              <a:buNone/>
              <a:defRPr sz="1601">
                <a:solidFill>
                  <a:schemeClr val="tx1">
                    <a:tint val="75000"/>
                  </a:schemeClr>
                </a:solidFill>
              </a:defRPr>
            </a:lvl3pPr>
            <a:lvl4pPr marL="13715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A3E07942-4521-7C44-935A-DFABBA61D6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6" y="5194089"/>
            <a:ext cx="2557850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245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2">
            <a:lum bright="-52000" contrast="-66000"/>
          </a:blip>
          <a:srcRect t="554" b="554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47994" y="1083386"/>
            <a:ext cx="7772400" cy="18335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b="0" cap="all" spc="300" dirty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7994" y="2970606"/>
            <a:ext cx="7772400" cy="554822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1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46" indent="0">
              <a:buNone/>
              <a:defRPr sz="1601">
                <a:solidFill>
                  <a:schemeClr val="tx1">
                    <a:tint val="75000"/>
                  </a:schemeClr>
                </a:solidFill>
              </a:defRPr>
            </a:lvl3pPr>
            <a:lvl4pPr marL="13715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A8B2C5D4-1E67-A14C-9484-D956913D97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696" y="5190553"/>
            <a:ext cx="2557850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245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47994" y="1027857"/>
            <a:ext cx="7772400" cy="18335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b="0" cap="all" spc="300" dirty="0"/>
            </a:lvl1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7994" y="2915077"/>
            <a:ext cx="7772400" cy="554822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rgbClr val="770817"/>
                </a:solidFill>
              </a:defRPr>
            </a:lvl1pPr>
            <a:lvl2pPr marL="4571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46" indent="0">
              <a:buNone/>
              <a:defRPr sz="1601">
                <a:solidFill>
                  <a:schemeClr val="tx1">
                    <a:tint val="75000"/>
                  </a:schemeClr>
                </a:solidFill>
              </a:defRPr>
            </a:lvl3pPr>
            <a:lvl4pPr marL="13715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D">
    <p:bg>
      <p:bgPr>
        <a:solidFill>
          <a:srgbClr val="B3B3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47994" y="1134591"/>
            <a:ext cx="7772400" cy="18335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b="0" cap="all" spc="3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7994" y="3021811"/>
            <a:ext cx="7772400" cy="554822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46" indent="0">
              <a:buNone/>
              <a:defRPr sz="1601">
                <a:solidFill>
                  <a:schemeClr val="tx1">
                    <a:tint val="75000"/>
                  </a:schemeClr>
                </a:solidFill>
              </a:defRPr>
            </a:lvl3pPr>
            <a:lvl4pPr marL="13715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1DEB290E-7949-314B-B09D-5B95B3189F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6" y="5185850"/>
            <a:ext cx="2557850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9005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5715000"/>
          </a:xfrm>
          <a:noFill/>
          <a:ln w="76200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>
              <a:buNone/>
              <a:defRPr sz="1601"/>
            </a:lvl1pPr>
            <a:lvl2pPr marL="457173" indent="0">
              <a:buNone/>
              <a:defRPr sz="2800"/>
            </a:lvl2pPr>
            <a:lvl3pPr marL="914346" indent="0">
              <a:buNone/>
              <a:defRPr sz="2400"/>
            </a:lvl3pPr>
            <a:lvl4pPr marL="1371518" indent="0">
              <a:buNone/>
              <a:defRPr sz="2001"/>
            </a:lvl4pPr>
            <a:lvl5pPr marL="1828691" indent="0">
              <a:buNone/>
              <a:defRPr sz="2001"/>
            </a:lvl5pPr>
            <a:lvl6pPr marL="2285862" indent="0">
              <a:buNone/>
              <a:defRPr sz="2001"/>
            </a:lvl6pPr>
            <a:lvl7pPr marL="2743036" indent="0">
              <a:buNone/>
              <a:defRPr sz="2001"/>
            </a:lvl7pPr>
            <a:lvl8pPr marL="3200207" indent="0">
              <a:buNone/>
              <a:defRPr sz="2001"/>
            </a:lvl8pPr>
            <a:lvl9pPr marL="3657380" indent="0">
              <a:buNone/>
              <a:defRPr sz="2001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47994" y="1068756"/>
            <a:ext cx="7772400" cy="18335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b="0" cap="all" spc="300" dirty="0"/>
            </a:lvl1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447994" y="2955976"/>
            <a:ext cx="7772400" cy="554822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1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46" indent="0">
              <a:buNone/>
              <a:defRPr sz="1601">
                <a:solidFill>
                  <a:schemeClr val="tx1">
                    <a:tint val="75000"/>
                  </a:schemeClr>
                </a:solidFill>
              </a:defRPr>
            </a:lvl3pPr>
            <a:lvl4pPr marL="13715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503430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2" y="1427523"/>
            <a:ext cx="866404" cy="599441"/>
          </a:xfrm>
          <a:prstGeom prst="rect">
            <a:avLst/>
          </a:prstGeom>
          <a:solidFill>
            <a:srgbClr val="40362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2" y="2026968"/>
            <a:ext cx="866404" cy="629919"/>
          </a:xfrm>
          <a:prstGeom prst="rect">
            <a:avLst/>
          </a:prstGeom>
          <a:solidFill>
            <a:srgbClr val="61615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14" name="Rectangle 13"/>
          <p:cNvSpPr/>
          <p:nvPr userDrawn="1"/>
        </p:nvSpPr>
        <p:spPr>
          <a:xfrm>
            <a:off x="2" y="2656883"/>
            <a:ext cx="866404" cy="589281"/>
          </a:xfrm>
          <a:prstGeom prst="rect">
            <a:avLst/>
          </a:prstGeom>
          <a:solidFill>
            <a:srgbClr val="99000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15" name="Rectangle 14"/>
          <p:cNvSpPr/>
          <p:nvPr userDrawn="1"/>
        </p:nvSpPr>
        <p:spPr>
          <a:xfrm>
            <a:off x="2" y="3246160"/>
            <a:ext cx="866404" cy="591326"/>
          </a:xfrm>
          <a:prstGeom prst="rect">
            <a:avLst/>
          </a:prstGeom>
          <a:solidFill>
            <a:srgbClr val="2D2D2D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16" name="Rectangle 15"/>
          <p:cNvSpPr/>
          <p:nvPr userDrawn="1"/>
        </p:nvSpPr>
        <p:spPr>
          <a:xfrm>
            <a:off x="2" y="3837486"/>
            <a:ext cx="866404" cy="591326"/>
          </a:xfrm>
          <a:prstGeom prst="rect">
            <a:avLst/>
          </a:prstGeom>
          <a:solidFill>
            <a:srgbClr val="E4E4C9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77029"/>
            <a:ext cx="8229600" cy="825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Contents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3" y="1377631"/>
            <a:ext cx="7497763" cy="3486150"/>
          </a:xfrm>
        </p:spPr>
        <p:txBody>
          <a:bodyPr>
            <a:normAutofit/>
          </a:bodyPr>
          <a:lstStyle>
            <a:lvl1pPr marL="457173" indent="-457173">
              <a:lnSpc>
                <a:spcPct val="140000"/>
              </a:lnSpc>
              <a:buClrTx/>
              <a:buFont typeface="Wingdings" charset="2"/>
              <a:buAutoNum type="arabicPlain"/>
              <a:defRPr sz="2400" baseline="0">
                <a:solidFill>
                  <a:schemeClr val="tx1"/>
                </a:solidFill>
              </a:defRPr>
            </a:lvl1pPr>
            <a:lvl2pPr marL="731477" indent="-457173">
              <a:buFont typeface="Wingdings" charset="2"/>
              <a:buAutoNum type="arabicPlain"/>
              <a:defRPr/>
            </a:lvl2pPr>
            <a:lvl3pPr marL="891488" indent="-342879">
              <a:buFont typeface="Wingdings" charset="2"/>
              <a:buAutoNum type="arabicPlain"/>
              <a:defRPr/>
            </a:lvl3pPr>
            <a:lvl4pPr marL="1165790" indent="-342879">
              <a:buFont typeface="Wingdings" charset="2"/>
              <a:buAutoNum type="arabicPlain"/>
              <a:defRPr/>
            </a:lvl4pPr>
            <a:lvl5pPr marL="1394377" indent="-342879">
              <a:buFont typeface="Wingdings" charset="2"/>
              <a:buAutoNum type="arabicPlain"/>
              <a:defRPr/>
            </a:lvl5pPr>
          </a:lstStyle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 B">
    <p:bg>
      <p:bgPr>
        <a:solidFill>
          <a:srgbClr val="B3B3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2" y="1427523"/>
            <a:ext cx="866404" cy="599441"/>
          </a:xfrm>
          <a:prstGeom prst="rect">
            <a:avLst/>
          </a:prstGeom>
          <a:solidFill>
            <a:srgbClr val="4036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18" name="Rectangle 17"/>
          <p:cNvSpPr/>
          <p:nvPr userDrawn="1"/>
        </p:nvSpPr>
        <p:spPr>
          <a:xfrm>
            <a:off x="2" y="2026968"/>
            <a:ext cx="866404" cy="629919"/>
          </a:xfrm>
          <a:prstGeom prst="rect">
            <a:avLst/>
          </a:prstGeom>
          <a:solidFill>
            <a:srgbClr val="6161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19" name="Rectangle 18"/>
          <p:cNvSpPr/>
          <p:nvPr userDrawn="1"/>
        </p:nvSpPr>
        <p:spPr>
          <a:xfrm>
            <a:off x="2" y="2656883"/>
            <a:ext cx="866404" cy="589281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20" name="Rectangle 19"/>
          <p:cNvSpPr/>
          <p:nvPr userDrawn="1"/>
        </p:nvSpPr>
        <p:spPr>
          <a:xfrm>
            <a:off x="2" y="3246160"/>
            <a:ext cx="866404" cy="591326"/>
          </a:xfrm>
          <a:prstGeom prst="rect">
            <a:avLst/>
          </a:prstGeom>
          <a:solidFill>
            <a:srgbClr val="2D2D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22" name="Rectangle 21"/>
          <p:cNvSpPr/>
          <p:nvPr userDrawn="1"/>
        </p:nvSpPr>
        <p:spPr>
          <a:xfrm>
            <a:off x="2" y="3837486"/>
            <a:ext cx="866404" cy="591326"/>
          </a:xfrm>
          <a:prstGeom prst="rect">
            <a:avLst/>
          </a:prstGeom>
          <a:solidFill>
            <a:srgbClr val="E4E4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77029"/>
            <a:ext cx="8229600" cy="825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Contents</a:t>
            </a:r>
          </a:p>
        </p:txBody>
      </p:sp>
      <p:sp>
        <p:nvSpPr>
          <p:cNvPr id="2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3" y="1377631"/>
            <a:ext cx="7497763" cy="3486150"/>
          </a:xfrm>
        </p:spPr>
        <p:txBody>
          <a:bodyPr>
            <a:normAutofit/>
          </a:bodyPr>
          <a:lstStyle>
            <a:lvl1pPr marL="457173" indent="-457173">
              <a:lnSpc>
                <a:spcPct val="140000"/>
              </a:lnSpc>
              <a:buClrTx/>
              <a:buFont typeface="Wingdings" charset="2"/>
              <a:buAutoNum type="arabicPlain"/>
              <a:defRPr sz="2400" baseline="0">
                <a:solidFill>
                  <a:srgbClr val="FFFFFF"/>
                </a:solidFill>
              </a:defRPr>
            </a:lvl1pPr>
            <a:lvl2pPr marL="731477" indent="-457173">
              <a:buFont typeface="Wingdings" charset="2"/>
              <a:buAutoNum type="arabicPlain"/>
              <a:defRPr/>
            </a:lvl2pPr>
            <a:lvl3pPr marL="891488" indent="-342879">
              <a:buFont typeface="Wingdings" charset="2"/>
              <a:buAutoNum type="arabicPlain"/>
              <a:defRPr/>
            </a:lvl3pPr>
            <a:lvl4pPr marL="1165790" indent="-342879">
              <a:buFont typeface="Wingdings" charset="2"/>
              <a:buAutoNum type="arabicPlain"/>
              <a:defRPr/>
            </a:lvl4pPr>
            <a:lvl5pPr marL="1394377" indent="-342879">
              <a:buFont typeface="Wingdings" charset="2"/>
              <a:buAutoNum type="arabicPlain"/>
              <a:defRPr/>
            </a:lvl5pPr>
          </a:lstStyle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</p:txBody>
      </p:sp>
      <p:pic>
        <p:nvPicPr>
          <p:cNvPr id="11" name="Picture 10" descr="Text&#10;&#10;Description automatically generated with medium confidence">
            <a:extLst>
              <a:ext uri="{FF2B5EF4-FFF2-40B4-BE49-F238E27FC236}">
                <a16:creationId xmlns:a16="http://schemas.microsoft.com/office/drawing/2014/main" id="{5E6E9250-669A-9D46-A829-D6055F7727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6" y="5187629"/>
            <a:ext cx="2557850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384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68346"/>
            <a:ext cx="8229600" cy="825500"/>
          </a:xfrm>
        </p:spPr>
        <p:txBody>
          <a:bodyPr anchor="b"/>
          <a:lstStyle>
            <a:lvl1pPr>
              <a:defRPr baseline="0"/>
            </a:lvl1pPr>
          </a:lstStyle>
          <a:p>
            <a:r>
              <a:rPr lang="en-US" dirty="0"/>
              <a:t>Section name</a:t>
            </a:r>
          </a:p>
        </p:txBody>
      </p:sp>
    </p:spTree>
    <p:extLst>
      <p:ext uri="{BB962C8B-B14F-4D97-AF65-F5344CB8AC3E}">
        <p14:creationId xmlns:p14="http://schemas.microsoft.com/office/powerpoint/2010/main" val="2134401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Title B"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68346"/>
            <a:ext cx="8229600" cy="825500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name</a:t>
            </a:r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CBE68144-4959-7449-8B78-E061F73337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6" y="5185853"/>
            <a:ext cx="2557850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990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Title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68346"/>
            <a:ext cx="8229600" cy="825500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name</a:t>
            </a:r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D18C6322-498D-5144-B407-6D3A2E8113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6" y="5186431"/>
            <a:ext cx="2557850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7267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Title F">
    <p:bg>
      <p:bgPr>
        <a:solidFill>
          <a:srgbClr val="B3B3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68346"/>
            <a:ext cx="8229600" cy="825500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name</a:t>
            </a:r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F69CE384-6E86-C449-BDB9-C0D894AD9D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8" y="5185850"/>
            <a:ext cx="2557850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095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statem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548640"/>
            <a:ext cx="8229600" cy="4521836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Large statement </a:t>
            </a:r>
          </a:p>
        </p:txBody>
      </p:sp>
    </p:spTree>
    <p:extLst>
      <p:ext uri="{BB962C8B-B14F-4D97-AF65-F5344CB8AC3E}">
        <p14:creationId xmlns:p14="http://schemas.microsoft.com/office/powerpoint/2010/main" val="3065752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statement B"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548640"/>
            <a:ext cx="8229600" cy="4521836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Large statement</a:t>
            </a:r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6F71BB28-C62A-A742-8092-5F03C27913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8" y="5185851"/>
            <a:ext cx="2557850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9655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statement C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548640"/>
            <a:ext cx="8229600" cy="4521836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Large statement</a:t>
            </a:r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6B588482-E625-E744-808A-9B8F6DE038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8" y="5185850"/>
            <a:ext cx="2557850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953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statement D">
    <p:bg>
      <p:bgPr>
        <a:solidFill>
          <a:srgbClr val="B3B3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548640"/>
            <a:ext cx="8229600" cy="4521836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Large statement</a:t>
            </a:r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1D06ADF6-D6C0-9249-895B-ABF14F115D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8" y="5185850"/>
            <a:ext cx="2557850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9464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Page title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990000"/>
                </a:solidFill>
              </a:defRPr>
            </a:lvl1pPr>
          </a:lstStyle>
          <a:p>
            <a:r>
              <a:rPr lang="en-US" dirty="0"/>
              <a:t>Page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latin typeface="Century Gothic"/>
                <a:cs typeface="Century Gothic"/>
              </a:defRPr>
            </a:lvl2pPr>
            <a:lvl3pPr>
              <a:defRPr>
                <a:latin typeface="Century Gothic"/>
                <a:cs typeface="Century Gothic"/>
              </a:defRPr>
            </a:lvl3pPr>
            <a:lvl4pPr>
              <a:defRPr>
                <a:latin typeface="Century Gothic"/>
                <a:cs typeface="Century Gothic"/>
              </a:defRPr>
            </a:lvl4pPr>
            <a:lvl5pPr>
              <a:defRPr>
                <a:latin typeface="Century Gothic"/>
                <a:cs typeface="Century Gothic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2001520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Headline 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0" y="2001520"/>
            <a:ext cx="9144000" cy="3423920"/>
          </a:xfrm>
          <a:noFill/>
          <a:ln w="76200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>
              <a:buNone/>
              <a:defRPr sz="1601"/>
            </a:lvl1pPr>
            <a:lvl2pPr marL="457173" indent="0">
              <a:buNone/>
              <a:defRPr sz="2800"/>
            </a:lvl2pPr>
            <a:lvl3pPr marL="914346" indent="0">
              <a:buNone/>
              <a:defRPr sz="2400"/>
            </a:lvl3pPr>
            <a:lvl4pPr marL="1371518" indent="0">
              <a:buNone/>
              <a:defRPr sz="2001"/>
            </a:lvl4pPr>
            <a:lvl5pPr marL="1828691" indent="0">
              <a:buNone/>
              <a:defRPr sz="2001"/>
            </a:lvl5pPr>
            <a:lvl6pPr marL="2285862" indent="0">
              <a:buNone/>
              <a:defRPr sz="2001"/>
            </a:lvl6pPr>
            <a:lvl7pPr marL="2743036" indent="0">
              <a:buNone/>
              <a:defRPr sz="2001"/>
            </a:lvl7pPr>
            <a:lvl8pPr marL="3200207" indent="0">
              <a:buNone/>
              <a:defRPr sz="2001"/>
            </a:lvl8pPr>
            <a:lvl9pPr marL="3657380" indent="0">
              <a:buNone/>
              <a:defRPr sz="2001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250292"/>
            <a:ext cx="8229600" cy="44291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  <a:lvl2pPr marL="274305" indent="0">
              <a:buFontTx/>
              <a:buNone/>
              <a:defRPr sz="1800" b="0" i="0">
                <a:latin typeface="Calibri Light"/>
                <a:cs typeface="Calibri Light"/>
              </a:defRPr>
            </a:lvl2pPr>
            <a:lvl3pPr marL="548607" indent="0">
              <a:buFontTx/>
              <a:buNone/>
              <a:defRPr sz="1800" b="0" i="0">
                <a:latin typeface="Calibri Light"/>
                <a:cs typeface="Calibri Light"/>
              </a:defRPr>
            </a:lvl3pPr>
            <a:lvl4pPr marL="822911" indent="0">
              <a:buFontTx/>
              <a:buNone/>
              <a:defRPr sz="1800" b="0" i="0">
                <a:latin typeface="Calibri Light"/>
                <a:cs typeface="Calibri Light"/>
              </a:defRPr>
            </a:lvl4pPr>
            <a:lvl5pPr marL="1051496" indent="0">
              <a:buFontTx/>
              <a:buNone/>
              <a:defRPr sz="1800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/>
              <a:t>Detail</a:t>
            </a:r>
          </a:p>
        </p:txBody>
      </p:sp>
    </p:spTree>
    <p:extLst>
      <p:ext uri="{BB962C8B-B14F-4D97-AF65-F5344CB8AC3E}">
        <p14:creationId xmlns:p14="http://schemas.microsoft.com/office/powerpoint/2010/main" val="791762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of page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7000"/>
            <a:ext cx="3931920" cy="533136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l">
              <a:buNone/>
              <a:defRPr sz="2001" b="0">
                <a:solidFill>
                  <a:schemeClr val="tx2"/>
                </a:solidFill>
              </a:defRPr>
            </a:lvl1pPr>
            <a:lvl2pPr marL="457173" indent="0">
              <a:buNone/>
              <a:defRPr sz="2001" b="1"/>
            </a:lvl2pPr>
            <a:lvl3pPr marL="914346" indent="0">
              <a:buNone/>
              <a:defRPr sz="1800" b="1"/>
            </a:lvl3pPr>
            <a:lvl4pPr marL="1371518" indent="0">
              <a:buNone/>
              <a:defRPr sz="1601" b="1"/>
            </a:lvl4pPr>
            <a:lvl5pPr marL="1828691" indent="0">
              <a:buNone/>
              <a:defRPr sz="1601" b="1"/>
            </a:lvl5pPr>
            <a:lvl6pPr marL="2285862" indent="0">
              <a:buNone/>
              <a:defRPr sz="1601" b="1"/>
            </a:lvl6pPr>
            <a:lvl7pPr marL="2743036" indent="0">
              <a:buNone/>
              <a:defRPr sz="1601" b="1"/>
            </a:lvl7pPr>
            <a:lvl8pPr marL="3200207" indent="0">
              <a:buNone/>
              <a:defRPr sz="1601" b="1"/>
            </a:lvl8pPr>
            <a:lvl9pPr marL="3657380" indent="0">
              <a:buNone/>
              <a:defRPr sz="16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32000"/>
            <a:ext cx="3931920" cy="3292740"/>
          </a:xfrm>
        </p:spPr>
        <p:txBody>
          <a:bodyPr/>
          <a:lstStyle>
            <a:lvl1pPr>
              <a:defRPr sz="2400"/>
            </a:lvl1pPr>
            <a:lvl2pPr>
              <a:defRPr sz="2001">
                <a:latin typeface="Century Gothic"/>
                <a:cs typeface="Century Gothic"/>
              </a:defRPr>
            </a:lvl2pPr>
            <a:lvl3pPr>
              <a:defRPr sz="1800">
                <a:latin typeface="Century Gothic"/>
                <a:cs typeface="Century Gothic"/>
              </a:defRPr>
            </a:lvl3pPr>
            <a:lvl4pPr>
              <a:defRPr sz="1601">
                <a:latin typeface="Century Gothic"/>
                <a:cs typeface="Century Gothic"/>
              </a:defRPr>
            </a:lvl4pPr>
            <a:lvl5pPr>
              <a:defRPr sz="1601">
                <a:latin typeface="Century Gothic"/>
                <a:cs typeface="Century Gothic"/>
              </a:defRPr>
            </a:lvl5pPr>
            <a:lvl6pPr>
              <a:defRPr sz="1601"/>
            </a:lvl6pPr>
            <a:lvl7pPr>
              <a:defRPr sz="1601"/>
            </a:lvl7pPr>
            <a:lvl8pPr>
              <a:defRPr sz="1601"/>
            </a:lvl8pPr>
            <a:lvl9pPr>
              <a:defRPr sz="16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397000"/>
            <a:ext cx="3931920" cy="533136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l">
              <a:buNone/>
              <a:defRPr lang="en-US" sz="2001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73" indent="0">
              <a:buNone/>
              <a:defRPr sz="2001" b="1"/>
            </a:lvl2pPr>
            <a:lvl3pPr marL="914346" indent="0">
              <a:buNone/>
              <a:defRPr sz="1800" b="1"/>
            </a:lvl3pPr>
            <a:lvl4pPr marL="1371518" indent="0">
              <a:buNone/>
              <a:defRPr sz="1601" b="1"/>
            </a:lvl4pPr>
            <a:lvl5pPr marL="1828691" indent="0">
              <a:buNone/>
              <a:defRPr sz="1601" b="1"/>
            </a:lvl5pPr>
            <a:lvl6pPr marL="2285862" indent="0">
              <a:buNone/>
              <a:defRPr sz="1601" b="1"/>
            </a:lvl6pPr>
            <a:lvl7pPr marL="2743036" indent="0">
              <a:buNone/>
              <a:defRPr sz="1601" b="1"/>
            </a:lvl7pPr>
            <a:lvl8pPr marL="3200207" indent="0">
              <a:buNone/>
              <a:defRPr sz="1601" b="1"/>
            </a:lvl8pPr>
            <a:lvl9pPr marL="3657380" indent="0">
              <a:buNone/>
              <a:defRPr sz="16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032000"/>
            <a:ext cx="3931920" cy="3292740"/>
          </a:xfrm>
        </p:spPr>
        <p:txBody>
          <a:bodyPr/>
          <a:lstStyle>
            <a:lvl1pPr>
              <a:defRPr sz="2400"/>
            </a:lvl1pPr>
            <a:lvl2pPr>
              <a:defRPr sz="2001">
                <a:latin typeface="Century Gothic"/>
                <a:cs typeface="Century Gothic"/>
              </a:defRPr>
            </a:lvl2pPr>
            <a:lvl3pPr>
              <a:defRPr sz="1800">
                <a:latin typeface="Century Gothic"/>
                <a:cs typeface="Century Gothic"/>
              </a:defRPr>
            </a:lvl3pPr>
            <a:lvl4pPr>
              <a:defRPr sz="1601">
                <a:latin typeface="Century Gothic"/>
                <a:cs typeface="Century Gothic"/>
              </a:defRPr>
            </a:lvl4pPr>
            <a:lvl5pPr>
              <a:defRPr sz="1601">
                <a:latin typeface="Century Gothic"/>
                <a:cs typeface="Century Gothic"/>
              </a:defRPr>
            </a:lvl5pPr>
            <a:lvl6pPr>
              <a:defRPr sz="1601"/>
            </a:lvl6pPr>
            <a:lvl7pPr>
              <a:defRPr sz="1601"/>
            </a:lvl7pPr>
            <a:lvl8pPr>
              <a:defRPr sz="1601"/>
            </a:lvl8pPr>
            <a:lvl9pPr>
              <a:defRPr sz="16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of page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691083" y="1304443"/>
            <a:ext cx="3995720" cy="393307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1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13577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911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mage LKS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 userDrawn="1"/>
        </p:nvPicPr>
        <p:blipFill>
          <a:blip r:embed="rId2"/>
          <a:srcRect t="554" b="554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1911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-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2">
            <a:lum bright="-52000" contrast="-66000"/>
          </a:blip>
          <a:srcRect t="554" b="554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 userDrawn="1"/>
        </p:nvSpPr>
        <p:spPr>
          <a:xfrm>
            <a:off x="736271" y="1128162"/>
            <a:ext cx="6282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0" dirty="0"/>
              <a:t>Thank you</a:t>
            </a:r>
          </a:p>
        </p:txBody>
      </p:sp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F39EE52D-23BC-0E43-9ABB-C5EAB8D8C3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698" y="5185851"/>
            <a:ext cx="2557850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245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457200" y="2504872"/>
            <a:ext cx="822960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4000" b="0" i="0" kern="1200" dirty="0">
                <a:solidFill>
                  <a:schemeClr val="tx1"/>
                </a:solidFill>
                <a:latin typeface="Century Gothic"/>
                <a:ea typeface="+mn-ea"/>
                <a:cs typeface="Century Gothic"/>
              </a:rPr>
              <a:t>Thank you</a:t>
            </a:r>
            <a:endParaRPr lang="en-US" sz="4000" b="0" i="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785676B7-17C5-1948-BF68-F932845D7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8" y="5185851"/>
            <a:ext cx="2557850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555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47994" y="1027857"/>
            <a:ext cx="7772400" cy="18335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b="0" cap="all" spc="300" dirty="0"/>
            </a:lvl1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7994" y="2915077"/>
            <a:ext cx="7772400" cy="554822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rgbClr val="770817"/>
                </a:solidFill>
              </a:defRPr>
            </a:lvl1pPr>
            <a:lvl2pPr marL="4571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46" indent="0">
              <a:buNone/>
              <a:defRPr sz="1601">
                <a:solidFill>
                  <a:schemeClr val="tx1">
                    <a:tint val="75000"/>
                  </a:schemeClr>
                </a:solidFill>
              </a:defRPr>
            </a:lvl3pPr>
            <a:lvl4pPr marL="13715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-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" y="1427523"/>
            <a:ext cx="866404" cy="599441"/>
          </a:xfrm>
          <a:prstGeom prst="rect">
            <a:avLst/>
          </a:prstGeom>
          <a:solidFill>
            <a:srgbClr val="40362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4" name="Rectangle 3"/>
          <p:cNvSpPr/>
          <p:nvPr userDrawn="1"/>
        </p:nvSpPr>
        <p:spPr>
          <a:xfrm>
            <a:off x="2" y="2026968"/>
            <a:ext cx="866404" cy="629919"/>
          </a:xfrm>
          <a:prstGeom prst="rect">
            <a:avLst/>
          </a:prstGeom>
          <a:solidFill>
            <a:srgbClr val="61615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5" name="Rectangle 4"/>
          <p:cNvSpPr/>
          <p:nvPr userDrawn="1"/>
        </p:nvSpPr>
        <p:spPr>
          <a:xfrm>
            <a:off x="2" y="2656883"/>
            <a:ext cx="866404" cy="589281"/>
          </a:xfrm>
          <a:prstGeom prst="rect">
            <a:avLst/>
          </a:prstGeom>
          <a:solidFill>
            <a:srgbClr val="99000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6" name="Rectangle 5"/>
          <p:cNvSpPr/>
          <p:nvPr userDrawn="1"/>
        </p:nvSpPr>
        <p:spPr>
          <a:xfrm>
            <a:off x="2" y="3246160"/>
            <a:ext cx="866404" cy="591326"/>
          </a:xfrm>
          <a:prstGeom prst="rect">
            <a:avLst/>
          </a:prstGeom>
          <a:solidFill>
            <a:srgbClr val="2D2D2D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7" name="Rectangle 6"/>
          <p:cNvSpPr/>
          <p:nvPr userDrawn="1"/>
        </p:nvSpPr>
        <p:spPr>
          <a:xfrm>
            <a:off x="2" y="3837486"/>
            <a:ext cx="866404" cy="591326"/>
          </a:xfrm>
          <a:prstGeom prst="rect">
            <a:avLst/>
          </a:prstGeom>
          <a:solidFill>
            <a:srgbClr val="E4E4C9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77029"/>
            <a:ext cx="8229600" cy="825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Contents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3" y="1377631"/>
            <a:ext cx="7497763" cy="3486150"/>
          </a:xfrm>
        </p:spPr>
        <p:txBody>
          <a:bodyPr>
            <a:normAutofit/>
          </a:bodyPr>
          <a:lstStyle>
            <a:lvl1pPr marL="457173" indent="-457173">
              <a:lnSpc>
                <a:spcPct val="140000"/>
              </a:lnSpc>
              <a:buClrTx/>
              <a:buFont typeface="Wingdings" charset="2"/>
              <a:buAutoNum type="arabicPlain"/>
              <a:defRPr sz="2400" baseline="0">
                <a:solidFill>
                  <a:schemeClr val="tx1"/>
                </a:solidFill>
              </a:defRPr>
            </a:lvl1pPr>
            <a:lvl2pPr marL="731477" indent="-457173">
              <a:buFont typeface="Wingdings" charset="2"/>
              <a:buAutoNum type="arabicPlain"/>
              <a:defRPr/>
            </a:lvl2pPr>
            <a:lvl3pPr marL="891488" indent="-342879">
              <a:buFont typeface="Wingdings" charset="2"/>
              <a:buAutoNum type="arabicPlain"/>
              <a:defRPr/>
            </a:lvl3pPr>
            <a:lvl4pPr marL="1165790" indent="-342879">
              <a:buFont typeface="Wingdings" charset="2"/>
              <a:buAutoNum type="arabicPlain"/>
              <a:defRPr/>
            </a:lvl4pPr>
            <a:lvl5pPr marL="1394377" indent="-342879">
              <a:buFont typeface="Wingdings" charset="2"/>
              <a:buAutoNum type="arabicPlain"/>
              <a:defRPr/>
            </a:lvl5pPr>
          </a:lstStyle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77029"/>
            <a:ext cx="8229600" cy="8255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Page title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Name -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68346"/>
            <a:ext cx="8229600" cy="825500"/>
          </a:xfrm>
        </p:spPr>
        <p:txBody>
          <a:bodyPr anchor="b"/>
          <a:lstStyle>
            <a:lvl1pPr>
              <a:defRPr baseline="0"/>
            </a:lvl1pPr>
          </a:lstStyle>
          <a:p>
            <a:r>
              <a:rPr lang="en-US" dirty="0"/>
              <a:t>Section name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Statement -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548640"/>
            <a:ext cx="8229600" cy="4521836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Large statement 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-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57200" y="2504872"/>
            <a:ext cx="822960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4000" b="0" i="0" kern="1200" dirty="0">
                <a:solidFill>
                  <a:schemeClr val="tx1"/>
                </a:solidFill>
                <a:latin typeface="Century Gothic"/>
                <a:ea typeface="+mn-ea"/>
                <a:cs typeface="Century Gothic"/>
              </a:rPr>
              <a:t>Thank you</a:t>
            </a:r>
            <a:endParaRPr lang="en-US" sz="4000" b="0" i="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77029"/>
            <a:ext cx="8229600" cy="825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66029"/>
            <a:ext cx="8229600" cy="3776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5410205"/>
            <a:ext cx="1367943" cy="304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1653237" y="5410200"/>
            <a:ext cx="7490764" cy="3048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Century Gothic"/>
              <a:cs typeface="Century Gothic"/>
            </a:endParaRPr>
          </a:p>
        </p:txBody>
      </p:sp>
      <p:pic>
        <p:nvPicPr>
          <p:cNvPr id="5" name="Picture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5709C85B-F29F-2E46-AD52-47D24403F9AD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67453" y="5381225"/>
            <a:ext cx="1585785" cy="3012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84" r:id="rId2"/>
    <p:sldLayoutId id="2147483707" r:id="rId3"/>
    <p:sldLayoutId id="2147483673" r:id="rId4"/>
    <p:sldLayoutId id="2147483704" r:id="rId5"/>
    <p:sldLayoutId id="2147483686" r:id="rId6"/>
    <p:sldLayoutId id="2147483710" r:id="rId7"/>
    <p:sldLayoutId id="2147483711" r:id="rId8"/>
    <p:sldLayoutId id="2147483687" r:id="rId9"/>
    <p:sldLayoutId id="2147483688" r:id="rId10"/>
    <p:sldLayoutId id="2147483689" r:id="rId11"/>
    <p:sldLayoutId id="2147483705" r:id="rId12"/>
    <p:sldLayoutId id="2147483694" r:id="rId13"/>
    <p:sldLayoutId id="2147483695" r:id="rId14"/>
    <p:sldLayoutId id="2147483696" r:id="rId15"/>
    <p:sldLayoutId id="2147483706" r:id="rId16"/>
    <p:sldLayoutId id="2147483678" r:id="rId17"/>
    <p:sldLayoutId id="2147483674" r:id="rId18"/>
    <p:sldLayoutId id="2147483700" r:id="rId19"/>
    <p:sldLayoutId id="2147483677" r:id="rId20"/>
    <p:sldLayoutId id="2147483703" r:id="rId21"/>
    <p:sldLayoutId id="2147483679" r:id="rId22"/>
    <p:sldLayoutId id="2147483699" r:id="rId23"/>
    <p:sldLayoutId id="2147483708" r:id="rId24"/>
    <p:sldLayoutId id="2147483709" r:id="rId25"/>
    <p:sldLayoutId id="2147483701" r:id="rId26"/>
  </p:sldLayoutIdLst>
  <p:hf hdr="0"/>
  <p:txStyles>
    <p:titleStyle>
      <a:lvl1pPr algn="l" defTabSz="914346" rtl="0" eaLnBrk="1" latinLnBrk="0" hangingPunct="1">
        <a:spcBef>
          <a:spcPct val="0"/>
        </a:spcBef>
        <a:buNone/>
        <a:defRPr sz="3600" b="0" i="0" kern="1200" spc="0" baseline="0">
          <a:solidFill>
            <a:srgbClr val="990000"/>
          </a:solidFill>
          <a:latin typeface="Century Gothic"/>
          <a:ea typeface="+mj-ea"/>
          <a:cs typeface="Century Gothic"/>
        </a:defRPr>
      </a:lvl1pPr>
    </p:titleStyle>
    <p:bodyStyle>
      <a:lvl1pPr marL="0" indent="0" algn="l" defTabSz="914346" rtl="0" eaLnBrk="1" latinLnBrk="0" hangingPunct="1">
        <a:spcBef>
          <a:spcPct val="20000"/>
        </a:spcBef>
        <a:buClr>
          <a:schemeClr val="accent1"/>
        </a:buClr>
        <a:buSzPct val="85000"/>
        <a:buFontTx/>
        <a:buNone/>
        <a:defRPr sz="2001" b="0" i="0" kern="1200">
          <a:solidFill>
            <a:schemeClr val="tx1"/>
          </a:solidFill>
          <a:latin typeface="Century Gothic"/>
          <a:ea typeface="+mn-ea"/>
          <a:cs typeface="Century Gothic"/>
        </a:defRPr>
      </a:lvl1pPr>
      <a:lvl2pPr marL="274305" indent="0" algn="l" defTabSz="914346" rtl="0" eaLnBrk="1" latinLnBrk="0" hangingPunct="1">
        <a:spcBef>
          <a:spcPct val="20000"/>
        </a:spcBef>
        <a:buClr>
          <a:schemeClr val="accent1"/>
        </a:buClr>
        <a:buSzPct val="85000"/>
        <a:buFontTx/>
        <a:buNone/>
        <a:defRPr sz="2001" b="0" i="0" kern="1200">
          <a:solidFill>
            <a:schemeClr val="tx1"/>
          </a:solidFill>
          <a:latin typeface="Calibri Light"/>
          <a:ea typeface="+mn-ea"/>
          <a:cs typeface="Calibri Light"/>
        </a:defRPr>
      </a:lvl2pPr>
      <a:lvl3pPr marL="548607" indent="0" algn="l" defTabSz="914346" rtl="0" eaLnBrk="1" latinLnBrk="0" hangingPunct="1">
        <a:spcBef>
          <a:spcPct val="20000"/>
        </a:spcBef>
        <a:buClr>
          <a:schemeClr val="accent1"/>
        </a:buClr>
        <a:buSzPct val="90000"/>
        <a:buFontTx/>
        <a:buNone/>
        <a:defRPr sz="1800" b="0" i="0" kern="1200">
          <a:solidFill>
            <a:schemeClr val="tx1"/>
          </a:solidFill>
          <a:latin typeface="Calibri Light"/>
          <a:ea typeface="+mn-ea"/>
          <a:cs typeface="Calibri Light"/>
        </a:defRPr>
      </a:lvl3pPr>
      <a:lvl4pPr marL="822911" indent="0" algn="l" defTabSz="914346" rtl="0" eaLnBrk="1" latinLnBrk="0" hangingPunct="1">
        <a:spcBef>
          <a:spcPct val="20000"/>
        </a:spcBef>
        <a:buClr>
          <a:schemeClr val="accent1"/>
        </a:buClr>
        <a:buFontTx/>
        <a:buNone/>
        <a:defRPr sz="1601" b="0" i="0" kern="1200">
          <a:solidFill>
            <a:schemeClr val="tx1"/>
          </a:solidFill>
          <a:latin typeface="Calibri Light"/>
          <a:ea typeface="+mn-ea"/>
          <a:cs typeface="Calibri Light"/>
        </a:defRPr>
      </a:lvl4pPr>
      <a:lvl5pPr marL="1051496" indent="0" algn="l" defTabSz="914346" rtl="0" eaLnBrk="1" latinLnBrk="0" hangingPunct="1">
        <a:spcBef>
          <a:spcPct val="20000"/>
        </a:spcBef>
        <a:buClr>
          <a:schemeClr val="accent1"/>
        </a:buClr>
        <a:buSzPct val="100000"/>
        <a:buFontTx/>
        <a:buNone/>
        <a:defRPr sz="1400" b="0" i="0" kern="1200" baseline="0">
          <a:solidFill>
            <a:schemeClr val="tx1"/>
          </a:solidFill>
          <a:latin typeface="Calibri Light"/>
          <a:ea typeface="+mn-ea"/>
          <a:cs typeface="Calibri Light"/>
        </a:defRPr>
      </a:lvl5pPr>
      <a:lvl6pPr marL="1371518" indent="-182871" algn="l" defTabSz="91434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386" indent="-182871" algn="l" defTabSz="91434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257" indent="-182871" algn="l" defTabSz="91434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125" indent="-182871" algn="l" defTabSz="914346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3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6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8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91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62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36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7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80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" y="5410200"/>
            <a:ext cx="9143999" cy="3048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Century Gothic"/>
              <a:cs typeface="Century Gothic"/>
            </a:endParaRPr>
          </a:p>
        </p:txBody>
      </p:sp>
      <p:pic>
        <p:nvPicPr>
          <p:cNvPr id="9" name="Picture 8" descr="Text&#10;&#10;Description automatically generated with medium confidence">
            <a:extLst>
              <a:ext uri="{FF2B5EF4-FFF2-40B4-BE49-F238E27FC236}">
                <a16:creationId xmlns:a16="http://schemas.microsoft.com/office/drawing/2014/main" id="{BA92BC4B-B205-5D40-92CA-1223BC0B732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9066" y="5409626"/>
            <a:ext cx="1561071" cy="2992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8" r:id="rId2"/>
    <p:sldLayoutId id="2147483714" r:id="rId3"/>
    <p:sldLayoutId id="2147483717" r:id="rId4"/>
    <p:sldLayoutId id="2147483715" r:id="rId5"/>
    <p:sldLayoutId id="2147483713" r:id="rId6"/>
  </p:sldLayoutIdLst>
  <p:txStyles>
    <p:titleStyle>
      <a:lvl1pPr algn="ctr" defTabSz="91434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9" indent="-342879" algn="l" defTabSz="91434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05" indent="-285733" algn="l" defTabSz="91434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31" indent="-228586" algn="l" defTabSz="91434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5" indent="-228586" algn="l" defTabSz="914346" rtl="0" eaLnBrk="1" latinLnBrk="0" hangingPunct="1">
        <a:spcBef>
          <a:spcPct val="20000"/>
        </a:spcBef>
        <a:buFont typeface="Arial" pitchFamily="34" charset="0"/>
        <a:buChar char="–"/>
        <a:defRPr sz="20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7" indent="-228586" algn="l" defTabSz="914346" rtl="0" eaLnBrk="1" latinLnBrk="0" hangingPunct="1">
        <a:spcBef>
          <a:spcPct val="20000"/>
        </a:spcBef>
        <a:buFont typeface="Arial" pitchFamily="34" charset="0"/>
        <a:buChar char="»"/>
        <a:defRPr sz="20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450" indent="-228586" algn="l" defTabSz="914346" rtl="0" eaLnBrk="1" latinLnBrk="0" hangingPunct="1">
        <a:spcBef>
          <a:spcPct val="20000"/>
        </a:spcBef>
        <a:buFont typeface="Arial" pitchFamily="34" charset="0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21" indent="-228586" algn="l" defTabSz="914346" rtl="0" eaLnBrk="1" latinLnBrk="0" hangingPunct="1">
        <a:spcBef>
          <a:spcPct val="20000"/>
        </a:spcBef>
        <a:buFont typeface="Arial" pitchFamily="34" charset="0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7pPr>
      <a:lvl8pPr marL="3428794" indent="-228586" algn="l" defTabSz="914346" rtl="0" eaLnBrk="1" latinLnBrk="0" hangingPunct="1">
        <a:spcBef>
          <a:spcPct val="20000"/>
        </a:spcBef>
        <a:buFont typeface="Arial" pitchFamily="34" charset="0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8pPr>
      <a:lvl9pPr marL="3885967" indent="-228586" algn="l" defTabSz="914346" rtl="0" eaLnBrk="1" latinLnBrk="0" hangingPunct="1">
        <a:spcBef>
          <a:spcPct val="20000"/>
        </a:spcBef>
        <a:buFont typeface="Arial" pitchFamily="34" charset="0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3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6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8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91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62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36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7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80" algn="l" defTabSz="9143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2.jpeg"/><Relationship Id="rId4" Type="http://schemas.openxmlformats.org/officeDocument/2006/relationships/image" Target="../media/image1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i="1" dirty="0"/>
              <a:t>Benign GU research needs a clinical/translational approach to benign prostate research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994" y="3301580"/>
            <a:ext cx="7772400" cy="73309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James D. Brooks, MD</a:t>
            </a:r>
          </a:p>
          <a:p>
            <a:r>
              <a:rPr lang="en-US" dirty="0"/>
              <a:t>Keith and Jan Hurlbut Professor</a:t>
            </a:r>
          </a:p>
        </p:txBody>
      </p:sp>
    </p:spTree>
    <p:extLst>
      <p:ext uri="{BB962C8B-B14F-4D97-AF65-F5344CB8AC3E}">
        <p14:creationId xmlns:p14="http://schemas.microsoft.com/office/powerpoint/2010/main" val="1379847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C8F3E-32C3-2A44-B780-73F190BCA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0D943-2818-3A41-BCC3-4820F1243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Long term aspiration: New targeted therapies for BPH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Shorter term goal – Precision Therapy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Opportunities and challenges in translating molecular taxonomies of BPH into the clinic</a:t>
            </a:r>
          </a:p>
        </p:txBody>
      </p:sp>
    </p:spTree>
    <p:extLst>
      <p:ext uri="{BB962C8B-B14F-4D97-AF65-F5344CB8AC3E}">
        <p14:creationId xmlns:p14="http://schemas.microsoft.com/office/powerpoint/2010/main" val="2689458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Long term aspiration: New targeted therapies for BPH</a:t>
            </a:r>
          </a:p>
        </p:txBody>
      </p:sp>
    </p:spTree>
    <p:extLst>
      <p:ext uri="{BB962C8B-B14F-4D97-AF65-F5344CB8AC3E}">
        <p14:creationId xmlns:p14="http://schemas.microsoft.com/office/powerpoint/2010/main" val="1429336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962224"/>
            <a:ext cx="6311112" cy="4076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14501" y="669990"/>
            <a:ext cx="21707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CA3C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in normal prostate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19539" y="698500"/>
            <a:ext cx="90120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F7964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BPH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889000" y="0"/>
            <a:ext cx="7366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200" tIns="38100" rIns="76200" bIns="381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333" kern="0" dirty="0">
                <a:solidFill>
                  <a:schemeClr val="tx1"/>
                </a:solidFill>
                <a:latin typeface="Arial" charset="0"/>
              </a:rPr>
              <a:t>Gene expression profiling</a:t>
            </a:r>
          </a:p>
        </p:txBody>
      </p:sp>
      <p:sp>
        <p:nvSpPr>
          <p:cNvPr id="2" name="Oval 1"/>
          <p:cNvSpPr/>
          <p:nvPr/>
        </p:nvSpPr>
        <p:spPr>
          <a:xfrm>
            <a:off x="6847633" y="1139047"/>
            <a:ext cx="508000" cy="254000"/>
          </a:xfrm>
          <a:prstGeom prst="ellipse">
            <a:avLst/>
          </a:prstGeom>
          <a:noFill/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Oval 8"/>
          <p:cNvSpPr/>
          <p:nvPr/>
        </p:nvSpPr>
        <p:spPr>
          <a:xfrm>
            <a:off x="6979817" y="1363590"/>
            <a:ext cx="508000" cy="254000"/>
          </a:xfrm>
          <a:prstGeom prst="ellipse">
            <a:avLst/>
          </a:prstGeom>
          <a:noFill/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4" name="TextBox 3"/>
          <p:cNvSpPr txBox="1"/>
          <p:nvPr/>
        </p:nvSpPr>
        <p:spPr>
          <a:xfrm>
            <a:off x="7625500" y="698500"/>
            <a:ext cx="1063625" cy="8619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solidFill>
                  <a:srgbClr val="C00000"/>
                </a:solidFill>
              </a:rPr>
              <a:t>Candidate</a:t>
            </a:r>
          </a:p>
          <a:p>
            <a:r>
              <a:rPr lang="en-US" sz="1667" dirty="0">
                <a:solidFill>
                  <a:srgbClr val="C00000"/>
                </a:solidFill>
              </a:rPr>
              <a:t>Bioactive</a:t>
            </a:r>
          </a:p>
          <a:p>
            <a:r>
              <a:rPr lang="en-US" sz="1667" dirty="0">
                <a:solidFill>
                  <a:srgbClr val="C00000"/>
                </a:solidFill>
              </a:rPr>
              <a:t>Ligands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75321" y="4943117"/>
            <a:ext cx="66877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(Log2)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01E6BA-6B10-9A49-B164-1CBAD802A5E2}"/>
              </a:ext>
            </a:extLst>
          </p:cNvPr>
          <p:cNvSpPr txBox="1"/>
          <p:nvPr/>
        </p:nvSpPr>
        <p:spPr>
          <a:xfrm>
            <a:off x="5579421" y="4884200"/>
            <a:ext cx="2403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Middleton, JCI Insight, 2019</a:t>
            </a:r>
          </a:p>
        </p:txBody>
      </p:sp>
    </p:spTree>
    <p:extLst>
      <p:ext uri="{BB962C8B-B14F-4D97-AF65-F5344CB8AC3E}">
        <p14:creationId xmlns:p14="http://schemas.microsoft.com/office/powerpoint/2010/main" val="909310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9E271F-CF66-CE4A-AA2B-78B2A969B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Cell interaction networks – candidate ligand receptor pairs</a:t>
            </a:r>
          </a:p>
        </p:txBody>
      </p:sp>
      <p:pic>
        <p:nvPicPr>
          <p:cNvPr id="5" name="Main graphic">
            <a:extLst>
              <a:ext uri="{FF2B5EF4-FFF2-40B4-BE49-F238E27FC236}">
                <a16:creationId xmlns:a16="http://schemas.microsoft.com/office/drawing/2014/main" id="{C017AA39-B542-6D45-BC03-CCEB993A442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53259" y="1290021"/>
            <a:ext cx="4689000" cy="3809880"/>
          </a:xfrm>
          <a:prstGeom prst="rect">
            <a:avLst/>
          </a:prstGeom>
          <a:ln>
            <a:noFill/>
          </a:ln>
        </p:spPr>
      </p:pic>
      <p:sp>
        <p:nvSpPr>
          <p:cNvPr id="6" name="TextShape 2">
            <a:extLst>
              <a:ext uri="{FF2B5EF4-FFF2-40B4-BE49-F238E27FC236}">
                <a16:creationId xmlns:a16="http://schemas.microsoft.com/office/drawing/2014/main" id="{A91BB7CA-9973-D145-83E1-551FC4E14FB4}"/>
              </a:ext>
            </a:extLst>
          </p:cNvPr>
          <p:cNvSpPr txBox="1"/>
          <p:nvPr/>
        </p:nvSpPr>
        <p:spPr>
          <a:xfrm>
            <a:off x="850194" y="5069618"/>
            <a:ext cx="8640000" cy="30632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US" sz="1400" spc="-1" dirty="0">
                <a:latin typeface="Arial"/>
              </a:rPr>
              <a:t>Joseph DB et al. </a:t>
            </a:r>
            <a:r>
              <a:rPr lang="en-US" sz="1400" strike="noStrike" spc="-1" dirty="0">
                <a:latin typeface="Arial"/>
              </a:rPr>
              <a:t>Journal of Pathology</a:t>
            </a:r>
            <a:r>
              <a:rPr lang="en-US" sz="1400" spc="-1" dirty="0">
                <a:latin typeface="Arial"/>
              </a:rPr>
              <a:t> </a:t>
            </a:r>
            <a:r>
              <a:rPr lang="en-US" sz="1400" strike="noStrike" spc="-1" dirty="0">
                <a:latin typeface="Arial"/>
              </a:rPr>
              <a:t>255: 141-154, 2021</a:t>
            </a:r>
          </a:p>
        </p:txBody>
      </p:sp>
    </p:spTree>
    <p:extLst>
      <p:ext uri="{BB962C8B-B14F-4D97-AF65-F5344CB8AC3E}">
        <p14:creationId xmlns:p14="http://schemas.microsoft.com/office/powerpoint/2010/main" val="719514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Fibrosis associated with LUTS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BACAE8-C8EE-704E-971C-B276F0BD6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163" y="1202528"/>
            <a:ext cx="6845113" cy="3793677"/>
          </a:xfrm>
          <a:prstGeom prst="rect">
            <a:avLst/>
          </a:prstGeom>
        </p:spPr>
      </p:pic>
      <p:sp>
        <p:nvSpPr>
          <p:cNvPr id="4" name="TextShape 2">
            <a:extLst>
              <a:ext uri="{FF2B5EF4-FFF2-40B4-BE49-F238E27FC236}">
                <a16:creationId xmlns:a16="http://schemas.microsoft.com/office/drawing/2014/main" id="{6A3C0386-B42E-E94B-895D-567978715B10}"/>
              </a:ext>
            </a:extLst>
          </p:cNvPr>
          <p:cNvSpPr txBox="1"/>
          <p:nvPr/>
        </p:nvSpPr>
        <p:spPr>
          <a:xfrm>
            <a:off x="850194" y="5069618"/>
            <a:ext cx="8640000" cy="30632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US" sz="1400" spc="-1" dirty="0" err="1">
                <a:latin typeface="Arial"/>
              </a:rPr>
              <a:t>Macoska</a:t>
            </a:r>
            <a:r>
              <a:rPr lang="en-US" sz="1400" spc="-1" dirty="0">
                <a:latin typeface="Arial"/>
              </a:rPr>
              <a:t> JA et al. </a:t>
            </a:r>
            <a:r>
              <a:rPr lang="en-US" sz="1400" strike="noStrike" spc="-1" dirty="0">
                <a:latin typeface="Arial"/>
              </a:rPr>
              <a:t>Journal of </a:t>
            </a:r>
            <a:r>
              <a:rPr lang="en-US" sz="1400" spc="-1" dirty="0">
                <a:latin typeface="Arial"/>
              </a:rPr>
              <a:t>Ur</a:t>
            </a:r>
            <a:r>
              <a:rPr lang="en-US" sz="1400" strike="noStrike" spc="-1" dirty="0">
                <a:latin typeface="Arial"/>
              </a:rPr>
              <a:t>ology</a:t>
            </a:r>
            <a:r>
              <a:rPr lang="en-US" sz="1400" spc="-1" dirty="0">
                <a:latin typeface="Arial"/>
              </a:rPr>
              <a:t> </a:t>
            </a:r>
            <a:r>
              <a:rPr lang="en-US" sz="1400" strike="noStrike" spc="-1" dirty="0">
                <a:latin typeface="Arial"/>
              </a:rPr>
              <a:t>202</a:t>
            </a:r>
            <a:r>
              <a:rPr lang="en-US" sz="1400" spc="-1" dirty="0">
                <a:latin typeface="Arial"/>
              </a:rPr>
              <a:t>: 1240-1247, </a:t>
            </a:r>
            <a:r>
              <a:rPr lang="en-US" sz="1400" strike="noStrike" spc="-1" dirty="0">
                <a:latin typeface="Arial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1781417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5E70D53-393C-664A-8262-32A48CF64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Shorter term goal – Precision Therapy</a:t>
            </a:r>
          </a:p>
        </p:txBody>
      </p:sp>
    </p:spTree>
    <p:extLst>
      <p:ext uri="{BB962C8B-B14F-4D97-AF65-F5344CB8AC3E}">
        <p14:creationId xmlns:p14="http://schemas.microsoft.com/office/powerpoint/2010/main" val="2881777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E46A3CD-B135-2A48-8678-005EFBAF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precision therapy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79D429E-C17A-8045-BA47-974496E70B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Existing therapies for BPH are effective for some, but not others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Few clinical predictors of success or failure, aside from prostate size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Biomarkers to better select the appropriate treatment for each patient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Necessary elements:</a:t>
            </a:r>
          </a:p>
          <a:p>
            <a:pPr marL="617205" lvl="1" indent="-342900">
              <a:buFont typeface="Arial" panose="020B0604020202020204" pitchFamily="34" charset="0"/>
              <a:buChar char="•"/>
            </a:pPr>
            <a:r>
              <a:rPr lang="en-US" dirty="0"/>
              <a:t>New taxonomy of BPH (molecular, cellular, imaging. . .)</a:t>
            </a:r>
          </a:p>
          <a:p>
            <a:pPr marL="617205" lvl="1" indent="-342900">
              <a:buFont typeface="Arial" panose="020B0604020202020204" pitchFamily="34" charset="0"/>
              <a:buChar char="•"/>
            </a:pPr>
            <a:r>
              <a:rPr lang="en-US" dirty="0"/>
              <a:t>Technologies to measure these subtypes in the clinic</a:t>
            </a:r>
          </a:p>
          <a:p>
            <a:pPr marL="617205" lvl="1" indent="-342900">
              <a:buFont typeface="Arial" panose="020B0604020202020204" pitchFamily="34" charset="0"/>
              <a:buChar char="•"/>
            </a:pPr>
            <a:r>
              <a:rPr lang="en-US" dirty="0"/>
              <a:t>Defined clinical applications and clean clinical trial design</a:t>
            </a:r>
          </a:p>
          <a:p>
            <a:pPr marL="617205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437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740" y="889001"/>
            <a:ext cx="5007358" cy="4496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21500" y="1206500"/>
            <a:ext cx="425116" cy="233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7" dirty="0">
                <a:solidFill>
                  <a:srgbClr val="0070C0"/>
                </a:solidFill>
              </a:rPr>
              <a:t>n=37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21500" y="1333500"/>
            <a:ext cx="365806" cy="233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7" dirty="0">
                <a:solidFill>
                  <a:srgbClr val="0070C0"/>
                </a:solidFill>
              </a:rPr>
              <a:t>n=9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21500" y="1079500"/>
            <a:ext cx="425116" cy="233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17" dirty="0">
                <a:solidFill>
                  <a:srgbClr val="0070C0"/>
                </a:solidFill>
              </a:rPr>
              <a:t>n=19</a:t>
            </a:r>
          </a:p>
        </p:txBody>
      </p:sp>
      <p:sp>
        <p:nvSpPr>
          <p:cNvPr id="7" name="Rectangle 6"/>
          <p:cNvSpPr/>
          <p:nvPr/>
        </p:nvSpPr>
        <p:spPr>
          <a:xfrm>
            <a:off x="4000500" y="825500"/>
            <a:ext cx="601190" cy="469683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98420" y="825500"/>
            <a:ext cx="481580" cy="469683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solidFill>
                <a:prstClr val="white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12CF15-8013-134F-AAC9-C81EEFBF6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523" y="25337"/>
            <a:ext cx="8229600" cy="825500"/>
          </a:xfrm>
        </p:spPr>
        <p:txBody>
          <a:bodyPr>
            <a:normAutofit fontScale="90000"/>
          </a:bodyPr>
          <a:lstStyle/>
          <a:p>
            <a:r>
              <a:rPr lang="en-US" dirty="0"/>
              <a:t>BPH shows 2 gene expression subtypes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B1ECD8-13EB-FC42-BFCD-93944D425C7B}"/>
              </a:ext>
            </a:extLst>
          </p:cNvPr>
          <p:cNvSpPr txBox="1"/>
          <p:nvPr/>
        </p:nvSpPr>
        <p:spPr>
          <a:xfrm>
            <a:off x="6740778" y="5078072"/>
            <a:ext cx="2403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Middleton, JCI Insight, 2019</a:t>
            </a:r>
          </a:p>
        </p:txBody>
      </p:sp>
    </p:spTree>
    <p:extLst>
      <p:ext uri="{BB962C8B-B14F-4D97-AF65-F5344CB8AC3E}">
        <p14:creationId xmlns:p14="http://schemas.microsoft.com/office/powerpoint/2010/main" val="1532780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0EBA5-232E-874C-8942-CE73487CB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Single cell RNA-Seq and BPH cell types</a:t>
            </a:r>
          </a:p>
        </p:txBody>
      </p:sp>
      <p:pic>
        <p:nvPicPr>
          <p:cNvPr id="4" name="Picture 3" descr="Scatter chart&#10;&#10;Description automatically generated">
            <a:extLst>
              <a:ext uri="{FF2B5EF4-FFF2-40B4-BE49-F238E27FC236}">
                <a16:creationId xmlns:a16="http://schemas.microsoft.com/office/drawing/2014/main" id="{7A5F7D7E-7B93-B447-91D1-9AFD95690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1537"/>
            <a:ext cx="9144000" cy="28719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A97FAA-623B-CC42-A3C3-1A451F8EBEDF}"/>
              </a:ext>
            </a:extLst>
          </p:cNvPr>
          <p:cNvSpPr txBox="1"/>
          <p:nvPr/>
        </p:nvSpPr>
        <p:spPr>
          <a:xfrm>
            <a:off x="4643581" y="4376627"/>
            <a:ext cx="2605842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Henry GH, Cell Reports, 2017</a:t>
            </a:r>
          </a:p>
          <a:p>
            <a:r>
              <a:rPr lang="en-US" sz="1600" dirty="0"/>
              <a:t>Middleton, JCI Insight, 2019</a:t>
            </a:r>
          </a:p>
          <a:p>
            <a:r>
              <a:rPr lang="en-US" sz="1600" dirty="0"/>
              <a:t>Joseph DB, Prostate, 2021</a:t>
            </a:r>
          </a:p>
          <a:p>
            <a:r>
              <a:rPr lang="en-US" sz="1600" dirty="0"/>
              <a:t>Joseph DB, J. </a:t>
            </a:r>
            <a:r>
              <a:rPr lang="en-US" sz="1600" dirty="0" err="1"/>
              <a:t>Pathol</a:t>
            </a:r>
            <a:r>
              <a:rPr lang="en-US" sz="1600" dirty="0"/>
              <a:t>, 2021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600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63500"/>
            <a:ext cx="7143595" cy="7620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Cellular re-landscaping in BPH</a:t>
            </a:r>
          </a:p>
        </p:txBody>
      </p:sp>
      <p:pic>
        <p:nvPicPr>
          <p:cNvPr id="267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70000"/>
            <a:ext cx="2699785" cy="2939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7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0" y="4318000"/>
            <a:ext cx="1578477" cy="1010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715" y="1270000"/>
            <a:ext cx="2699785" cy="2939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55631" y="2159000"/>
            <a:ext cx="3962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77631" y="1556891"/>
            <a:ext cx="3962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23927" y="889000"/>
            <a:ext cx="1636474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b="1" dirty="0">
                <a:solidFill>
                  <a:srgbClr val="0070C0"/>
                </a:solidFill>
              </a:rPr>
              <a:t>Normal prostate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69000" y="889000"/>
            <a:ext cx="553357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b="1" dirty="0">
                <a:solidFill>
                  <a:srgbClr val="0070C0"/>
                </a:solidFill>
              </a:rPr>
              <a:t>BPH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76131" y="3525391"/>
            <a:ext cx="3962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657976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8DBBF-FD29-2C47-911B-F8E3EB588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Molecular cellular taxonomy of BPH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DD13A-48BF-B548-810B-170E1C8A8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BPH can be categorized into distinct subtypes based on transcriptome or cellular composition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These subtypes could be measured – assays will need to be developed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These subtypes provide a toehold for testing whether distinct subtypes respond differently to therapies </a:t>
            </a:r>
          </a:p>
        </p:txBody>
      </p:sp>
    </p:spTree>
    <p:extLst>
      <p:ext uri="{BB962C8B-B14F-4D97-AF65-F5344CB8AC3E}">
        <p14:creationId xmlns:p14="http://schemas.microsoft.com/office/powerpoint/2010/main" val="4076232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B079A-91E0-384D-8E42-93AAF1A9A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However, more work needs to be done!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672E7-882B-6B45-8D8F-517E6DA015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Problem of small N. Largest study had 38 BPH samples. For true assessment of molecular subtypes, best to examine hundreds of samples, bring out rare subtypes, better flesh out pathways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problem of spectrum bias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Many new technologies for assessment of BPH “phenotypes”</a:t>
            </a:r>
          </a:p>
          <a:p>
            <a:pPr marL="617205" lvl="1" indent="-342900">
              <a:buFont typeface="Arial" panose="020B0604020202020204" pitchFamily="34" charset="0"/>
              <a:buChar char="•"/>
            </a:pPr>
            <a:r>
              <a:rPr lang="en-US" dirty="0"/>
              <a:t>DNA methylation</a:t>
            </a:r>
          </a:p>
          <a:p>
            <a:pPr marL="617205" lvl="1" indent="-342900">
              <a:buFont typeface="Arial" panose="020B0604020202020204" pitchFamily="34" charset="0"/>
              <a:buChar char="•"/>
            </a:pPr>
            <a:r>
              <a:rPr lang="en-US" dirty="0"/>
              <a:t>Proteomics, </a:t>
            </a:r>
            <a:r>
              <a:rPr lang="en-US" dirty="0" err="1"/>
              <a:t>glycoproteomics</a:t>
            </a:r>
            <a:r>
              <a:rPr lang="en-US" dirty="0"/>
              <a:t>, metabolomics other single cell technologies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much of a problem is heterogeneity?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clinical endpoints require biomarkers?</a:t>
            </a:r>
          </a:p>
        </p:txBody>
      </p:sp>
    </p:spTree>
    <p:extLst>
      <p:ext uri="{BB962C8B-B14F-4D97-AF65-F5344CB8AC3E}">
        <p14:creationId xmlns:p14="http://schemas.microsoft.com/office/powerpoint/2010/main" val="4052833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30215-0B87-EB41-A0EE-6ADD87EEA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445"/>
            <a:ext cx="8229600" cy="825500"/>
          </a:xfrm>
        </p:spPr>
        <p:txBody>
          <a:bodyPr>
            <a:normAutofit/>
          </a:bodyPr>
          <a:lstStyle/>
          <a:p>
            <a:r>
              <a:rPr lang="en-US" dirty="0"/>
              <a:t>BPH is highly heterogeneous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868983-5248-AE4D-92BB-263A6CBD9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062" y="1073366"/>
            <a:ext cx="2502899" cy="30163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6BD7AF-8AD5-A948-A2F8-265B918C2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841" y="4177264"/>
            <a:ext cx="1554518" cy="11607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8B0E65-2D66-8F49-BF68-B29D17A645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5812" y="1073366"/>
            <a:ext cx="5087239" cy="401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771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FC4B0-8093-AC4D-BAB1-944DD4F33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 on clinical translation of BPH molecular and cellular subtypes</a:t>
            </a:r>
          </a:p>
        </p:txBody>
      </p:sp>
    </p:spTree>
    <p:extLst>
      <p:ext uri="{BB962C8B-B14F-4D97-AF65-F5344CB8AC3E}">
        <p14:creationId xmlns:p14="http://schemas.microsoft.com/office/powerpoint/2010/main" val="92845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AA028-C200-904F-BC91-5272ACDF1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BPH diagnostic biomarkers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4CA26-1B22-BA41-ACF6-D69CF5153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Several studies report candidate biomarkers for BPH and discovery-based studies such as ‘omics analyses will yield differences</a:t>
            </a:r>
          </a:p>
        </p:txBody>
      </p:sp>
    </p:spTree>
    <p:extLst>
      <p:ext uri="{BB962C8B-B14F-4D97-AF65-F5344CB8AC3E}">
        <p14:creationId xmlns:p14="http://schemas.microsoft.com/office/powerpoint/2010/main" val="4164194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AA028-C200-904F-BC91-5272ACDF1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BPH diagnostic biomarkers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4CA26-1B22-BA41-ACF6-D69CF5153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Several studies report candidate biomarkers for BPH and discovery-based studies such as ‘omics analyses will yield differences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What is the clinical use? Do we need biomarkers to tell us who has BPH?</a:t>
            </a:r>
          </a:p>
        </p:txBody>
      </p:sp>
    </p:spTree>
    <p:extLst>
      <p:ext uri="{BB962C8B-B14F-4D97-AF65-F5344CB8AC3E}">
        <p14:creationId xmlns:p14="http://schemas.microsoft.com/office/powerpoint/2010/main" val="2823686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AA028-C200-904F-BC91-5272ACDF1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BPH diagnostic biomarkers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4CA26-1B22-BA41-ACF6-D69CF5153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Several studies report candidate biomarkers for BPH and discovery-based studies such as ‘omics analyses will yield differences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What is the clinical use? Do we need biomarkers to tell us who has BPH?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What is the endpoint for BPH? What precisely are our biomarkers predicting?</a:t>
            </a:r>
          </a:p>
        </p:txBody>
      </p:sp>
    </p:spTree>
    <p:extLst>
      <p:ext uri="{BB962C8B-B14F-4D97-AF65-F5344CB8AC3E}">
        <p14:creationId xmlns:p14="http://schemas.microsoft.com/office/powerpoint/2010/main" val="1699356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61EEB-6920-DC4C-8DF8-7B0B07895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Commonly used clinical endpoints are imperfect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2AFF4-00B9-1948-92BA-5F1A1A835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Hard endpoint: Urinary retention is relatively uncommon and might not capture irritative voiding symptoms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Surgery: Tremendous variation in practice patterns, different reasons men choose surgery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IPSS: subjective, prone to misinterpretation and misalignment in IPSS and BI:</a:t>
            </a:r>
          </a:p>
          <a:p>
            <a:pPr marL="617205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IPSS 8, BI 6; IPSS 28, BI 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Prostate volume</a:t>
            </a:r>
          </a:p>
        </p:txBody>
      </p:sp>
    </p:spTree>
    <p:extLst>
      <p:ext uri="{BB962C8B-B14F-4D97-AF65-F5344CB8AC3E}">
        <p14:creationId xmlns:p14="http://schemas.microsoft.com/office/powerpoint/2010/main" val="3400243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798098D-EA69-154D-A92F-736653F0B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Prostate volume and IPSS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46D75DA-2ED6-3249-8120-77E548BFBBB3}"/>
              </a:ext>
            </a:extLst>
          </p:cNvPr>
          <p:cNvGrpSpPr/>
          <p:nvPr/>
        </p:nvGrpSpPr>
        <p:grpSpPr>
          <a:xfrm>
            <a:off x="528856" y="1453184"/>
            <a:ext cx="7997176" cy="2817365"/>
            <a:chOff x="2036380" y="2717188"/>
            <a:chExt cx="6619240" cy="212562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E30A938-6BBD-0946-946A-5319EB84B499}"/>
                </a:ext>
              </a:extLst>
            </p:cNvPr>
            <p:cNvGrpSpPr/>
            <p:nvPr/>
          </p:nvGrpSpPr>
          <p:grpSpPr>
            <a:xfrm>
              <a:off x="2036380" y="2717188"/>
              <a:ext cx="6619240" cy="2125624"/>
              <a:chOff x="2036380" y="2717188"/>
              <a:chExt cx="6619240" cy="2125624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2DE11AE-7AB2-F341-9C86-472D8C9A529B}"/>
                  </a:ext>
                </a:extLst>
              </p:cNvPr>
              <p:cNvSpPr/>
              <p:nvPr/>
            </p:nvSpPr>
            <p:spPr>
              <a:xfrm>
                <a:off x="2036380" y="2717188"/>
                <a:ext cx="6619225" cy="212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 </a:t>
                </a: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3129AD5B-6DEF-6B42-AC5A-911BE44896D5}"/>
                  </a:ext>
                </a:extLst>
              </p:cNvPr>
              <p:cNvGrpSpPr/>
              <p:nvPr/>
            </p:nvGrpSpPr>
            <p:grpSpPr>
              <a:xfrm>
                <a:off x="2036380" y="2717188"/>
                <a:ext cx="6619240" cy="2125624"/>
                <a:chOff x="2036380" y="2717188"/>
                <a:chExt cx="6619240" cy="2125624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6EDDCBE7-78DF-5A40-8376-C37FA8508448}"/>
                    </a:ext>
                  </a:extLst>
                </p:cNvPr>
                <p:cNvSpPr/>
                <p:nvPr/>
              </p:nvSpPr>
              <p:spPr>
                <a:xfrm>
                  <a:off x="2036380" y="2717188"/>
                  <a:ext cx="6619225" cy="2125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</a:rPr>
                    <a:t> </a:t>
                  </a:r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82CBAFF0-6FA0-7A44-9346-5BBE3AE2EB5E}"/>
                    </a:ext>
                  </a:extLst>
                </p:cNvPr>
                <p:cNvGrpSpPr/>
                <p:nvPr/>
              </p:nvGrpSpPr>
              <p:grpSpPr>
                <a:xfrm>
                  <a:off x="2036380" y="2717188"/>
                  <a:ext cx="6619240" cy="2125624"/>
                  <a:chOff x="0" y="0"/>
                  <a:chExt cx="6619240" cy="2125624"/>
                </a:xfrm>
              </p:grpSpPr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10CB4EC5-853D-5C4D-9E77-7E65B9DB5667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6619225" cy="21256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marR="0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rPr>
                      <a:t> </a:t>
                    </a:r>
                  </a:p>
                </p:txBody>
              </p:sp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0063C27B-C715-AD49-843B-A0C7E010C2FE}"/>
                      </a:ext>
                    </a:extLst>
                  </p:cNvPr>
                  <p:cNvSpPr/>
                  <p:nvPr/>
                </p:nvSpPr>
                <p:spPr>
                  <a:xfrm>
                    <a:off x="0" y="1749704"/>
                    <a:ext cx="6619240" cy="375920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algn="just">
                      <a:spcBef>
                        <a:spcPts val="0"/>
                      </a:spcBef>
                      <a:spcAft>
                        <a:spcPts val="0"/>
                      </a:spcAft>
                    </a:pPr>
                    <a:r>
                      <a:rPr lang="en-US" sz="900" b="1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Arial" panose="020B0604020202020204" pitchFamily="34" charset="0"/>
                        <a:ea typeface="Arial" panose="020B0604020202020204" pitchFamily="34" charset="0"/>
                      </a:rPr>
                      <a:t>Fig. 3: Correlation of IPSS scores with MRI determined (A) total prostate volume, (B) transition zone volume, and (C) Stroma in the Transition Zone</a:t>
                    </a:r>
                    <a:r>
                      <a:rPr lang="en-US" sz="90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Arial" panose="020B0604020202020204" pitchFamily="34" charset="0"/>
                        <a:ea typeface="Arial" panose="020B0604020202020204" pitchFamily="34" charset="0"/>
                      </a:rPr>
                      <a:t>.</a:t>
                    </a:r>
                    <a:r>
                      <a:rPr lang="en-US" sz="9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rPr>
                      <a:t> Prostate capsule, transition zone and stroma were segmented with an automated program. </a:t>
                    </a:r>
                    <a:endParaRPr lang="en-US" sz="12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</a:endParaRPr>
                  </a:p>
                </p:txBody>
              </p:sp>
              <p:pic>
                <p:nvPicPr>
                  <p:cNvPr id="14" name="Shape 25">
                    <a:extLst>
                      <a:ext uri="{FF2B5EF4-FFF2-40B4-BE49-F238E27FC236}">
                        <a16:creationId xmlns:a16="http://schemas.microsoft.com/office/drawing/2014/main" id="{F9ABBF10-7A7A-564D-BEA3-205C7F103DA0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2">
                    <a:alphaModFix/>
                  </a:blip>
                  <a:srcRect/>
                  <a:stretch/>
                </p:blipFill>
                <p:spPr>
                  <a:xfrm>
                    <a:off x="0" y="0"/>
                    <a:ext cx="6559865" cy="174970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</p:grp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810B6A8-6373-E140-B7E2-1E3753598FC2}"/>
              </a:ext>
            </a:extLst>
          </p:cNvPr>
          <p:cNvSpPr txBox="1"/>
          <p:nvPr/>
        </p:nvSpPr>
        <p:spPr>
          <a:xfrm>
            <a:off x="4762919" y="4994031"/>
            <a:ext cx="2193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Rusu</a:t>
            </a:r>
            <a:r>
              <a:rPr lang="en-US" dirty="0"/>
              <a:t> M, Unpublished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3F9D6-D790-7646-8C45-99EA16460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to measure? How to measure it?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8D5148-649F-554B-9D79-2B14DFA89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798" y="1080422"/>
            <a:ext cx="3810000" cy="355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6DA116-1FBE-CB48-A651-8650B22574CB}"/>
              </a:ext>
            </a:extLst>
          </p:cNvPr>
          <p:cNvSpPr txBox="1"/>
          <p:nvPr/>
        </p:nvSpPr>
        <p:spPr>
          <a:xfrm>
            <a:off x="4495799" y="5119023"/>
            <a:ext cx="4191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prstClr val="black"/>
                </a:solidFill>
                <a:latin typeface="Calibri"/>
              </a:rPr>
              <a:t>Modified from Urological Science Research Foundation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CD2E2D4-0AFC-144C-9E8A-B00326AB088D}"/>
              </a:ext>
            </a:extLst>
          </p:cNvPr>
          <p:cNvGrpSpPr/>
          <p:nvPr/>
        </p:nvGrpSpPr>
        <p:grpSpPr>
          <a:xfrm>
            <a:off x="4413580" y="1075958"/>
            <a:ext cx="4120818" cy="2658103"/>
            <a:chOff x="4794582" y="2281535"/>
            <a:chExt cx="4120818" cy="2658103"/>
          </a:xfrm>
        </p:grpSpPr>
        <p:sp>
          <p:nvSpPr>
            <p:cNvPr id="6" name="Right Arrow 5">
              <a:extLst>
                <a:ext uri="{FF2B5EF4-FFF2-40B4-BE49-F238E27FC236}">
                  <a16:creationId xmlns:a16="http://schemas.microsoft.com/office/drawing/2014/main" id="{880B23B6-CB73-7343-BC90-FBFEFD7AF132}"/>
                </a:ext>
              </a:extLst>
            </p:cNvPr>
            <p:cNvSpPr/>
            <p:nvPr/>
          </p:nvSpPr>
          <p:spPr>
            <a:xfrm rot="19289580">
              <a:off x="4794582" y="4367381"/>
              <a:ext cx="1684963" cy="398749"/>
            </a:xfrm>
            <a:prstGeom prst="rightArrow">
              <a:avLst>
                <a:gd name="adj1" fmla="val 41085"/>
                <a:gd name="adj2" fmla="val 8386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9580CCF6-F8EA-084E-824F-794B675CB3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1800" y="3733800"/>
              <a:ext cx="1456106" cy="12058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3">
              <a:extLst>
                <a:ext uri="{FF2B5EF4-FFF2-40B4-BE49-F238E27FC236}">
                  <a16:creationId xmlns:a16="http://schemas.microsoft.com/office/drawing/2014/main" id="{BC2A0ECB-7739-564F-83A3-BAFFAE35E5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324600" y="2895600"/>
              <a:ext cx="2238469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C0C9C80-904D-0644-984E-9CA4CAD26180}"/>
                </a:ext>
              </a:extLst>
            </p:cNvPr>
            <p:cNvSpPr txBox="1"/>
            <p:nvPr/>
          </p:nvSpPr>
          <p:spPr>
            <a:xfrm>
              <a:off x="5973395" y="2281535"/>
              <a:ext cx="29420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u="sng" dirty="0">
                  <a:solidFill>
                    <a:prstClr val="black"/>
                  </a:solidFill>
                  <a:latin typeface="Calibri"/>
                </a:rPr>
                <a:t>DNA/RNA</a:t>
              </a:r>
              <a:r>
                <a:rPr lang="en-US" sz="1800" u="sng" dirty="0">
                  <a:solidFill>
                    <a:prstClr val="black"/>
                  </a:solidFill>
                  <a:latin typeface="Calibri"/>
                </a:rPr>
                <a:t> Analysis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E90C948-EF02-6042-919B-64CE7DAFF13E}"/>
              </a:ext>
            </a:extLst>
          </p:cNvPr>
          <p:cNvSpPr txBox="1"/>
          <p:nvPr/>
        </p:nvSpPr>
        <p:spPr>
          <a:xfrm>
            <a:off x="5476973" y="3949831"/>
            <a:ext cx="3030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Requires biomarkers with high</a:t>
            </a:r>
          </a:p>
          <a:p>
            <a:r>
              <a:rPr lang="en-US" dirty="0"/>
              <a:t>Sensitivity/Specificity</a:t>
            </a:r>
          </a:p>
        </p:txBody>
      </p:sp>
    </p:spTree>
    <p:extLst>
      <p:ext uri="{BB962C8B-B14F-4D97-AF65-F5344CB8AC3E}">
        <p14:creationId xmlns:p14="http://schemas.microsoft.com/office/powerpoint/2010/main" val="28674918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3F9D6-D790-7646-8C45-99EA16460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5370"/>
            <a:ext cx="8229600" cy="8255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to measure? How to measure it?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82E5A5-0B1B-D64D-81F0-434AB1F9D066}"/>
              </a:ext>
            </a:extLst>
          </p:cNvPr>
          <p:cNvGrpSpPr/>
          <p:nvPr/>
        </p:nvGrpSpPr>
        <p:grpSpPr>
          <a:xfrm>
            <a:off x="1198079" y="891444"/>
            <a:ext cx="6748717" cy="4038774"/>
            <a:chOff x="2961849" y="2256322"/>
            <a:chExt cx="4768303" cy="304735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D3A0FBC-52BF-6640-B6C7-7D02A7429308}"/>
                </a:ext>
              </a:extLst>
            </p:cNvPr>
            <p:cNvGrpSpPr/>
            <p:nvPr/>
          </p:nvGrpSpPr>
          <p:grpSpPr>
            <a:xfrm>
              <a:off x="2961849" y="2256322"/>
              <a:ext cx="4768303" cy="3047357"/>
              <a:chOff x="2961849" y="2256322"/>
              <a:chExt cx="4768303" cy="3047357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4C33D23-4378-7345-BD39-535BBC4AAF34}"/>
                  </a:ext>
                </a:extLst>
              </p:cNvPr>
              <p:cNvSpPr/>
              <p:nvPr/>
            </p:nvSpPr>
            <p:spPr>
              <a:xfrm>
                <a:off x="2961849" y="2256322"/>
                <a:ext cx="4768300" cy="3047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 </a:t>
                </a: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E5863858-B8ED-0B48-9EAE-A0D82D590FAC}"/>
                  </a:ext>
                </a:extLst>
              </p:cNvPr>
              <p:cNvGrpSpPr/>
              <p:nvPr/>
            </p:nvGrpSpPr>
            <p:grpSpPr>
              <a:xfrm>
                <a:off x="2961849" y="2256322"/>
                <a:ext cx="4768303" cy="3047357"/>
                <a:chOff x="0" y="0"/>
                <a:chExt cx="4768303" cy="3047357"/>
              </a:xfrm>
            </p:grpSpPr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0DF93738-58AB-C14E-8DD5-DCCE5DA7FD0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4768300" cy="30473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</a:rPr>
                    <a:t> </a:t>
                  </a:r>
                </a:p>
              </p:txBody>
            </p:sp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71EB009E-0B47-C142-B568-7019CEDB7ABA}"/>
                    </a:ext>
                  </a:extLst>
                </p:cNvPr>
                <p:cNvSpPr/>
                <p:nvPr/>
              </p:nvSpPr>
              <p:spPr>
                <a:xfrm>
                  <a:off x="0" y="2478617"/>
                  <a:ext cx="4768303" cy="56874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algn="just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900" b="1">
                      <a:solidFill>
                        <a:srgbClr val="000000"/>
                      </a:solidFill>
                      <a:effectLst/>
                      <a:highlight>
                        <a:srgbClr val="FFFFFF"/>
                      </a:highlight>
                      <a:latin typeface="Arial" panose="020B0604020202020204" pitchFamily="34" charset="0"/>
                      <a:ea typeface="Arial" panose="020B0604020202020204" pitchFamily="34" charset="0"/>
                    </a:rPr>
                    <a:t>Fig. 1: RAPSODI accurately registers (A) histology and (B-C) MR Images</a:t>
                  </a:r>
                  <a:r>
                    <a:rPr lang="en-US" sz="900">
                      <a:solidFill>
                        <a:srgbClr val="000000"/>
                      </a:solidFill>
                      <a:effectLst/>
                      <a:highlight>
                        <a:srgbClr val="FFFFFF"/>
                      </a:highlight>
                      <a:latin typeface="Arial" panose="020B0604020202020204" pitchFamily="34" charset="0"/>
                      <a:ea typeface="Arial" panose="020B0604020202020204" pitchFamily="34" charset="0"/>
                    </a:rPr>
                    <a:t> mapping BPH (blue) and Stroma (green) from histology onto MRI.  </a:t>
                  </a:r>
                  <a:r>
                    <a:rPr lang="en-US" sz="900" b="1">
                      <a:solidFill>
                        <a:srgbClr val="000000"/>
                      </a:solidFill>
                      <a:effectLst/>
                      <a:highlight>
                        <a:srgbClr val="FFFFFF"/>
                      </a:highlight>
                      <a:latin typeface="Arial" panose="020B0604020202020204" pitchFamily="34" charset="0"/>
                      <a:ea typeface="Arial" panose="020B0604020202020204" pitchFamily="34" charset="0"/>
                    </a:rPr>
                    <a:t>(D-E)</a:t>
                  </a:r>
                  <a:r>
                    <a:rPr lang="en-US" sz="900">
                      <a:solidFill>
                        <a:srgbClr val="000000"/>
                      </a:solidFill>
                      <a:effectLst/>
                      <a:highlight>
                        <a:srgbClr val="FFFFFF"/>
                      </a:highlight>
                      <a:latin typeface="Arial" panose="020B0604020202020204" pitchFamily="34" charset="0"/>
                      <a:ea typeface="Arial" panose="020B0604020202020204" pitchFamily="34" charset="0"/>
                    </a:rPr>
                    <a:t> close up into BPH nodule; </a:t>
                  </a:r>
                  <a:r>
                    <a:rPr lang="en-US" sz="900" b="1">
                      <a:solidFill>
                        <a:srgbClr val="000000"/>
                      </a:solidFill>
                      <a:effectLst/>
                      <a:highlight>
                        <a:srgbClr val="FFFFFF"/>
                      </a:highlight>
                      <a:latin typeface="Arial" panose="020B0604020202020204" pitchFamily="34" charset="0"/>
                      <a:ea typeface="Arial" panose="020B0604020202020204" pitchFamily="34" charset="0"/>
                    </a:rPr>
                    <a:t>(D)</a:t>
                  </a:r>
                  <a:r>
                    <a:rPr lang="en-US" sz="900">
                      <a:solidFill>
                        <a:srgbClr val="000000"/>
                      </a:solidFill>
                      <a:effectLst/>
                      <a:highlight>
                        <a:srgbClr val="FFFFFF"/>
                      </a:highlight>
                      <a:latin typeface="Arial" panose="020B0604020202020204" pitchFamily="34" charset="0"/>
                      <a:ea typeface="Arial" panose="020B0604020202020204" pitchFamily="34" charset="0"/>
                    </a:rPr>
                    <a:t> Histology Image, </a:t>
                  </a:r>
                  <a:r>
                    <a:rPr lang="en-US" sz="900" b="1">
                      <a:solidFill>
                        <a:srgbClr val="000000"/>
                      </a:solidFill>
                      <a:effectLst/>
                      <a:highlight>
                        <a:srgbClr val="FFFFFF"/>
                      </a:highlight>
                      <a:latin typeface="Arial" panose="020B0604020202020204" pitchFamily="34" charset="0"/>
                      <a:ea typeface="Arial" panose="020B0604020202020204" pitchFamily="34" charset="0"/>
                    </a:rPr>
                    <a:t>(E)</a:t>
                  </a:r>
                  <a:r>
                    <a:rPr lang="en-US" sz="900">
                      <a:solidFill>
                        <a:srgbClr val="000000"/>
                      </a:solidFill>
                      <a:effectLst/>
                      <a:highlight>
                        <a:srgbClr val="FFFFFF"/>
                      </a:highlight>
                      <a:latin typeface="Arial" panose="020B0604020202020204" pitchFamily="34" charset="0"/>
                      <a:ea typeface="Arial" panose="020B0604020202020204" pitchFamily="34" charset="0"/>
                    </a:rPr>
                    <a:t> stroma segmentation; </a:t>
                  </a:r>
                  <a:r>
                    <a:rPr lang="en-US" sz="900" b="1">
                      <a:solidFill>
                        <a:srgbClr val="000000"/>
                      </a:solidFill>
                      <a:effectLst/>
                      <a:highlight>
                        <a:srgbClr val="FFFFFF"/>
                      </a:highlight>
                      <a:latin typeface="Arial" panose="020B0604020202020204" pitchFamily="34" charset="0"/>
                      <a:ea typeface="Arial" panose="020B0604020202020204" pitchFamily="34" charset="0"/>
                    </a:rPr>
                    <a:t>(F)</a:t>
                  </a:r>
                  <a:r>
                    <a:rPr lang="en-US" sz="900">
                      <a:solidFill>
                        <a:srgbClr val="000000"/>
                      </a:solidFill>
                      <a:effectLst/>
                      <a:highlight>
                        <a:srgbClr val="FFFFFF"/>
                      </a:highlight>
                      <a:latin typeface="Arial" panose="020B0604020202020204" pitchFamily="34" charset="0"/>
                      <a:ea typeface="Arial" panose="020B0604020202020204" pitchFamily="34" charset="0"/>
                    </a:rPr>
                    <a:t> stroma outlined on the histology image</a:t>
                  </a:r>
                  <a:endParaRPr lang="en-US" sz="1200">
                    <a:effectLst/>
                    <a:latin typeface="Calibri" panose="020F0502020204030204" pitchFamily="34" charset="0"/>
                    <a:ea typeface="Calibri" panose="020F0502020204030204" pitchFamily="34" charset="0"/>
                  </a:endParaRPr>
                </a:p>
              </p:txBody>
            </p:sp>
            <p:pic>
              <p:nvPicPr>
                <p:cNvPr id="9" name="Shape 35">
                  <a:extLst>
                    <a:ext uri="{FF2B5EF4-FFF2-40B4-BE49-F238E27FC236}">
                      <a16:creationId xmlns:a16="http://schemas.microsoft.com/office/drawing/2014/main" id="{663D8E57-CA84-8F4A-89EB-E1502EC0641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2">
                  <a:alphaModFix/>
                </a:blip>
                <a:srcRect/>
                <a:stretch/>
              </p:blipFill>
              <p:spPr>
                <a:xfrm>
                  <a:off x="0" y="0"/>
                  <a:ext cx="4768303" cy="243363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57670D1-01D4-9447-BF62-F9CB9E7C614A}"/>
              </a:ext>
            </a:extLst>
          </p:cNvPr>
          <p:cNvSpPr txBox="1"/>
          <p:nvPr/>
        </p:nvSpPr>
        <p:spPr>
          <a:xfrm>
            <a:off x="5759777" y="5062190"/>
            <a:ext cx="17475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Rusu</a:t>
            </a:r>
            <a:r>
              <a:rPr lang="en-US" sz="1400" dirty="0"/>
              <a:t> M, Unpublished</a:t>
            </a:r>
          </a:p>
        </p:txBody>
      </p:sp>
    </p:spTree>
    <p:extLst>
      <p:ext uri="{BB962C8B-B14F-4D97-AF65-F5344CB8AC3E}">
        <p14:creationId xmlns:p14="http://schemas.microsoft.com/office/powerpoint/2010/main" val="39423599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46039-34DB-D948-A452-C3BA135CB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areas where molecular phenotypes could be useful?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85B6A-D07E-5B40-AA6C-2E7798A29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Who is at risk for developing symptomatic BPH as they age?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Which patients are at risk for hard endpoints: urinary retention, obstructive nephropathy, bleeding, infections related to obstruction?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we identify men who will or will not respond to medical therapies so that we choose the correct therapy and prevent futile therapies?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Which men have irreversible bladder dysfunction or primary bladder dysfunction and will not be helped by a procedure?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Which men are at risk for regrowth and a second procedure?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question demands a specific trial design.</a:t>
            </a:r>
          </a:p>
        </p:txBody>
      </p:sp>
    </p:spTree>
    <p:extLst>
      <p:ext uri="{BB962C8B-B14F-4D97-AF65-F5344CB8AC3E}">
        <p14:creationId xmlns:p14="http://schemas.microsoft.com/office/powerpoint/2010/main" val="32210143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4FB97-BDB3-6342-BE6F-CED6611BE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EC1E39-A541-D649-9A94-B9375D999B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Molecular taxonomy of BPH will help develop new therapies and better apply existing therapies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Need new models for testing new therapeutics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Need strategies for non-invasive measurement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Thoughtful trial design for meaningful endpoints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6A6DA8-BFD7-984D-A36E-0322E92AF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07" y="1537747"/>
            <a:ext cx="3781720" cy="283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138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90713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8C472-211C-C249-9AA0-B62420F90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Thoughtful clinical trial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1233A-AF1E-FB45-ABDA-0DB3C3159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Minimizing biases in patient cohort selection:</a:t>
            </a:r>
          </a:p>
          <a:p>
            <a:pPr marL="617205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Open prostatectomies skew to large glands only. Discovery needs to encompass all sizes and symptoms</a:t>
            </a:r>
          </a:p>
          <a:p>
            <a:pPr marL="617205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RP samples could have field defects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Selection of meaningful endpoints:</a:t>
            </a:r>
          </a:p>
          <a:p>
            <a:pPr marL="617205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Successful response to oral therapies: confounding placebo effects in 40% of men – identify non-responders compared to responders</a:t>
            </a:r>
          </a:p>
          <a:p>
            <a:pPr marL="617205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LUTS from prostate obstruction vs. OAB: perhaps compare successful to unsuccessful TURP</a:t>
            </a:r>
          </a:p>
          <a:p>
            <a:pPr marL="617205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Other surrogate endpoints: reduction in prostate size, flow rate, PVR, Nocturia</a:t>
            </a:r>
          </a:p>
        </p:txBody>
      </p:sp>
    </p:spTree>
    <p:extLst>
      <p:ext uri="{BB962C8B-B14F-4D97-AF65-F5344CB8AC3E}">
        <p14:creationId xmlns:p14="http://schemas.microsoft.com/office/powerpoint/2010/main" val="13637774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30215-0B87-EB41-A0EE-6ADD87EEA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445"/>
            <a:ext cx="8229600" cy="825500"/>
          </a:xfrm>
        </p:spPr>
        <p:txBody>
          <a:bodyPr>
            <a:normAutofit/>
          </a:bodyPr>
          <a:lstStyle/>
          <a:p>
            <a:r>
              <a:rPr lang="en-US" dirty="0"/>
              <a:t>BPH is highly heterogeneous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868983-5248-AE4D-92BB-263A6CBD9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062" y="1073366"/>
            <a:ext cx="2502899" cy="30163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11CC8B-320E-C448-B7A6-875B9AD7A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1982" y="1073366"/>
            <a:ext cx="2910393" cy="19160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6BD7AF-8AD5-A948-A2F8-265B918C2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841" y="4177264"/>
            <a:ext cx="1554518" cy="1160707"/>
          </a:xfrm>
          <a:prstGeom prst="rect">
            <a:avLst/>
          </a:prstGeom>
        </p:spPr>
      </p:pic>
      <p:pic>
        <p:nvPicPr>
          <p:cNvPr id="1025" name="Picture 1" descr="page4image2370888368">
            <a:extLst>
              <a:ext uri="{FF2B5EF4-FFF2-40B4-BE49-F238E27FC236}">
                <a16:creationId xmlns:a16="http://schemas.microsoft.com/office/drawing/2014/main" id="{0A3B5C61-7AA6-864C-A422-6E6CBD78D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982" y="3163260"/>
            <a:ext cx="2910394" cy="2174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EC567D-9ADE-F446-964A-4FD4C9121E42}"/>
              </a:ext>
            </a:extLst>
          </p:cNvPr>
          <p:cNvSpPr txBox="1"/>
          <p:nvPr/>
        </p:nvSpPr>
        <p:spPr>
          <a:xfrm>
            <a:off x="7043894" y="1426339"/>
            <a:ext cx="199182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Branching ducts</a:t>
            </a:r>
          </a:p>
          <a:p>
            <a:r>
              <a:rPr lang="en-US" dirty="0"/>
              <a:t>Cystic glands</a:t>
            </a:r>
          </a:p>
          <a:p>
            <a:r>
              <a:rPr lang="en-US" dirty="0" err="1"/>
              <a:t>Epith</a:t>
            </a:r>
            <a:r>
              <a:rPr lang="en-US" dirty="0"/>
              <a:t> rich glands</a:t>
            </a:r>
          </a:p>
          <a:p>
            <a:r>
              <a:rPr lang="en-US" dirty="0"/>
              <a:t>Atrophic glands</a:t>
            </a:r>
          </a:p>
          <a:p>
            <a:r>
              <a:rPr lang="en-US" dirty="0"/>
              <a:t>Stromal nodules</a:t>
            </a:r>
          </a:p>
          <a:p>
            <a:endParaRPr lang="en-US" dirty="0"/>
          </a:p>
          <a:p>
            <a:r>
              <a:rPr lang="en-US" dirty="0"/>
              <a:t>Sampling error</a:t>
            </a:r>
          </a:p>
          <a:p>
            <a:r>
              <a:rPr lang="en-US" dirty="0"/>
              <a:t>In determining</a:t>
            </a:r>
          </a:p>
          <a:p>
            <a:r>
              <a:rPr lang="en-US" dirty="0"/>
              <a:t>Molecular subtype </a:t>
            </a:r>
          </a:p>
          <a:p>
            <a:r>
              <a:rPr lang="en-US" dirty="0"/>
              <a:t>Cell populations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8048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DBD5E-ACE2-044C-B052-E8E544122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77029"/>
            <a:ext cx="8229600" cy="8255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/>
              <a:t>More discovery work needs to be done!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AF602C2-EAB4-4D8C-8DE0-15A43A9146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901341"/>
              </p:ext>
            </p:extLst>
          </p:nvPr>
        </p:nvGraphicFramePr>
        <p:xfrm>
          <a:off x="457200" y="1266029"/>
          <a:ext cx="8229600" cy="3776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92340BB-1E1B-4A49-8E1F-91F99E99AE80}"/>
              </a:ext>
            </a:extLst>
          </p:cNvPr>
          <p:cNvSpPr txBox="1"/>
          <p:nvPr/>
        </p:nvSpPr>
        <p:spPr>
          <a:xfrm>
            <a:off x="1677971" y="3648752"/>
            <a:ext cx="195745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Barbieri study suggests </a:t>
            </a:r>
          </a:p>
          <a:p>
            <a:r>
              <a:rPr lang="en-US" sz="1400" dirty="0"/>
              <a:t>methylation differences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1951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9E271F-CF66-CE4A-AA2B-78B2A969B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Cell interaction networks – candidate ligand receptor pairs</a:t>
            </a:r>
          </a:p>
        </p:txBody>
      </p:sp>
      <p:pic>
        <p:nvPicPr>
          <p:cNvPr id="4" name="Main graphic">
            <a:extLst>
              <a:ext uri="{FF2B5EF4-FFF2-40B4-BE49-F238E27FC236}">
                <a16:creationId xmlns:a16="http://schemas.microsoft.com/office/drawing/2014/main" id="{D74AB1A9-B0E1-6845-8E22-E64A11FEC6F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816920" y="1284631"/>
            <a:ext cx="5560560" cy="3809880"/>
          </a:xfrm>
          <a:prstGeom prst="rect">
            <a:avLst/>
          </a:prstGeom>
          <a:ln>
            <a:noFill/>
          </a:ln>
        </p:spPr>
      </p:pic>
      <p:sp>
        <p:nvSpPr>
          <p:cNvPr id="6" name="TextShape 2">
            <a:extLst>
              <a:ext uri="{FF2B5EF4-FFF2-40B4-BE49-F238E27FC236}">
                <a16:creationId xmlns:a16="http://schemas.microsoft.com/office/drawing/2014/main" id="{E8FEC331-2071-2D49-87FB-0C9148342BFF}"/>
              </a:ext>
            </a:extLst>
          </p:cNvPr>
          <p:cNvSpPr txBox="1"/>
          <p:nvPr/>
        </p:nvSpPr>
        <p:spPr>
          <a:xfrm>
            <a:off x="850194" y="5069618"/>
            <a:ext cx="8640000" cy="30632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en-US" sz="1400" spc="-1" dirty="0">
                <a:latin typeface="Arial"/>
              </a:rPr>
              <a:t>Joseph DB et al. </a:t>
            </a:r>
            <a:r>
              <a:rPr lang="en-US" sz="1400" strike="noStrike" spc="-1" dirty="0">
                <a:latin typeface="Arial"/>
              </a:rPr>
              <a:t>Journal of Pathology</a:t>
            </a:r>
            <a:r>
              <a:rPr lang="en-US" sz="1400" spc="-1" dirty="0">
                <a:latin typeface="Arial"/>
              </a:rPr>
              <a:t> </a:t>
            </a:r>
            <a:r>
              <a:rPr lang="en-US" sz="1400" strike="noStrike" spc="-1" dirty="0">
                <a:latin typeface="Arial"/>
              </a:rPr>
              <a:t>255: 141-154, 2021</a:t>
            </a:r>
          </a:p>
        </p:txBody>
      </p:sp>
    </p:spTree>
    <p:extLst>
      <p:ext uri="{BB962C8B-B14F-4D97-AF65-F5344CB8AC3E}">
        <p14:creationId xmlns:p14="http://schemas.microsoft.com/office/powerpoint/2010/main" val="7870443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anford Big Tommorrow">
  <a:themeElements>
    <a:clrScheme name="Stanford 2">
      <a:dk1>
        <a:srgbClr val="303030"/>
      </a:dk1>
      <a:lt1>
        <a:srgbClr val="FFFFFF"/>
      </a:lt1>
      <a:dk2>
        <a:srgbClr val="770817"/>
      </a:dk2>
      <a:lt2>
        <a:srgbClr val="CDCCBC"/>
      </a:lt2>
      <a:accent1>
        <a:srgbClr val="770817"/>
      </a:accent1>
      <a:accent2>
        <a:srgbClr val="13677C"/>
      </a:accent2>
      <a:accent3>
        <a:srgbClr val="726056"/>
      </a:accent3>
      <a:accent4>
        <a:srgbClr val="178B65"/>
      </a:accent4>
      <a:accent5>
        <a:srgbClr val="303030"/>
      </a:accent5>
      <a:accent6>
        <a:srgbClr val="BCBCBC"/>
      </a:accent6>
      <a:hlink>
        <a:srgbClr val="0670E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rology Multicolor PPT template" id="{3E676F8D-9217-A34B-A70E-0947FD490275}" vid="{800B5A8E-C3D0-164F-B5BC-534327FE3F50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rology Multicolor PPT template" id="{3E676F8D-9217-A34B-A70E-0947FD490275}" vid="{06C774E4-A9BA-9043-8072-AE858BF7691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Stanford Big Tommorrow</Template>
  <TotalTime>1639</TotalTime>
  <Words>1087</Words>
  <Application>Microsoft Office PowerPoint</Application>
  <PresentationFormat>On-screen Show (16:10)</PresentationFormat>
  <Paragraphs>132</Paragraphs>
  <Slides>29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Century Gothic</vt:lpstr>
      <vt:lpstr>Wingdings</vt:lpstr>
      <vt:lpstr>Stanford Big Tommorrow</vt:lpstr>
      <vt:lpstr>Custom Design</vt:lpstr>
      <vt:lpstr>Benign GU research needs a clinical/translational approach to benign prostate research</vt:lpstr>
      <vt:lpstr>Outline of talk</vt:lpstr>
      <vt:lpstr>Long term aspiration: New targeted therapies for BPH</vt:lpstr>
      <vt:lpstr>PowerPoint Presentation</vt:lpstr>
      <vt:lpstr>Cell interaction networks – candidate ligand receptor pairs</vt:lpstr>
      <vt:lpstr>Fibrosis associated with LUTS</vt:lpstr>
      <vt:lpstr>Shorter term goal – Precision Therapy</vt:lpstr>
      <vt:lpstr>Definition precision therapy</vt:lpstr>
      <vt:lpstr>BPH shows 2 gene expression subtypes</vt:lpstr>
      <vt:lpstr>Single cell RNA-Seq and BPH cell types</vt:lpstr>
      <vt:lpstr>Cellular re-landscaping in BPH</vt:lpstr>
      <vt:lpstr>Molecular cellular taxonomy of BPH</vt:lpstr>
      <vt:lpstr>However, more work needs to be done!</vt:lpstr>
      <vt:lpstr>BPH is highly heterogeneous</vt:lpstr>
      <vt:lpstr>Thoughts on clinical translation of BPH molecular and cellular subtypes</vt:lpstr>
      <vt:lpstr>BPH diagnostic biomarkers</vt:lpstr>
      <vt:lpstr>BPH diagnostic biomarkers</vt:lpstr>
      <vt:lpstr>BPH diagnostic biomarkers</vt:lpstr>
      <vt:lpstr>Commonly used clinical endpoints are imperfect</vt:lpstr>
      <vt:lpstr>Prostate volume and IPSS</vt:lpstr>
      <vt:lpstr>What to measure? How to measure it?</vt:lpstr>
      <vt:lpstr>What to measure? How to measure it?</vt:lpstr>
      <vt:lpstr>What are areas where molecular phenotypes could be useful?</vt:lpstr>
      <vt:lpstr>Conclusions </vt:lpstr>
      <vt:lpstr>PowerPoint Presentation</vt:lpstr>
      <vt:lpstr>Thoughtful clinical trial design</vt:lpstr>
      <vt:lpstr>BPH is highly heterogeneous</vt:lpstr>
      <vt:lpstr>More discovery work needs to be done!</vt:lpstr>
      <vt:lpstr>Cell interaction networks – candidate ligand receptor pairs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Phenotyping BPH to Improve Therapeutics</dc:title>
  <dc:creator>James D Brooks</dc:creator>
  <cp:lastModifiedBy>Catherine Davis</cp:lastModifiedBy>
  <cp:revision>22</cp:revision>
  <dcterms:created xsi:type="dcterms:W3CDTF">2021-11-20T22:31:32Z</dcterms:created>
  <dcterms:modified xsi:type="dcterms:W3CDTF">2021-12-08T21:41:13Z</dcterms:modified>
</cp:coreProperties>
</file>