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</p:sldIdLst>
  <p:sldSz cx="20104100" cy="11169650"/>
  <p:notesSz cx="20104100" cy="1116965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462591"/>
            <a:ext cx="17088486" cy="234562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255004"/>
            <a:ext cx="14072870" cy="27924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569019"/>
            <a:ext cx="8745284" cy="73719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569019"/>
            <a:ext cx="8745284" cy="73719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20104100" cy="1116894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74367" y="6292"/>
            <a:ext cx="9732010" cy="1097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569019"/>
            <a:ext cx="18093690" cy="73719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387775"/>
            <a:ext cx="6433312" cy="558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387775"/>
            <a:ext cx="4623943" cy="558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387775"/>
            <a:ext cx="4623943" cy="5584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979805">
              <a:lnSpc>
                <a:spcPct val="100499"/>
              </a:lnSpc>
              <a:spcBef>
                <a:spcPts val="95"/>
              </a:spcBef>
            </a:pPr>
            <a:r>
              <a:rPr dirty="0" spc="0"/>
              <a:t>Hypospadias Occurs in the Penis of  Mice and </a:t>
            </a:r>
            <a:r>
              <a:rPr dirty="0" spc="5"/>
              <a:t>Humans </a:t>
            </a:r>
            <a:r>
              <a:rPr dirty="0" spc="0"/>
              <a:t>with </a:t>
            </a:r>
            <a:r>
              <a:rPr dirty="0" spc="0" i="1">
                <a:latin typeface="Arial"/>
                <a:cs typeface="Arial"/>
              </a:rPr>
              <a:t>Rbfox2 </a:t>
            </a:r>
            <a:r>
              <a:rPr dirty="0" spc="0"/>
              <a:t>Gene</a:t>
            </a:r>
            <a:r>
              <a:rPr dirty="0" spc="-15"/>
              <a:t> </a:t>
            </a:r>
            <a:r>
              <a:rPr dirty="0" spc="-20"/>
              <a:t>Variation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2574" y="1011155"/>
            <a:ext cx="16050894" cy="1257300"/>
          </a:xfrm>
          <a:prstGeom prst="rect">
            <a:avLst/>
          </a:prstGeom>
        </p:spPr>
        <p:txBody>
          <a:bodyPr wrap="square" lIns="0" tIns="104139" rIns="0" bIns="0" rtlCol="0" vert="horz">
            <a:spAutoFit/>
          </a:bodyPr>
          <a:lstStyle/>
          <a:p>
            <a:pPr algn="ctr" marR="24765">
              <a:lnSpc>
                <a:spcPct val="100000"/>
              </a:lnSpc>
              <a:spcBef>
                <a:spcPts val="819"/>
              </a:spcBef>
            </a:pPr>
            <a:r>
              <a:rPr dirty="0" sz="2600" spc="0" b="1">
                <a:latin typeface="Arial"/>
                <a:cs typeface="Arial"/>
              </a:rPr>
              <a:t>Victor </a:t>
            </a:r>
            <a:r>
              <a:rPr dirty="0" sz="2600" spc="10" b="1">
                <a:latin typeface="Arial"/>
                <a:cs typeface="Arial"/>
              </a:rPr>
              <a:t>A. Ruthig</a:t>
            </a:r>
            <a:r>
              <a:rPr dirty="0" baseline="33333" sz="2250" spc="15" b="1">
                <a:latin typeface="Arial"/>
                <a:cs typeface="Arial"/>
              </a:rPr>
              <a:t>1,3</a:t>
            </a:r>
            <a:r>
              <a:rPr dirty="0" sz="2600" spc="10" b="1">
                <a:latin typeface="Arial"/>
                <a:cs typeface="Arial"/>
              </a:rPr>
              <a:t>, Fredi Ruiz Rojano</a:t>
            </a:r>
            <a:r>
              <a:rPr dirty="0" baseline="33333" sz="2250" spc="15" b="1">
                <a:latin typeface="Arial"/>
                <a:cs typeface="Arial"/>
              </a:rPr>
              <a:t>1,3,4</a:t>
            </a:r>
            <a:r>
              <a:rPr dirty="0" sz="2600" spc="10" b="1">
                <a:latin typeface="Arial"/>
                <a:cs typeface="Arial"/>
              </a:rPr>
              <a:t>, Jeffrey White</a:t>
            </a:r>
            <a:r>
              <a:rPr dirty="0" baseline="33333" sz="2250" spc="15" b="1">
                <a:latin typeface="Arial"/>
                <a:cs typeface="Arial"/>
              </a:rPr>
              <a:t>5</a:t>
            </a:r>
            <a:r>
              <a:rPr dirty="0" sz="2600" spc="10" b="1">
                <a:latin typeface="Arial"/>
                <a:cs typeface="Arial"/>
              </a:rPr>
              <a:t>, Marisol </a:t>
            </a:r>
            <a:r>
              <a:rPr dirty="0" sz="2600" spc="5" b="1">
                <a:latin typeface="Arial"/>
                <a:cs typeface="Arial"/>
              </a:rPr>
              <a:t>O’Neill</a:t>
            </a:r>
            <a:r>
              <a:rPr dirty="0" baseline="33333" sz="2250" spc="7" b="1">
                <a:latin typeface="Arial"/>
                <a:cs typeface="Arial"/>
              </a:rPr>
              <a:t>5</a:t>
            </a:r>
            <a:r>
              <a:rPr dirty="0" sz="2600" spc="5" b="1">
                <a:latin typeface="Arial"/>
                <a:cs typeface="Arial"/>
              </a:rPr>
              <a:t>, </a:t>
            </a:r>
            <a:r>
              <a:rPr dirty="0" sz="2600" spc="10" b="1">
                <a:latin typeface="Arial"/>
                <a:cs typeface="Arial"/>
              </a:rPr>
              <a:t>Dolores J.</a:t>
            </a:r>
            <a:r>
              <a:rPr dirty="0" sz="2600" spc="-35" b="1">
                <a:latin typeface="Arial"/>
                <a:cs typeface="Arial"/>
              </a:rPr>
              <a:t> </a:t>
            </a:r>
            <a:r>
              <a:rPr dirty="0" sz="2600" spc="10" b="1">
                <a:latin typeface="Arial"/>
                <a:cs typeface="Arial"/>
              </a:rPr>
              <a:t>Lamb</a:t>
            </a:r>
            <a:r>
              <a:rPr dirty="0" baseline="33333" sz="2250" spc="15" b="1">
                <a:latin typeface="Arial"/>
                <a:cs typeface="Arial"/>
              </a:rPr>
              <a:t>1,2,3</a:t>
            </a:r>
            <a:endParaRPr baseline="33333" sz="2250">
              <a:latin typeface="Arial"/>
              <a:cs typeface="Arial"/>
            </a:endParaRPr>
          </a:p>
          <a:p>
            <a:pPr algn="ctr">
              <a:lnSpc>
                <a:spcPts val="2640"/>
              </a:lnSpc>
              <a:spcBef>
                <a:spcPts val="575"/>
              </a:spcBef>
            </a:pPr>
            <a:r>
              <a:rPr dirty="0" baseline="33333" sz="1875" spc="-7" b="1">
                <a:latin typeface="Arial"/>
                <a:cs typeface="Arial"/>
              </a:rPr>
              <a:t>1</a:t>
            </a:r>
            <a:r>
              <a:rPr dirty="0" sz="2200" spc="-5" b="1">
                <a:latin typeface="Arial"/>
                <a:cs typeface="Arial"/>
              </a:rPr>
              <a:t>Department of </a:t>
            </a:r>
            <a:r>
              <a:rPr dirty="0" sz="2200" spc="-25" b="1">
                <a:latin typeface="Arial"/>
                <a:cs typeface="Arial"/>
              </a:rPr>
              <a:t>Urology, </a:t>
            </a:r>
            <a:r>
              <a:rPr dirty="0" baseline="33333" sz="1875" spc="-7" b="1">
                <a:latin typeface="Arial"/>
                <a:cs typeface="Arial"/>
              </a:rPr>
              <a:t>2</a:t>
            </a:r>
            <a:r>
              <a:rPr dirty="0" sz="2200" spc="-5" b="1">
                <a:latin typeface="Arial"/>
                <a:cs typeface="Arial"/>
              </a:rPr>
              <a:t>Center for Reproductive Genomics, </a:t>
            </a:r>
            <a:r>
              <a:rPr dirty="0" baseline="33333" sz="1875" b="1">
                <a:latin typeface="Arial"/>
                <a:cs typeface="Arial"/>
              </a:rPr>
              <a:t>3</a:t>
            </a:r>
            <a:r>
              <a:rPr dirty="0" sz="2200" b="1">
                <a:latin typeface="Arial"/>
                <a:cs typeface="Arial"/>
              </a:rPr>
              <a:t>Sexual </a:t>
            </a:r>
            <a:r>
              <a:rPr dirty="0" sz="2200" spc="-5" b="1">
                <a:latin typeface="Arial"/>
                <a:cs typeface="Arial"/>
              </a:rPr>
              <a:t>Medicine Lab: </a:t>
            </a:r>
            <a:r>
              <a:rPr dirty="0" sz="2200" spc="-10" b="1">
                <a:latin typeface="Arial"/>
                <a:cs typeface="Arial"/>
              </a:rPr>
              <a:t>Weill </a:t>
            </a:r>
            <a:r>
              <a:rPr dirty="0" sz="2200" spc="-5" b="1">
                <a:latin typeface="Arial"/>
                <a:cs typeface="Arial"/>
              </a:rPr>
              <a:t>Cornell Medicine, New </a:t>
            </a:r>
            <a:r>
              <a:rPr dirty="0" sz="2200" spc="-45" b="1">
                <a:latin typeface="Arial"/>
                <a:cs typeface="Arial"/>
              </a:rPr>
              <a:t>York</a:t>
            </a:r>
            <a:r>
              <a:rPr dirty="0" sz="2200" spc="85" b="1">
                <a:latin typeface="Arial"/>
                <a:cs typeface="Arial"/>
              </a:rPr>
              <a:t> </a:t>
            </a:r>
            <a:r>
              <a:rPr dirty="0" sz="2200" spc="-60" b="1">
                <a:latin typeface="Arial"/>
                <a:cs typeface="Arial"/>
              </a:rPr>
              <a:t>NY;</a:t>
            </a:r>
            <a:endParaRPr sz="2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baseline="33333" sz="1875" b="1">
                <a:latin typeface="Arial"/>
                <a:cs typeface="Arial"/>
              </a:rPr>
              <a:t>4</a:t>
            </a:r>
            <a:r>
              <a:rPr dirty="0" sz="2200" b="1">
                <a:latin typeface="Arial"/>
                <a:cs typeface="Arial"/>
              </a:rPr>
              <a:t>New </a:t>
            </a:r>
            <a:r>
              <a:rPr dirty="0" sz="2200" spc="-45" b="1">
                <a:latin typeface="Arial"/>
                <a:cs typeface="Arial"/>
              </a:rPr>
              <a:t>York </a:t>
            </a:r>
            <a:r>
              <a:rPr dirty="0" sz="2200" spc="-5" b="1">
                <a:latin typeface="Arial"/>
                <a:cs typeface="Arial"/>
              </a:rPr>
              <a:t>Bioforce, New </a:t>
            </a:r>
            <a:r>
              <a:rPr dirty="0" sz="2200" spc="-40" b="1">
                <a:latin typeface="Arial"/>
                <a:cs typeface="Arial"/>
              </a:rPr>
              <a:t>York, </a:t>
            </a:r>
            <a:r>
              <a:rPr dirty="0" sz="2200" spc="-60" b="1">
                <a:latin typeface="Arial"/>
                <a:cs typeface="Arial"/>
              </a:rPr>
              <a:t>NY; </a:t>
            </a:r>
            <a:r>
              <a:rPr dirty="0" baseline="33333" sz="1875" spc="-7" b="1">
                <a:latin typeface="Arial"/>
                <a:cs typeface="Arial"/>
              </a:rPr>
              <a:t>5</a:t>
            </a:r>
            <a:r>
              <a:rPr dirty="0" sz="2200" spc="-5" b="1">
                <a:latin typeface="Arial"/>
                <a:cs typeface="Arial"/>
              </a:rPr>
              <a:t>Center for Reproductive Medicine, Houston</a:t>
            </a:r>
            <a:r>
              <a:rPr dirty="0" sz="2200" spc="1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TX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6371" y="5475449"/>
            <a:ext cx="6315710" cy="762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Fig </a:t>
            </a:r>
            <a:r>
              <a:rPr dirty="0" sz="950" b="1">
                <a:latin typeface="Arial"/>
                <a:cs typeface="Arial"/>
              </a:rPr>
              <a:t>1. </a:t>
            </a:r>
            <a:r>
              <a:rPr dirty="0" sz="950" spc="0" b="1">
                <a:latin typeface="Arial"/>
                <a:cs typeface="Arial"/>
              </a:rPr>
              <a:t>Copy number variation (CNV) in </a:t>
            </a:r>
            <a:r>
              <a:rPr dirty="0" sz="950" spc="5" b="1" i="1">
                <a:latin typeface="Arial"/>
                <a:cs typeface="Arial"/>
              </a:rPr>
              <a:t>RBFOX2 </a:t>
            </a:r>
            <a:r>
              <a:rPr dirty="0" sz="950" spc="0" b="1">
                <a:latin typeface="Arial"/>
                <a:cs typeface="Arial"/>
              </a:rPr>
              <a:t>is linked to hypospadias. </a:t>
            </a: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 </a:t>
            </a:r>
            <a:r>
              <a:rPr dirty="0" sz="950" spc="5">
                <a:latin typeface="Arial"/>
                <a:cs typeface="Arial"/>
              </a:rPr>
              <a:t>DECIPHER </a:t>
            </a:r>
            <a:r>
              <a:rPr dirty="0" sz="950" spc="0">
                <a:latin typeface="Arial"/>
                <a:cs typeface="Arial"/>
              </a:rPr>
              <a:t>database reporting </a:t>
            </a:r>
            <a:r>
              <a:rPr dirty="0" sz="950">
                <a:latin typeface="Arial"/>
                <a:cs typeface="Arial"/>
              </a:rPr>
              <a:t>of  </a:t>
            </a:r>
            <a:r>
              <a:rPr dirty="0" sz="950" spc="0" i="1">
                <a:latin typeface="Arial"/>
                <a:cs typeface="Arial"/>
              </a:rPr>
              <a:t>RBFOX2 </a:t>
            </a:r>
            <a:r>
              <a:rPr dirty="0" sz="950" spc="5">
                <a:latin typeface="Arial"/>
                <a:cs typeface="Arial"/>
              </a:rPr>
              <a:t>CNV </a:t>
            </a:r>
            <a:r>
              <a:rPr dirty="0" sz="950" spc="0">
                <a:latin typeface="Arial"/>
                <a:cs typeface="Arial"/>
              </a:rPr>
              <a:t>is linked </a:t>
            </a:r>
            <a:r>
              <a:rPr dirty="0" sz="950">
                <a:latin typeface="Arial"/>
                <a:cs typeface="Arial"/>
              </a:rPr>
              <a:t>to </a:t>
            </a:r>
            <a:r>
              <a:rPr dirty="0" sz="950" spc="0">
                <a:latin typeface="Arial"/>
                <a:cs typeface="Arial"/>
              </a:rPr>
              <a:t>developmental anomalies in multiple organ system, including </a:t>
            </a:r>
            <a:r>
              <a:rPr dirty="0" sz="950">
                <a:latin typeface="Arial"/>
                <a:cs typeface="Arial"/>
              </a:rPr>
              <a:t>genitourinary, </a:t>
            </a:r>
            <a:r>
              <a:rPr dirty="0" sz="950" spc="0">
                <a:latin typeface="Arial"/>
                <a:cs typeface="Arial"/>
              </a:rPr>
              <a:t>which  specifically includes hypospadias (Firth 2009). (</a:t>
            </a:r>
            <a:r>
              <a:rPr dirty="0" sz="950" spc="0" b="1">
                <a:latin typeface="Arial"/>
                <a:cs typeface="Arial"/>
              </a:rPr>
              <a:t>B</a:t>
            </a:r>
            <a:r>
              <a:rPr dirty="0" sz="950" spc="0">
                <a:latin typeface="Arial"/>
                <a:cs typeface="Arial"/>
              </a:rPr>
              <a:t>) Four patients listed in DECIPHER as having hypospadias  represent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both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RBFOX2</a:t>
            </a:r>
            <a:r>
              <a:rPr dirty="0" sz="950" spc="-10" i="1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copy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number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gains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(blue)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and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losses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(red).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(C)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RBFOX2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is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an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5">
                <a:latin typeface="Arial"/>
                <a:cs typeface="Arial"/>
              </a:rPr>
              <a:t>RNA</a:t>
            </a:r>
            <a:r>
              <a:rPr dirty="0" sz="950" spc="-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binding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protein</a:t>
            </a:r>
            <a:r>
              <a:rPr dirty="0" sz="950" spc="-1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involved  in bi-modal alternative splicing regulation (figure modified from Kuroyanagi 2009 and Jangi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2014).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1249" y="2434829"/>
            <a:ext cx="221145" cy="2122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6379" y="2382792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92908" y="2434829"/>
            <a:ext cx="221145" cy="2122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14053" y="3964975"/>
            <a:ext cx="221145" cy="2122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730624" y="3915171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20624" y="2300802"/>
            <a:ext cx="6513728" cy="40208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26546" y="10126198"/>
            <a:ext cx="6315710" cy="91059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14"/>
              </a:spcBef>
            </a:pPr>
            <a:r>
              <a:rPr dirty="0" sz="950" spc="0" b="1">
                <a:latin typeface="Arial"/>
                <a:cs typeface="Arial"/>
              </a:rPr>
              <a:t>Fig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2.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 i="1">
                <a:latin typeface="Arial"/>
                <a:cs typeface="Arial"/>
              </a:rPr>
              <a:t>Rbfox2</a:t>
            </a:r>
            <a:r>
              <a:rPr dirty="0" sz="950" spc="-25" b="1" i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and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RBFOX2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expression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in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the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penis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become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restricted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to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sub-regions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after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sex</a:t>
            </a:r>
            <a:r>
              <a:rPr dirty="0" sz="950" spc="-2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determination.</a:t>
            </a:r>
            <a:endParaRPr sz="950">
              <a:latin typeface="Arial"/>
              <a:cs typeface="Arial"/>
            </a:endParaRPr>
          </a:p>
          <a:p>
            <a:pPr algn="just" marL="12700" marR="5080">
              <a:lnSpc>
                <a:spcPct val="101800"/>
              </a:lnSpc>
            </a:pP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 Fluorescent in situ hybridization of </a:t>
            </a:r>
            <a:r>
              <a:rPr dirty="0" sz="950" spc="0" i="1">
                <a:latin typeface="Arial"/>
                <a:cs typeface="Arial"/>
              </a:rPr>
              <a:t>Rbfox2 </a:t>
            </a:r>
            <a:r>
              <a:rPr dirty="0" sz="950" spc="0">
                <a:latin typeface="Arial"/>
                <a:cs typeface="Arial"/>
              </a:rPr>
              <a:t>(red) and </a:t>
            </a:r>
            <a:r>
              <a:rPr dirty="0" sz="950" spc="0" i="1">
                <a:latin typeface="Arial"/>
                <a:cs typeface="Arial"/>
              </a:rPr>
              <a:t>Fgfr2 </a:t>
            </a:r>
            <a:r>
              <a:rPr dirty="0" sz="950" spc="0">
                <a:latin typeface="Arial"/>
                <a:cs typeface="Arial"/>
              </a:rPr>
              <a:t>(green), a known RBFOX2 </a:t>
            </a:r>
            <a:r>
              <a:rPr dirty="0" sz="950">
                <a:latin typeface="Arial"/>
                <a:cs typeface="Arial"/>
              </a:rPr>
              <a:t>target </a:t>
            </a:r>
            <a:r>
              <a:rPr dirty="0" sz="950" spc="0">
                <a:latin typeface="Arial"/>
                <a:cs typeface="Arial"/>
              </a:rPr>
              <a:t>and </a:t>
            </a:r>
            <a:r>
              <a:rPr dirty="0" sz="950">
                <a:latin typeface="Arial"/>
                <a:cs typeface="Arial"/>
              </a:rPr>
              <a:t>critical factor in  </a:t>
            </a:r>
            <a:r>
              <a:rPr dirty="0" sz="950" spc="0">
                <a:latin typeface="Arial"/>
                <a:cs typeface="Arial"/>
              </a:rPr>
              <a:t>genital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tubercle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development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(Gredler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2015).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Rbfox2</a:t>
            </a:r>
            <a:r>
              <a:rPr dirty="0" sz="950" spc="-15" i="1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expression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is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ubiquitous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before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sex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determination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in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the</a:t>
            </a:r>
            <a:r>
              <a:rPr dirty="0" sz="950" spc="-1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genital  tubercle </a:t>
            </a:r>
            <a:r>
              <a:rPr dirty="0" sz="950">
                <a:latin typeface="Arial"/>
                <a:cs typeface="Arial"/>
              </a:rPr>
              <a:t>at </a:t>
            </a:r>
            <a:r>
              <a:rPr dirty="0" sz="950" spc="0">
                <a:latin typeface="Arial"/>
                <a:cs typeface="Arial"/>
              </a:rPr>
              <a:t>E14.5 but becomes restricted in the penis </a:t>
            </a:r>
            <a:r>
              <a:rPr dirty="0" sz="950">
                <a:latin typeface="Arial"/>
                <a:cs typeface="Arial"/>
              </a:rPr>
              <a:t>after </a:t>
            </a:r>
            <a:r>
              <a:rPr dirty="0" sz="950" spc="0">
                <a:latin typeface="Arial"/>
                <a:cs typeface="Arial"/>
              </a:rPr>
              <a:t>sex determination, and in </a:t>
            </a:r>
            <a:r>
              <a:rPr dirty="0" sz="950" spc="5">
                <a:latin typeface="Arial"/>
                <a:cs typeface="Arial"/>
              </a:rPr>
              <a:t>some </a:t>
            </a:r>
            <a:r>
              <a:rPr dirty="0" sz="950" spc="0">
                <a:latin typeface="Arial"/>
                <a:cs typeface="Arial"/>
              </a:rPr>
              <a:t>regions co-localizes with  </a:t>
            </a:r>
            <a:r>
              <a:rPr dirty="0" sz="950" spc="0" i="1">
                <a:latin typeface="Arial"/>
                <a:cs typeface="Arial"/>
              </a:rPr>
              <a:t>Fgfr2</a:t>
            </a:r>
            <a:r>
              <a:rPr dirty="0" sz="950" spc="0">
                <a:latin typeface="Arial"/>
                <a:cs typeface="Arial"/>
              </a:rPr>
              <a:t>.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b="1">
                <a:latin typeface="Arial"/>
                <a:cs typeface="Arial"/>
              </a:rPr>
              <a:t>B</a:t>
            </a:r>
            <a:r>
              <a:rPr dirty="0" sz="950">
                <a:latin typeface="Arial"/>
                <a:cs typeface="Arial"/>
              </a:rPr>
              <a:t>) </a:t>
            </a:r>
            <a:r>
              <a:rPr dirty="0" sz="950" spc="5">
                <a:latin typeface="Arial"/>
                <a:cs typeface="Arial"/>
              </a:rPr>
              <a:t>RBFOX2 </a:t>
            </a:r>
            <a:r>
              <a:rPr dirty="0" sz="950" spc="0">
                <a:latin typeface="Arial"/>
                <a:cs typeface="Arial"/>
              </a:rPr>
              <a:t>also has regional expression in the penis </a:t>
            </a:r>
            <a:r>
              <a:rPr dirty="0" sz="950">
                <a:latin typeface="Arial"/>
                <a:cs typeface="Arial"/>
              </a:rPr>
              <a:t>after </a:t>
            </a:r>
            <a:r>
              <a:rPr dirty="0" sz="950" spc="0">
                <a:latin typeface="Arial"/>
                <a:cs typeface="Arial"/>
              </a:rPr>
              <a:t>sex determination but is </a:t>
            </a:r>
            <a:r>
              <a:rPr dirty="0" sz="950">
                <a:latin typeface="Arial"/>
                <a:cs typeface="Arial"/>
              </a:rPr>
              <a:t>still </a:t>
            </a:r>
            <a:r>
              <a:rPr dirty="0" sz="950" spc="0">
                <a:latin typeface="Arial"/>
                <a:cs typeface="Arial"/>
              </a:rPr>
              <a:t>ubiquitous </a:t>
            </a:r>
            <a:r>
              <a:rPr dirty="0" sz="950">
                <a:latin typeface="Arial"/>
                <a:cs typeface="Arial"/>
              </a:rPr>
              <a:t>in </a:t>
            </a:r>
            <a:r>
              <a:rPr dirty="0" sz="950" spc="0">
                <a:latin typeface="Arial"/>
                <a:cs typeface="Arial"/>
              </a:rPr>
              <a:t>the </a:t>
            </a:r>
            <a:r>
              <a:rPr dirty="0" sz="950">
                <a:latin typeface="Arial"/>
                <a:cs typeface="Arial"/>
              </a:rPr>
              <a:t>fetal  </a:t>
            </a:r>
            <a:r>
              <a:rPr dirty="0" sz="950" spc="0">
                <a:latin typeface="Arial"/>
                <a:cs typeface="Arial"/>
              </a:rPr>
              <a:t>kidney </a:t>
            </a:r>
            <a:r>
              <a:rPr dirty="0" sz="950">
                <a:latin typeface="Arial"/>
                <a:cs typeface="Arial"/>
              </a:rPr>
              <a:t>at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E16.5.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21145" y="6757211"/>
            <a:ext cx="221145" cy="2233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40743" y="6712991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21145" y="8175667"/>
            <a:ext cx="221145" cy="2122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39949" y="8129213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0624" y="6466818"/>
            <a:ext cx="6513728" cy="46351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875602" y="2423660"/>
            <a:ext cx="221145" cy="2122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515063" y="2382792"/>
            <a:ext cx="456501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90390" algn="l"/>
              </a:tabLst>
            </a:pPr>
            <a:r>
              <a:rPr dirty="0" sz="1750" spc="0" b="1">
                <a:latin typeface="Arial"/>
                <a:cs typeface="Arial"/>
              </a:rPr>
              <a:t>B</a:t>
            </a:r>
            <a:r>
              <a:rPr dirty="0" sz="1750" spc="0" b="1">
                <a:latin typeface="Arial"/>
                <a:cs typeface="Arial"/>
              </a:rPr>
              <a:t>	</a:t>
            </a:r>
            <a:r>
              <a:rPr dirty="0" baseline="1587" sz="2625" spc="0" b="1">
                <a:latin typeface="Arial"/>
                <a:cs typeface="Arial"/>
              </a:rPr>
              <a:t>A</a:t>
            </a:r>
            <a:endParaRPr baseline="1587" sz="2625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875602" y="3227824"/>
            <a:ext cx="221145" cy="22337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895523" y="3183605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393819" y="3473541"/>
            <a:ext cx="221145" cy="21220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0404805" y="3425971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795186" y="2300802"/>
            <a:ext cx="6513728" cy="40208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6889939" y="10145185"/>
            <a:ext cx="6315710" cy="9105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-635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Fig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b="1">
                <a:latin typeface="Arial"/>
                <a:cs typeface="Arial"/>
              </a:rPr>
              <a:t>4.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5" b="1">
                <a:latin typeface="Arial"/>
                <a:cs typeface="Arial"/>
              </a:rPr>
              <a:t>P1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penises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from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 i="1">
                <a:latin typeface="Arial"/>
                <a:cs typeface="Arial"/>
              </a:rPr>
              <a:t>Rbfox2</a:t>
            </a:r>
            <a:r>
              <a:rPr dirty="0" baseline="30303" sz="825" spc="0" b="1">
                <a:latin typeface="Arial"/>
                <a:cs typeface="Arial"/>
              </a:rPr>
              <a:t>Δ/Δ</a:t>
            </a:r>
            <a:r>
              <a:rPr dirty="0" baseline="30303" sz="825" spc="-30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mice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have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altered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transcriptomes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and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splice-omes.</a:t>
            </a:r>
            <a:r>
              <a:rPr dirty="0" sz="950" spc="-35" b="1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Heatmap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of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differential  </a:t>
            </a:r>
            <a:r>
              <a:rPr dirty="0" sz="950" spc="0">
                <a:latin typeface="Arial"/>
                <a:cs typeface="Arial"/>
              </a:rPr>
              <a:t>gene expression (DGE) analysis showing homozygous (Rbfox2-null) mutants (mt) have 227 up-regulated (red) and  71 down-regulated (blue) genes when compared </a:t>
            </a:r>
            <a:r>
              <a:rPr dirty="0" sz="950">
                <a:latin typeface="Arial"/>
                <a:cs typeface="Arial"/>
              </a:rPr>
              <a:t>to </a:t>
            </a:r>
            <a:r>
              <a:rPr dirty="0" sz="950" spc="0">
                <a:latin typeface="Arial"/>
                <a:cs typeface="Arial"/>
              </a:rPr>
              <a:t>wild type siblings (WT) (L2FC &gt;0.5 or </a:t>
            </a:r>
            <a:r>
              <a:rPr dirty="0" sz="950" spc="5">
                <a:latin typeface="Arial"/>
                <a:cs typeface="Arial"/>
              </a:rPr>
              <a:t>&lt; </a:t>
            </a:r>
            <a:r>
              <a:rPr dirty="0" sz="950">
                <a:latin typeface="Arial"/>
                <a:cs typeface="Arial"/>
              </a:rPr>
              <a:t>-0.5, </a:t>
            </a:r>
            <a:r>
              <a:rPr dirty="0" sz="950" spc="0">
                <a:latin typeface="Arial"/>
                <a:cs typeface="Arial"/>
              </a:rPr>
              <a:t>p-value </a:t>
            </a:r>
            <a:r>
              <a:rPr dirty="0" sz="950" spc="5">
                <a:latin typeface="Arial"/>
                <a:cs typeface="Arial"/>
              </a:rPr>
              <a:t>&lt; </a:t>
            </a:r>
            <a:r>
              <a:rPr dirty="0" sz="950" spc="0">
                <a:latin typeface="Arial"/>
                <a:cs typeface="Arial"/>
              </a:rPr>
              <a:t>0.05). (</a:t>
            </a:r>
            <a:r>
              <a:rPr dirty="0" sz="950" spc="0" b="1">
                <a:latin typeface="Arial"/>
                <a:cs typeface="Arial"/>
              </a:rPr>
              <a:t>B</a:t>
            </a:r>
            <a:r>
              <a:rPr dirty="0" sz="950" spc="0">
                <a:latin typeface="Arial"/>
                <a:cs typeface="Arial"/>
              </a:rPr>
              <a:t>)  </a:t>
            </a:r>
            <a:r>
              <a:rPr dirty="0" sz="950">
                <a:latin typeface="Arial"/>
                <a:cs typeface="Arial"/>
              </a:rPr>
              <a:t>Differential </a:t>
            </a:r>
            <a:r>
              <a:rPr dirty="0" sz="950" spc="0">
                <a:latin typeface="Arial"/>
                <a:cs typeface="Arial"/>
              </a:rPr>
              <a:t>transcript usage (DTU) analysis </a:t>
            </a:r>
            <a:r>
              <a:rPr dirty="0" sz="950">
                <a:latin typeface="Arial"/>
                <a:cs typeface="Arial"/>
              </a:rPr>
              <a:t>identified </a:t>
            </a:r>
            <a:r>
              <a:rPr dirty="0" sz="950" spc="0">
                <a:latin typeface="Arial"/>
                <a:cs typeface="Arial"/>
              </a:rPr>
              <a:t>122 genes with isoform switches in 203 transcripts. Splice-ome  changes in mutants included disruption to isoform levels with coding potential and domain status. </a:t>
            </a:r>
            <a:r>
              <a:rPr dirty="0" sz="950" spc="5">
                <a:latin typeface="Arial"/>
                <a:cs typeface="Arial"/>
              </a:rPr>
              <a:t>DGE </a:t>
            </a:r>
            <a:r>
              <a:rPr dirty="0" sz="950" spc="0">
                <a:latin typeface="Arial"/>
                <a:cs typeface="Arial"/>
              </a:rPr>
              <a:t>analysis with  DESeq2 (Love 2014), and </a:t>
            </a:r>
            <a:r>
              <a:rPr dirty="0" sz="950" spc="5">
                <a:latin typeface="Arial"/>
                <a:cs typeface="Arial"/>
              </a:rPr>
              <a:t>DTU </a:t>
            </a:r>
            <a:r>
              <a:rPr dirty="0" sz="950" spc="0">
                <a:latin typeface="Arial"/>
                <a:cs typeface="Arial"/>
              </a:rPr>
              <a:t>analysis with IsoformSwitchAnalyzeR </a:t>
            </a:r>
            <a:r>
              <a:rPr dirty="0" sz="950">
                <a:latin typeface="Arial"/>
                <a:cs typeface="Arial"/>
              </a:rPr>
              <a:t>(Vitting-Seerup</a:t>
            </a:r>
            <a:r>
              <a:rPr dirty="0" sz="950" spc="5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2019).</a:t>
            </a:r>
            <a:endParaRPr sz="95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6895706" y="6545001"/>
            <a:ext cx="221145" cy="21220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072154" y="6545001"/>
            <a:ext cx="201041" cy="22337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6889849" y="5345054"/>
            <a:ext cx="6315710" cy="14471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Fig 3. Phenotype of </a:t>
            </a:r>
            <a:r>
              <a:rPr dirty="0" sz="950" spc="0" b="1" i="1">
                <a:latin typeface="Arial"/>
                <a:cs typeface="Arial"/>
              </a:rPr>
              <a:t>Rbfox2</a:t>
            </a:r>
            <a:r>
              <a:rPr dirty="0" baseline="30303" sz="825" spc="0" b="1">
                <a:latin typeface="Arial"/>
                <a:cs typeface="Arial"/>
              </a:rPr>
              <a:t>Δ/+ </a:t>
            </a:r>
            <a:r>
              <a:rPr dirty="0" sz="950" spc="0" b="1">
                <a:latin typeface="Arial"/>
                <a:cs typeface="Arial"/>
              </a:rPr>
              <a:t>mice correlates with </a:t>
            </a:r>
            <a:r>
              <a:rPr dirty="0" sz="950" b="1">
                <a:latin typeface="Arial"/>
                <a:cs typeface="Arial"/>
              </a:rPr>
              <a:t>clinical </a:t>
            </a:r>
            <a:r>
              <a:rPr dirty="0" sz="950" spc="0" b="1">
                <a:latin typeface="Arial"/>
                <a:cs typeface="Arial"/>
              </a:rPr>
              <a:t>DECIPHER data. </a:t>
            </a: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 </a:t>
            </a:r>
            <a:r>
              <a:rPr dirty="0" sz="950" spc="0" i="1">
                <a:latin typeface="Arial"/>
                <a:cs typeface="Arial"/>
              </a:rPr>
              <a:t>Rbfox2</a:t>
            </a:r>
            <a:r>
              <a:rPr dirty="0" baseline="30303" sz="825" spc="0">
                <a:latin typeface="Arial"/>
                <a:cs typeface="Arial"/>
              </a:rPr>
              <a:t>Δ/+ </a:t>
            </a:r>
            <a:r>
              <a:rPr dirty="0" sz="950" spc="0">
                <a:latin typeface="Arial"/>
                <a:cs typeface="Arial"/>
              </a:rPr>
              <a:t>(mutant) mice have a  floxed site around exons 6 and 7, causing a coding frameshift and degradation </a:t>
            </a:r>
            <a:r>
              <a:rPr dirty="0" sz="950">
                <a:latin typeface="Arial"/>
                <a:cs typeface="Arial"/>
              </a:rPr>
              <a:t>of </a:t>
            </a:r>
            <a:r>
              <a:rPr dirty="0" sz="950" spc="0" i="1">
                <a:latin typeface="Arial"/>
                <a:cs typeface="Arial"/>
              </a:rPr>
              <a:t>Rbfox2 </a:t>
            </a:r>
            <a:r>
              <a:rPr dirty="0" sz="950" spc="0">
                <a:latin typeface="Arial"/>
                <a:cs typeface="Arial"/>
              </a:rPr>
              <a:t>prior </a:t>
            </a:r>
            <a:r>
              <a:rPr dirty="0" sz="950">
                <a:latin typeface="Arial"/>
                <a:cs typeface="Arial"/>
              </a:rPr>
              <a:t>to </a:t>
            </a:r>
            <a:r>
              <a:rPr dirty="0" sz="950" spc="0">
                <a:latin typeface="Arial"/>
                <a:cs typeface="Arial"/>
              </a:rPr>
              <a:t>translation. In  heterozygous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mutants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induction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with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Gdf9</a:t>
            </a:r>
            <a:r>
              <a:rPr dirty="0" sz="950" spc="0">
                <a:latin typeface="Arial"/>
                <a:cs typeface="Arial"/>
              </a:rPr>
              <a:t>-iCre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causes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Rbfox2</a:t>
            </a:r>
            <a:r>
              <a:rPr dirty="0" sz="950" spc="265" i="1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haploinsufficiency </a:t>
            </a:r>
            <a:r>
              <a:rPr dirty="0" sz="950" spc="0">
                <a:latin typeface="Arial"/>
                <a:cs typeface="Arial"/>
              </a:rPr>
              <a:t>(Gehman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2012).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b="1">
                <a:latin typeface="Arial"/>
                <a:cs typeface="Arial"/>
              </a:rPr>
              <a:t>B</a:t>
            </a:r>
            <a:r>
              <a:rPr dirty="0" sz="950">
                <a:latin typeface="Arial"/>
                <a:cs typeface="Arial"/>
              </a:rPr>
              <a:t>)  Haploinsufficient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embryos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at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E14.5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(n=4),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E16.5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(n=2),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and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E18.5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(n=5)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model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many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of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the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same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anomalies</a:t>
            </a:r>
            <a:r>
              <a:rPr dirty="0" sz="950" spc="-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reported  in clinical cases of </a:t>
            </a:r>
            <a:r>
              <a:rPr dirty="0" sz="950" spc="0" i="1">
                <a:latin typeface="Arial"/>
                <a:cs typeface="Arial"/>
              </a:rPr>
              <a:t>RBFOX2 </a:t>
            </a:r>
            <a:r>
              <a:rPr dirty="0" sz="950" spc="-15">
                <a:latin typeface="Arial"/>
                <a:cs typeface="Arial"/>
              </a:rPr>
              <a:t>CNV, </a:t>
            </a:r>
            <a:r>
              <a:rPr dirty="0" sz="950" spc="0">
                <a:latin typeface="Arial"/>
                <a:cs typeface="Arial"/>
              </a:rPr>
              <a:t>including genitourinary phenotypes.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b="1">
                <a:latin typeface="Arial"/>
                <a:cs typeface="Arial"/>
              </a:rPr>
              <a:t>C</a:t>
            </a:r>
            <a:r>
              <a:rPr dirty="0" sz="950">
                <a:latin typeface="Arial"/>
                <a:cs typeface="Arial"/>
              </a:rPr>
              <a:t>) </a:t>
            </a:r>
            <a:r>
              <a:rPr dirty="0" sz="950" spc="0">
                <a:latin typeface="Arial"/>
                <a:cs typeface="Arial"/>
              </a:rPr>
              <a:t>Mutant mice specifically have a  hypospadias phenotype clearly seen </a:t>
            </a:r>
            <a:r>
              <a:rPr dirty="0" sz="950">
                <a:latin typeface="Arial"/>
                <a:cs typeface="Arial"/>
              </a:rPr>
              <a:t>in </a:t>
            </a:r>
            <a:r>
              <a:rPr dirty="0" sz="950" spc="0">
                <a:latin typeface="Arial"/>
                <a:cs typeface="Arial"/>
              </a:rPr>
              <a:t>micro-CT at </a:t>
            </a:r>
            <a:r>
              <a:rPr dirty="0" sz="950" spc="5">
                <a:latin typeface="Arial"/>
                <a:cs typeface="Arial"/>
              </a:rPr>
              <a:t>P1 </a:t>
            </a:r>
            <a:r>
              <a:rPr dirty="0" sz="950" spc="0">
                <a:latin typeface="Arial"/>
                <a:cs typeface="Arial"/>
              </a:rPr>
              <a:t>(yellow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arrows).</a:t>
            </a:r>
            <a:endParaRPr sz="9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just" marL="45720">
              <a:lnSpc>
                <a:spcPct val="100000"/>
              </a:lnSpc>
              <a:spcBef>
                <a:spcPts val="860"/>
              </a:spcBef>
              <a:tabLst>
                <a:tab pos="3201035" algn="l"/>
              </a:tabLst>
            </a:pPr>
            <a:r>
              <a:rPr dirty="0" sz="1750" spc="0" b="1">
                <a:latin typeface="Arial"/>
                <a:cs typeface="Arial"/>
              </a:rPr>
              <a:t>A	B</a:t>
            </a:r>
            <a:endParaRPr sz="175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795186" y="6466818"/>
            <a:ext cx="6513728" cy="46351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6950078" y="2388353"/>
            <a:ext cx="2967990" cy="14998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Fig </a:t>
            </a:r>
            <a:r>
              <a:rPr dirty="0" sz="950" b="1">
                <a:latin typeface="Arial"/>
                <a:cs typeface="Arial"/>
              </a:rPr>
              <a:t>5. </a:t>
            </a:r>
            <a:r>
              <a:rPr dirty="0" sz="950" spc="0" b="1">
                <a:latin typeface="Arial"/>
                <a:cs typeface="Arial"/>
              </a:rPr>
              <a:t>Cardiac transcript targets of </a:t>
            </a:r>
            <a:r>
              <a:rPr dirty="0" sz="950" spc="5" b="1">
                <a:latin typeface="Arial"/>
                <a:cs typeface="Arial"/>
              </a:rPr>
              <a:t>RBFOX2 </a:t>
            </a:r>
            <a:r>
              <a:rPr dirty="0" sz="950" spc="0" b="1">
                <a:latin typeface="Arial"/>
                <a:cs typeface="Arial"/>
              </a:rPr>
              <a:t>are  also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targets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in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human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kidney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cells.</a:t>
            </a:r>
            <a:r>
              <a:rPr dirty="0" sz="950" spc="-45" b="1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Plasmid</a:t>
            </a:r>
            <a:r>
              <a:rPr dirty="0" sz="950" spc="-45">
                <a:latin typeface="Arial"/>
                <a:cs typeface="Arial"/>
              </a:rPr>
              <a:t> </a:t>
            </a:r>
            <a:r>
              <a:rPr dirty="0" sz="950" spc="5">
                <a:latin typeface="Arial"/>
                <a:cs typeface="Arial"/>
              </a:rPr>
              <a:t>map  </a:t>
            </a:r>
            <a:r>
              <a:rPr dirty="0" sz="950" spc="0">
                <a:latin typeface="Arial"/>
                <a:cs typeface="Arial"/>
              </a:rPr>
              <a:t>of eGFP-tagged </a:t>
            </a:r>
            <a:r>
              <a:rPr dirty="0" sz="950" spc="5">
                <a:latin typeface="Arial"/>
                <a:cs typeface="Arial"/>
              </a:rPr>
              <a:t>RBFOX2 </a:t>
            </a:r>
            <a:r>
              <a:rPr dirty="0" sz="950" spc="0">
                <a:latin typeface="Arial"/>
                <a:cs typeface="Arial"/>
              </a:rPr>
              <a:t>(eGFP-RBFOX2) used for 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transfections </a:t>
            </a:r>
            <a:r>
              <a:rPr dirty="0" sz="950" spc="-5">
                <a:latin typeface="Arial"/>
                <a:cs typeface="Arial"/>
              </a:rPr>
              <a:t>(Verma </a:t>
            </a:r>
            <a:r>
              <a:rPr dirty="0" sz="950" spc="0">
                <a:latin typeface="Arial"/>
                <a:cs typeface="Arial"/>
              </a:rPr>
              <a:t>2016). (</a:t>
            </a:r>
            <a:r>
              <a:rPr dirty="0" sz="950" spc="0" b="1">
                <a:latin typeface="Arial"/>
                <a:cs typeface="Arial"/>
              </a:rPr>
              <a:t>B</a:t>
            </a:r>
            <a:r>
              <a:rPr dirty="0" sz="950" spc="0">
                <a:latin typeface="Arial"/>
                <a:cs typeface="Arial"/>
              </a:rPr>
              <a:t>) Widefield fluorescent  imaging of HEK293 (human kidney cells) 24 hours  </a:t>
            </a:r>
            <a:r>
              <a:rPr dirty="0" sz="950">
                <a:latin typeface="Arial"/>
                <a:cs typeface="Arial"/>
              </a:rPr>
              <a:t>after </a:t>
            </a:r>
            <a:r>
              <a:rPr dirty="0" sz="950" spc="0">
                <a:latin typeface="Arial"/>
                <a:cs typeface="Arial"/>
              </a:rPr>
              <a:t>transfection with eGFP-RBFOX2 with clear GFP  signal.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b="1">
                <a:latin typeface="Arial"/>
                <a:cs typeface="Arial"/>
              </a:rPr>
              <a:t>C</a:t>
            </a:r>
            <a:r>
              <a:rPr dirty="0" sz="950">
                <a:latin typeface="Arial"/>
                <a:cs typeface="Arial"/>
              </a:rPr>
              <a:t>) </a:t>
            </a:r>
            <a:r>
              <a:rPr dirty="0" sz="950" spc="5">
                <a:latin typeface="Arial"/>
                <a:cs typeface="Arial"/>
              </a:rPr>
              <a:t>RNA </a:t>
            </a:r>
            <a:r>
              <a:rPr dirty="0" sz="950" spc="0">
                <a:latin typeface="Arial"/>
                <a:cs typeface="Arial"/>
              </a:rPr>
              <a:t>immunoprecipitation using GFP-tag  </a:t>
            </a:r>
            <a:r>
              <a:rPr dirty="0" sz="950" spc="-30" b="1">
                <a:latin typeface="Arial"/>
                <a:cs typeface="Arial"/>
              </a:rPr>
              <a:t>validated </a:t>
            </a:r>
            <a:r>
              <a:rPr dirty="0" sz="950">
                <a:latin typeface="Arial"/>
                <a:cs typeface="Arial"/>
              </a:rPr>
              <a:t>that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DDX39</a:t>
            </a:r>
            <a:r>
              <a:rPr dirty="0" sz="950" spc="0">
                <a:latin typeface="Arial"/>
                <a:cs typeface="Arial"/>
              </a:rPr>
              <a:t>,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5" i="1">
                <a:latin typeface="Arial"/>
                <a:cs typeface="Arial"/>
              </a:rPr>
              <a:t>MCM7</a:t>
            </a:r>
            <a:r>
              <a:rPr dirty="0" sz="950" spc="5">
                <a:latin typeface="Arial"/>
                <a:cs typeface="Arial"/>
              </a:rPr>
              <a:t>,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and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5" i="1">
                <a:latin typeface="Arial"/>
                <a:cs typeface="Arial"/>
              </a:rPr>
              <a:t>PHKB</a:t>
            </a:r>
            <a:r>
              <a:rPr dirty="0" sz="950" spc="-30" i="1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are</a:t>
            </a:r>
            <a:r>
              <a:rPr dirty="0" sz="950" spc="-3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RBFOX2  transcript targets in HEK293 cells just as they are in  human cardiac cells </a:t>
            </a:r>
            <a:r>
              <a:rPr dirty="0" sz="950" spc="-5">
                <a:latin typeface="Arial"/>
                <a:cs typeface="Arial"/>
              </a:rPr>
              <a:t>(Verma</a:t>
            </a:r>
            <a:r>
              <a:rPr dirty="0" sz="950" spc="-3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2016).</a:t>
            </a:r>
            <a:endParaRPr sz="95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13550163" y="2378985"/>
            <a:ext cx="221145" cy="212209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118283" y="2378985"/>
            <a:ext cx="201041" cy="212209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3568644" y="2329181"/>
            <a:ext cx="1741170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566545" algn="l"/>
              </a:tabLst>
            </a:pPr>
            <a:r>
              <a:rPr dirty="0" sz="1750" spc="0" b="1">
                <a:latin typeface="Arial"/>
                <a:cs typeface="Arial"/>
              </a:rPr>
              <a:t>A</a:t>
            </a:r>
            <a:r>
              <a:rPr dirty="0" sz="1750" spc="0" b="1">
                <a:latin typeface="Arial"/>
                <a:cs typeface="Arial"/>
              </a:rPr>
              <a:t>	</a:t>
            </a:r>
            <a:r>
              <a:rPr dirty="0" sz="1750" spc="0" b="1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550163" y="3976144"/>
            <a:ext cx="221145" cy="21220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3564500" y="3922989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C</a:t>
            </a:r>
            <a:endParaRPr sz="175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3489851" y="2300802"/>
            <a:ext cx="6513728" cy="383094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8102513" y="6310081"/>
            <a:ext cx="1783714" cy="320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Fig </a:t>
            </a:r>
            <a:r>
              <a:rPr dirty="0" sz="950" b="1">
                <a:latin typeface="Arial"/>
                <a:cs typeface="Arial"/>
              </a:rPr>
              <a:t>6. </a:t>
            </a:r>
            <a:r>
              <a:rPr dirty="0" sz="950" spc="0" b="1">
                <a:latin typeface="Arial"/>
                <a:cs typeface="Arial"/>
              </a:rPr>
              <a:t>Aggregated scRNA-seq  analysis on E14.5, E16.5, </a:t>
            </a:r>
            <a:r>
              <a:rPr dirty="0" sz="950" spc="110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and</a:t>
            </a:r>
            <a:endParaRPr sz="9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102513" y="6604941"/>
            <a:ext cx="1034415" cy="173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24840" algn="l"/>
              </a:tabLst>
            </a:pPr>
            <a:r>
              <a:rPr dirty="0" sz="950" spc="5" b="1">
                <a:latin typeface="Arial"/>
                <a:cs typeface="Arial"/>
              </a:rPr>
              <a:t>E</a:t>
            </a:r>
            <a:r>
              <a:rPr dirty="0" sz="950" b="1">
                <a:latin typeface="Arial"/>
                <a:cs typeface="Arial"/>
              </a:rPr>
              <a:t>1</a:t>
            </a:r>
            <a:r>
              <a:rPr dirty="0" sz="950" spc="0" b="1">
                <a:latin typeface="Arial"/>
                <a:cs typeface="Arial"/>
              </a:rPr>
              <a:t>8</a:t>
            </a:r>
            <a:r>
              <a:rPr dirty="0" sz="950" spc="-5" b="1">
                <a:latin typeface="Arial"/>
                <a:cs typeface="Arial"/>
              </a:rPr>
              <a:t>.</a:t>
            </a:r>
            <a:r>
              <a:rPr dirty="0" sz="950" spc="0" b="1">
                <a:latin typeface="Arial"/>
                <a:cs typeface="Arial"/>
              </a:rPr>
              <a:t>5</a:t>
            </a:r>
            <a:r>
              <a:rPr dirty="0" sz="950" b="1">
                <a:latin typeface="Arial"/>
                <a:cs typeface="Arial"/>
              </a:rPr>
              <a:t>	</a:t>
            </a:r>
            <a:r>
              <a:rPr dirty="0" sz="950" spc="10" b="1">
                <a:latin typeface="Arial"/>
                <a:cs typeface="Arial"/>
              </a:rPr>
              <a:t>m</a:t>
            </a:r>
            <a:r>
              <a:rPr dirty="0" sz="950" spc="0" b="1">
                <a:latin typeface="Arial"/>
                <a:cs typeface="Arial"/>
              </a:rPr>
              <a:t>o</a:t>
            </a:r>
            <a:r>
              <a:rPr dirty="0" sz="950" spc="5" b="1">
                <a:latin typeface="Arial"/>
                <a:cs typeface="Arial"/>
              </a:rPr>
              <a:t>u</a:t>
            </a:r>
            <a:r>
              <a:rPr dirty="0" sz="950" b="1">
                <a:latin typeface="Arial"/>
                <a:cs typeface="Arial"/>
              </a:rPr>
              <a:t>s</a:t>
            </a:r>
            <a:r>
              <a:rPr dirty="0" sz="950" spc="0" b="1">
                <a:latin typeface="Arial"/>
                <a:cs typeface="Arial"/>
              </a:rPr>
              <a:t>e</a:t>
            </a:r>
            <a:endParaRPr sz="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8102513" y="6752372"/>
            <a:ext cx="770255" cy="1733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950" spc="0" b="1">
                <a:latin typeface="Arial"/>
                <a:cs typeface="Arial"/>
              </a:rPr>
              <a:t>anatomically</a:t>
            </a:r>
            <a:endParaRPr sz="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402662" y="6604941"/>
            <a:ext cx="483234" cy="320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9225" marR="5080" indent="-13716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p</a:t>
            </a:r>
            <a:r>
              <a:rPr dirty="0" sz="950" spc="0" b="1">
                <a:latin typeface="Arial"/>
                <a:cs typeface="Arial"/>
              </a:rPr>
              <a:t>e</a:t>
            </a:r>
            <a:r>
              <a:rPr dirty="0" sz="950" spc="0" b="1">
                <a:latin typeface="Arial"/>
                <a:cs typeface="Arial"/>
              </a:rPr>
              <a:t>n</a:t>
            </a:r>
            <a:r>
              <a:rPr dirty="0" sz="950" b="1">
                <a:latin typeface="Arial"/>
                <a:cs typeface="Arial"/>
              </a:rPr>
              <a:t>i</a:t>
            </a:r>
            <a:r>
              <a:rPr dirty="0" sz="950" b="1">
                <a:latin typeface="Arial"/>
                <a:cs typeface="Arial"/>
              </a:rPr>
              <a:t>s</a:t>
            </a:r>
            <a:r>
              <a:rPr dirty="0" sz="950" spc="0" b="1">
                <a:latin typeface="Arial"/>
                <a:cs typeface="Arial"/>
              </a:rPr>
              <a:t>es  m</a:t>
            </a:r>
            <a:r>
              <a:rPr dirty="0" sz="950" b="1">
                <a:latin typeface="Arial"/>
                <a:cs typeface="Arial"/>
              </a:rPr>
              <a:t>a</a:t>
            </a:r>
            <a:r>
              <a:rPr dirty="0" sz="950" spc="5" b="1">
                <a:latin typeface="Arial"/>
                <a:cs typeface="Arial"/>
              </a:rPr>
              <a:t>ps</a:t>
            </a:r>
            <a:endParaRPr sz="9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8102513" y="6899802"/>
            <a:ext cx="1783714" cy="1352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b="1">
                <a:latin typeface="Arial"/>
                <a:cs typeface="Arial"/>
              </a:rPr>
              <a:t>expression</a:t>
            </a:r>
            <a:r>
              <a:rPr dirty="0" sz="950" spc="265" b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of</a:t>
            </a:r>
            <a:r>
              <a:rPr dirty="0" sz="950" spc="265" b="1">
                <a:latin typeface="Arial"/>
                <a:cs typeface="Arial"/>
              </a:rPr>
              <a:t> </a:t>
            </a:r>
            <a:r>
              <a:rPr dirty="0" sz="950" spc="0" b="1" i="1">
                <a:latin typeface="Arial"/>
                <a:cs typeface="Arial"/>
              </a:rPr>
              <a:t>Rbfox2</a:t>
            </a:r>
            <a:r>
              <a:rPr dirty="0" sz="950" spc="265" b="1" i="1">
                <a:latin typeface="Arial"/>
                <a:cs typeface="Arial"/>
              </a:rPr>
              <a:t> </a:t>
            </a:r>
            <a:r>
              <a:rPr dirty="0" sz="950" spc="0" b="1">
                <a:latin typeface="Arial"/>
                <a:cs typeface="Arial"/>
              </a:rPr>
              <a:t>and  candidate targets. </a:t>
            </a:r>
            <a:r>
              <a:rPr dirty="0" sz="950" spc="0">
                <a:latin typeface="Arial"/>
                <a:cs typeface="Arial"/>
              </a:rPr>
              <a:t>(</a:t>
            </a:r>
            <a:r>
              <a:rPr dirty="0" sz="950" spc="0" b="1">
                <a:latin typeface="Arial"/>
                <a:cs typeface="Arial"/>
              </a:rPr>
              <a:t>A</a:t>
            </a:r>
            <a:r>
              <a:rPr dirty="0" sz="950" spc="0">
                <a:latin typeface="Arial"/>
                <a:cs typeface="Arial"/>
              </a:rPr>
              <a:t>)</a:t>
            </a:r>
            <a:r>
              <a:rPr dirty="0" sz="950" spc="-204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Cell-type  annotated </a:t>
            </a:r>
            <a:r>
              <a:rPr dirty="0" sz="950" spc="5">
                <a:latin typeface="Arial"/>
                <a:cs typeface="Arial"/>
              </a:rPr>
              <a:t>UMAP </a:t>
            </a:r>
            <a:r>
              <a:rPr dirty="0" sz="950" spc="0">
                <a:latin typeface="Arial"/>
                <a:cs typeface="Arial"/>
              </a:rPr>
              <a:t>of mouse  </a:t>
            </a:r>
            <a:r>
              <a:rPr dirty="0" sz="950" spc="-40" b="1">
                <a:latin typeface="Arial"/>
                <a:cs typeface="Arial"/>
              </a:rPr>
              <a:t>penis </a:t>
            </a:r>
            <a:r>
              <a:rPr dirty="0" sz="950" spc="0">
                <a:latin typeface="Arial"/>
                <a:cs typeface="Arial"/>
              </a:rPr>
              <a:t>cells </a:t>
            </a:r>
            <a:r>
              <a:rPr dirty="0" sz="950">
                <a:latin typeface="Arial"/>
                <a:cs typeface="Arial"/>
              </a:rPr>
              <a:t>at </a:t>
            </a:r>
            <a:r>
              <a:rPr dirty="0" sz="950" spc="0">
                <a:latin typeface="Arial"/>
                <a:cs typeface="Arial"/>
              </a:rPr>
              <a:t>E14.5, E16.5, and  E18.5 from aggregated male </a:t>
            </a:r>
            <a:r>
              <a:rPr dirty="0" sz="950" spc="26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only data from two published  scRNA-seq datasets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b="1">
                <a:latin typeface="Arial"/>
                <a:cs typeface="Arial"/>
              </a:rPr>
              <a:t>B</a:t>
            </a:r>
            <a:r>
              <a:rPr dirty="0" sz="950">
                <a:latin typeface="Arial"/>
                <a:cs typeface="Arial"/>
              </a:rPr>
              <a:t>) </a:t>
            </a:r>
            <a:r>
              <a:rPr dirty="0" sz="950" spc="0">
                <a:latin typeface="Arial"/>
                <a:cs typeface="Arial"/>
              </a:rPr>
              <a:t>Bubble  plot </a:t>
            </a:r>
            <a:r>
              <a:rPr dirty="0" sz="950">
                <a:latin typeface="Arial"/>
                <a:cs typeface="Arial"/>
              </a:rPr>
              <a:t>of </a:t>
            </a:r>
            <a:r>
              <a:rPr dirty="0" sz="950" spc="0" i="1">
                <a:latin typeface="Arial"/>
                <a:cs typeface="Arial"/>
              </a:rPr>
              <a:t>Rbfox2 </a:t>
            </a:r>
            <a:r>
              <a:rPr dirty="0" sz="950" spc="0">
                <a:latin typeface="Arial"/>
                <a:cs typeface="Arial"/>
              </a:rPr>
              <a:t>expression by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cell  type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in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the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penis.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Expression</a:t>
            </a:r>
            <a:r>
              <a:rPr dirty="0" sz="950" spc="90">
                <a:latin typeface="Arial"/>
                <a:cs typeface="Arial"/>
              </a:rPr>
              <a:t> </a:t>
            </a:r>
            <a:r>
              <a:rPr dirty="0" sz="950">
                <a:latin typeface="Arial"/>
                <a:cs typeface="Arial"/>
              </a:rPr>
              <a:t>is</a:t>
            </a:r>
            <a:endParaRPr sz="9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102513" y="8226673"/>
            <a:ext cx="1783714" cy="3206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800"/>
              </a:lnSpc>
              <a:spcBef>
                <a:spcPts val="95"/>
              </a:spcBef>
              <a:tabLst>
                <a:tab pos="418465" algn="l"/>
                <a:tab pos="954405" algn="l"/>
                <a:tab pos="1278255" algn="l"/>
              </a:tabLst>
            </a:pPr>
            <a:r>
              <a:rPr dirty="0" sz="950" spc="0">
                <a:latin typeface="Arial"/>
                <a:cs typeface="Arial"/>
              </a:rPr>
              <a:t>a</a:t>
            </a:r>
            <a:r>
              <a:rPr dirty="0" sz="950" spc="-5">
                <a:latin typeface="Arial"/>
                <a:cs typeface="Arial"/>
              </a:rPr>
              <a:t>l</a:t>
            </a:r>
            <a:r>
              <a:rPr dirty="0" sz="950" spc="0">
                <a:latin typeface="Arial"/>
                <a:cs typeface="Arial"/>
              </a:rPr>
              <a:t>so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0">
                <a:latin typeface="Arial"/>
                <a:cs typeface="Arial"/>
              </a:rPr>
              <a:t>s</a:t>
            </a:r>
            <a:r>
              <a:rPr dirty="0" sz="950">
                <a:latin typeface="Arial"/>
                <a:cs typeface="Arial"/>
              </a:rPr>
              <a:t>h</a:t>
            </a:r>
            <a:r>
              <a:rPr dirty="0" sz="950" spc="0">
                <a:latin typeface="Arial"/>
                <a:cs typeface="Arial"/>
              </a:rPr>
              <a:t>o</a:t>
            </a:r>
            <a:r>
              <a:rPr dirty="0" sz="950" spc="0">
                <a:latin typeface="Arial"/>
                <a:cs typeface="Arial"/>
              </a:rPr>
              <a:t>w</a:t>
            </a:r>
            <a:r>
              <a:rPr dirty="0" sz="950" spc="0">
                <a:latin typeface="Arial"/>
                <a:cs typeface="Arial"/>
              </a:rPr>
              <a:t>n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-5">
                <a:latin typeface="Arial"/>
                <a:cs typeface="Arial"/>
              </a:rPr>
              <a:t>f</a:t>
            </a:r>
            <a:r>
              <a:rPr dirty="0" sz="950" spc="0">
                <a:latin typeface="Arial"/>
                <a:cs typeface="Arial"/>
              </a:rPr>
              <a:t>or</a:t>
            </a:r>
            <a:r>
              <a:rPr dirty="0" sz="950">
                <a:latin typeface="Arial"/>
                <a:cs typeface="Arial"/>
              </a:rPr>
              <a:t>	</a:t>
            </a:r>
            <a:r>
              <a:rPr dirty="0" sz="950" spc="5">
                <a:latin typeface="Arial"/>
                <a:cs typeface="Arial"/>
              </a:rPr>
              <a:t>RB</a:t>
            </a:r>
            <a:r>
              <a:rPr dirty="0" sz="950" spc="0">
                <a:latin typeface="Arial"/>
                <a:cs typeface="Arial"/>
              </a:rPr>
              <a:t>F</a:t>
            </a:r>
            <a:r>
              <a:rPr dirty="0" sz="950" spc="0">
                <a:latin typeface="Arial"/>
                <a:cs typeface="Arial"/>
              </a:rPr>
              <a:t>OX2  </a:t>
            </a:r>
            <a:r>
              <a:rPr dirty="0" sz="950" spc="-45" b="1">
                <a:latin typeface="Arial"/>
                <a:cs typeface="Arial"/>
              </a:rPr>
              <a:t>transcript  </a:t>
            </a:r>
            <a:r>
              <a:rPr dirty="0" sz="950" spc="0">
                <a:latin typeface="Arial"/>
                <a:cs typeface="Arial"/>
              </a:rPr>
              <a:t>targets  (</a:t>
            </a:r>
            <a:r>
              <a:rPr dirty="0" sz="950" spc="0" i="1">
                <a:latin typeface="Arial"/>
                <a:cs typeface="Arial"/>
              </a:rPr>
              <a:t>Fgfr2</a:t>
            </a:r>
            <a:r>
              <a:rPr dirty="0" sz="950" spc="0">
                <a:latin typeface="Arial"/>
                <a:cs typeface="Arial"/>
              </a:rPr>
              <a:t>,</a:t>
            </a:r>
            <a:r>
              <a:rPr dirty="0" sz="950" spc="-125">
                <a:latin typeface="Arial"/>
                <a:cs typeface="Arial"/>
              </a:rPr>
              <a:t> </a:t>
            </a:r>
            <a:r>
              <a:rPr dirty="0" sz="950" spc="0" i="1">
                <a:latin typeface="Arial"/>
                <a:cs typeface="Arial"/>
              </a:rPr>
              <a:t>Mcm7</a:t>
            </a:r>
            <a:r>
              <a:rPr dirty="0" sz="950" spc="0">
                <a:latin typeface="Arial"/>
                <a:cs typeface="Arial"/>
              </a:rPr>
              <a:t>,</a:t>
            </a:r>
            <a:endParaRPr sz="9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8102391" y="8521533"/>
            <a:ext cx="1783714" cy="1352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1800"/>
              </a:lnSpc>
              <a:spcBef>
                <a:spcPts val="95"/>
              </a:spcBef>
            </a:pPr>
            <a:r>
              <a:rPr dirty="0" sz="950" spc="0" i="1">
                <a:latin typeface="Arial"/>
                <a:cs typeface="Arial"/>
              </a:rPr>
              <a:t>Ddx39</a:t>
            </a:r>
            <a:r>
              <a:rPr dirty="0" sz="950" spc="0">
                <a:latin typeface="Arial"/>
                <a:cs typeface="Arial"/>
              </a:rPr>
              <a:t>), and transcripts that are  </a:t>
            </a:r>
            <a:r>
              <a:rPr dirty="0" sz="950">
                <a:latin typeface="Arial"/>
                <a:cs typeface="Arial"/>
              </a:rPr>
              <a:t>differentially </a:t>
            </a:r>
            <a:r>
              <a:rPr dirty="0" sz="950" spc="0">
                <a:latin typeface="Arial"/>
                <a:cs typeface="Arial"/>
              </a:rPr>
              <a:t>spliced </a:t>
            </a:r>
            <a:r>
              <a:rPr dirty="0" sz="950">
                <a:latin typeface="Arial"/>
                <a:cs typeface="Arial"/>
              </a:rPr>
              <a:t>in  </a:t>
            </a:r>
            <a:r>
              <a:rPr dirty="0" sz="950" spc="0">
                <a:latin typeface="Arial"/>
                <a:cs typeface="Arial"/>
              </a:rPr>
              <a:t>Rbfox2-null penis at </a:t>
            </a:r>
            <a:r>
              <a:rPr dirty="0" sz="950" spc="5">
                <a:latin typeface="Arial"/>
                <a:cs typeface="Arial"/>
              </a:rPr>
              <a:t>P1 </a:t>
            </a:r>
            <a:r>
              <a:rPr dirty="0" sz="950">
                <a:latin typeface="Arial"/>
                <a:cs typeface="Arial"/>
              </a:rPr>
              <a:t>(</a:t>
            </a:r>
            <a:r>
              <a:rPr dirty="0" sz="950" i="1">
                <a:latin typeface="Arial"/>
                <a:cs typeface="Arial"/>
              </a:rPr>
              <a:t>Isl1</a:t>
            </a:r>
            <a:r>
              <a:rPr dirty="0" sz="950">
                <a:latin typeface="Arial"/>
                <a:cs typeface="Arial"/>
              </a:rPr>
              <a:t>,  </a:t>
            </a:r>
            <a:r>
              <a:rPr dirty="0" sz="950" spc="0" i="1">
                <a:latin typeface="Arial"/>
                <a:cs typeface="Arial"/>
              </a:rPr>
              <a:t>Rps27</a:t>
            </a:r>
            <a:r>
              <a:rPr dirty="0" sz="950" spc="0">
                <a:latin typeface="Arial"/>
                <a:cs typeface="Arial"/>
              </a:rPr>
              <a:t>, </a:t>
            </a:r>
            <a:r>
              <a:rPr dirty="0" sz="950" spc="0" i="1">
                <a:latin typeface="Arial"/>
                <a:cs typeface="Arial"/>
              </a:rPr>
              <a:t>Ociad1</a:t>
            </a:r>
            <a:r>
              <a:rPr dirty="0" sz="950" spc="0">
                <a:latin typeface="Arial"/>
                <a:cs typeface="Arial"/>
              </a:rPr>
              <a:t>, </a:t>
            </a:r>
            <a:r>
              <a:rPr dirty="0" sz="950" spc="0" i="1">
                <a:latin typeface="Arial"/>
                <a:cs typeface="Arial"/>
              </a:rPr>
              <a:t>Lmnb1</a:t>
            </a:r>
            <a:r>
              <a:rPr dirty="0" sz="950" spc="0">
                <a:latin typeface="Arial"/>
                <a:cs typeface="Arial"/>
              </a:rPr>
              <a:t>).  Analysis done with Seurat (Hao  2021) using published raw  </a:t>
            </a:r>
            <a:r>
              <a:rPr dirty="0" sz="950" spc="-25" b="1">
                <a:latin typeface="Arial"/>
                <a:cs typeface="Arial"/>
              </a:rPr>
              <a:t>scRNA-seq </a:t>
            </a:r>
            <a:r>
              <a:rPr dirty="0" sz="950" spc="0">
                <a:latin typeface="Arial"/>
                <a:cs typeface="Arial"/>
              </a:rPr>
              <a:t>data and annotation  gene </a:t>
            </a:r>
            <a:r>
              <a:rPr dirty="0" sz="950">
                <a:latin typeface="Arial"/>
                <a:cs typeface="Arial"/>
              </a:rPr>
              <a:t>lists </a:t>
            </a:r>
            <a:r>
              <a:rPr dirty="0" sz="950" spc="0">
                <a:latin typeface="Arial"/>
                <a:cs typeface="Arial"/>
              </a:rPr>
              <a:t>(Amato </a:t>
            </a:r>
            <a:r>
              <a:rPr dirty="0" sz="950" spc="5">
                <a:latin typeface="Arial"/>
                <a:cs typeface="Arial"/>
              </a:rPr>
              <a:t>&amp; </a:t>
            </a:r>
            <a:r>
              <a:rPr dirty="0" sz="950" spc="-15">
                <a:latin typeface="Arial"/>
                <a:cs typeface="Arial"/>
              </a:rPr>
              <a:t>Yao </a:t>
            </a:r>
            <a:r>
              <a:rPr dirty="0" sz="950" spc="0">
                <a:latin typeface="Arial"/>
                <a:cs typeface="Arial"/>
              </a:rPr>
              <a:t>2021,  Armfield </a:t>
            </a:r>
            <a:r>
              <a:rPr dirty="0" sz="950" spc="5">
                <a:latin typeface="Arial"/>
                <a:cs typeface="Arial"/>
              </a:rPr>
              <a:t>&amp; </a:t>
            </a:r>
            <a:r>
              <a:rPr dirty="0" sz="950" spc="0">
                <a:latin typeface="Arial"/>
                <a:cs typeface="Arial"/>
              </a:rPr>
              <a:t>Cohn</a:t>
            </a:r>
            <a:r>
              <a:rPr dirty="0" sz="950" spc="-75">
                <a:latin typeface="Arial"/>
                <a:cs typeface="Arial"/>
              </a:rPr>
              <a:t> </a:t>
            </a:r>
            <a:r>
              <a:rPr dirty="0" sz="950" spc="0">
                <a:latin typeface="Arial"/>
                <a:cs typeface="Arial"/>
              </a:rPr>
              <a:t>2021).</a:t>
            </a:r>
            <a:endParaRPr sz="95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3590372" y="6343960"/>
            <a:ext cx="221145" cy="21220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 txBox="1"/>
          <p:nvPr/>
        </p:nvSpPr>
        <p:spPr>
          <a:xfrm>
            <a:off x="13616671" y="6293039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A</a:t>
            </a:r>
            <a:endParaRPr sz="175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3610476" y="7896443"/>
            <a:ext cx="201041" cy="21220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13613643" y="7844405"/>
            <a:ext cx="187325" cy="294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50" spc="0" b="1">
                <a:latin typeface="Arial"/>
                <a:cs typeface="Arial"/>
              </a:rPr>
              <a:t>B</a:t>
            </a:r>
            <a:endParaRPr sz="175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3489851" y="6232270"/>
            <a:ext cx="6513728" cy="377510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13489851" y="10063219"/>
            <a:ext cx="6513728" cy="59195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13564658" y="10087016"/>
            <a:ext cx="6342380" cy="50800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050" b="1">
                <a:latin typeface="Arial"/>
                <a:cs typeface="Arial"/>
              </a:rPr>
              <a:t>CONCLUSION </a:t>
            </a:r>
            <a:r>
              <a:rPr dirty="0" sz="1050" i="1">
                <a:latin typeface="Arial"/>
                <a:cs typeface="Arial"/>
              </a:rPr>
              <a:t>RBFOX2 </a:t>
            </a:r>
            <a:r>
              <a:rPr dirty="0" sz="1050">
                <a:latin typeface="Arial"/>
                <a:cs typeface="Arial"/>
              </a:rPr>
              <a:t>gene dosage changes clinically correlate </a:t>
            </a:r>
            <a:r>
              <a:rPr dirty="0" sz="1050" spc="-5">
                <a:latin typeface="Arial"/>
                <a:cs typeface="Arial"/>
              </a:rPr>
              <a:t>with </a:t>
            </a:r>
            <a:r>
              <a:rPr dirty="0" sz="1050">
                <a:latin typeface="Arial"/>
                <a:cs typeface="Arial"/>
              </a:rPr>
              <a:t>upper and lower tract genitourinary  anomalies, specifically hypospadias. This phenotype seems to be partially the product </a:t>
            </a:r>
            <a:r>
              <a:rPr dirty="0" sz="1050" spc="-5">
                <a:latin typeface="Arial"/>
                <a:cs typeface="Arial"/>
              </a:rPr>
              <a:t>of </a:t>
            </a:r>
            <a:r>
              <a:rPr dirty="0" sz="1050">
                <a:latin typeface="Arial"/>
                <a:cs typeface="Arial"/>
              </a:rPr>
              <a:t>an RBFOX2 role  in directing </a:t>
            </a:r>
            <a:r>
              <a:rPr dirty="0" sz="1050" spc="-5">
                <a:latin typeface="Arial"/>
                <a:cs typeface="Arial"/>
              </a:rPr>
              <a:t>the </a:t>
            </a:r>
            <a:r>
              <a:rPr dirty="0" sz="1050">
                <a:latin typeface="Arial"/>
                <a:cs typeface="Arial"/>
              </a:rPr>
              <a:t>mesenchymal </a:t>
            </a:r>
            <a:r>
              <a:rPr dirty="0" sz="1050" spc="-5">
                <a:latin typeface="Arial"/>
                <a:cs typeface="Arial"/>
              </a:rPr>
              <a:t>to </a:t>
            </a:r>
            <a:r>
              <a:rPr dirty="0" sz="1050">
                <a:latin typeface="Arial"/>
                <a:cs typeface="Arial"/>
              </a:rPr>
              <a:t>epithelial</a:t>
            </a:r>
            <a:r>
              <a:rPr dirty="0" sz="1050" spc="-3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transition.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3489851" y="10711017"/>
            <a:ext cx="6513728" cy="36857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13533530" y="10699798"/>
            <a:ext cx="6379845" cy="36957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algn="just" marL="12700" marR="5080">
              <a:lnSpc>
                <a:spcPts val="840"/>
              </a:lnSpc>
              <a:spcBef>
                <a:spcPts val="305"/>
              </a:spcBef>
            </a:pPr>
            <a:r>
              <a:rPr dirty="0" sz="850" spc="10" b="1">
                <a:latin typeface="Arial"/>
                <a:cs typeface="Arial"/>
              </a:rPr>
              <a:t>FUNDING </a:t>
            </a:r>
            <a:r>
              <a:rPr dirty="0" sz="700">
                <a:latin typeface="Arial"/>
                <a:cs typeface="Arial"/>
              </a:rPr>
              <a:t>This study was supported in part </a:t>
            </a:r>
            <a:r>
              <a:rPr dirty="0" sz="700" spc="-5">
                <a:latin typeface="Arial"/>
                <a:cs typeface="Arial"/>
              </a:rPr>
              <a:t>by </a:t>
            </a:r>
            <a:r>
              <a:rPr dirty="0" sz="700">
                <a:latin typeface="Arial"/>
                <a:cs typeface="Arial"/>
              </a:rPr>
              <a:t>AUA / UCF Research Scholar </a:t>
            </a:r>
            <a:r>
              <a:rPr dirty="0" sz="700" spc="-5">
                <a:latin typeface="Arial"/>
                <a:cs typeface="Arial"/>
              </a:rPr>
              <a:t>Award funded </a:t>
            </a:r>
            <a:r>
              <a:rPr dirty="0" sz="700">
                <a:latin typeface="Arial"/>
                <a:cs typeface="Arial"/>
              </a:rPr>
              <a:t>by </a:t>
            </a:r>
            <a:r>
              <a:rPr dirty="0" sz="700" spc="-5">
                <a:latin typeface="Arial"/>
                <a:cs typeface="Arial"/>
              </a:rPr>
              <a:t>the </a:t>
            </a:r>
            <a:r>
              <a:rPr dirty="0" sz="700">
                <a:latin typeface="Arial"/>
                <a:cs typeface="Arial"/>
              </a:rPr>
              <a:t>Society of </a:t>
            </a:r>
            <a:r>
              <a:rPr dirty="0" sz="700" spc="-5">
                <a:latin typeface="Arial"/>
                <a:cs typeface="Arial"/>
              </a:rPr>
              <a:t>Pediatric </a:t>
            </a:r>
            <a:r>
              <a:rPr dirty="0" sz="700">
                <a:latin typeface="Arial"/>
                <a:cs typeface="Arial"/>
              </a:rPr>
              <a:t>Urology and </a:t>
            </a:r>
            <a:r>
              <a:rPr dirty="0" sz="700" spc="-5">
                <a:latin typeface="Arial"/>
                <a:cs typeface="Arial"/>
              </a:rPr>
              <a:t>the Sushil </a:t>
            </a:r>
            <a:r>
              <a:rPr dirty="0" sz="700" spc="-15">
                <a:latin typeface="Arial"/>
                <a:cs typeface="Arial"/>
              </a:rPr>
              <a:t>Lacy, </a:t>
            </a:r>
            <a:r>
              <a:rPr dirty="0" sz="700">
                <a:latin typeface="Arial"/>
                <a:cs typeface="Arial"/>
              </a:rPr>
              <a:t>MD  Research Scholar Fund </a:t>
            </a:r>
            <a:r>
              <a:rPr dirty="0" sz="700" spc="-5">
                <a:latin typeface="Arial"/>
                <a:cs typeface="Arial"/>
              </a:rPr>
              <a:t>to Jeffrey </a:t>
            </a:r>
            <a:r>
              <a:rPr dirty="0" sz="700">
                <a:latin typeface="Arial"/>
                <a:cs typeface="Arial"/>
              </a:rPr>
              <a:t>White; and NIH </a:t>
            </a:r>
            <a:r>
              <a:rPr dirty="0" sz="700" spc="-5">
                <a:latin typeface="Arial"/>
                <a:cs typeface="Arial"/>
              </a:rPr>
              <a:t>grants R01DK078121 awarded to </a:t>
            </a:r>
            <a:r>
              <a:rPr dirty="0" sz="700">
                <a:latin typeface="Arial"/>
                <a:cs typeface="Arial"/>
              </a:rPr>
              <a:t>Dolores </a:t>
            </a:r>
            <a:r>
              <a:rPr dirty="0" sz="700" spc="-5">
                <a:latin typeface="Arial"/>
                <a:cs typeface="Arial"/>
              </a:rPr>
              <a:t>Lamb, </a:t>
            </a:r>
            <a:r>
              <a:rPr dirty="0" sz="700">
                <a:latin typeface="Arial"/>
                <a:cs typeface="Arial"/>
              </a:rPr>
              <a:t>and </a:t>
            </a:r>
            <a:r>
              <a:rPr dirty="0" sz="700" spc="-5">
                <a:latin typeface="Arial"/>
                <a:cs typeface="Arial"/>
              </a:rPr>
              <a:t>T32DK007763 </a:t>
            </a:r>
            <a:r>
              <a:rPr dirty="0" sz="700">
                <a:latin typeface="Arial"/>
                <a:cs typeface="Arial"/>
              </a:rPr>
              <a:t>awarded to Dolores Lamb (Marisol O’Neill  is a T32 </a:t>
            </a:r>
            <a:r>
              <a:rPr dirty="0" sz="700" spc="-5">
                <a:latin typeface="Arial"/>
                <a:cs typeface="Arial"/>
              </a:rPr>
              <a:t>pre-doctoral </a:t>
            </a:r>
            <a:r>
              <a:rPr dirty="0" sz="700">
                <a:latin typeface="Arial"/>
                <a:cs typeface="Arial"/>
              </a:rPr>
              <a:t>scholar). </a:t>
            </a:r>
            <a:r>
              <a:rPr dirty="0" sz="700" spc="-5">
                <a:latin typeface="Arial"/>
                <a:cs typeface="Arial"/>
              </a:rPr>
              <a:t>Dolores </a:t>
            </a:r>
            <a:r>
              <a:rPr dirty="0" sz="700">
                <a:latin typeface="Arial"/>
                <a:cs typeface="Arial"/>
              </a:rPr>
              <a:t>Lamb is also supported </a:t>
            </a:r>
            <a:r>
              <a:rPr dirty="0" sz="700" spc="-5">
                <a:latin typeface="Arial"/>
                <a:cs typeface="Arial"/>
              </a:rPr>
              <a:t>in </a:t>
            </a:r>
            <a:r>
              <a:rPr dirty="0" sz="700">
                <a:latin typeface="Arial"/>
                <a:cs typeface="Arial"/>
              </a:rPr>
              <a:t>part </a:t>
            </a:r>
            <a:r>
              <a:rPr dirty="0" sz="700" spc="-5">
                <a:latin typeface="Arial"/>
                <a:cs typeface="Arial"/>
              </a:rPr>
              <a:t>by the </a:t>
            </a:r>
            <a:r>
              <a:rPr dirty="0" sz="700">
                <a:latin typeface="Arial"/>
                <a:cs typeface="Arial"/>
              </a:rPr>
              <a:t>Frederick J. and Theresa Dow </a:t>
            </a:r>
            <a:r>
              <a:rPr dirty="0" sz="700" spc="-5">
                <a:latin typeface="Arial"/>
                <a:cs typeface="Arial"/>
              </a:rPr>
              <a:t>Wallace </a:t>
            </a:r>
            <a:r>
              <a:rPr dirty="0" sz="700">
                <a:latin typeface="Arial"/>
                <a:cs typeface="Arial"/>
              </a:rPr>
              <a:t>Fund of </a:t>
            </a:r>
            <a:r>
              <a:rPr dirty="0" sz="700" spc="-5">
                <a:latin typeface="Arial"/>
                <a:cs typeface="Arial"/>
              </a:rPr>
              <a:t>the </a:t>
            </a:r>
            <a:r>
              <a:rPr dirty="0" sz="700">
                <a:latin typeface="Arial"/>
                <a:cs typeface="Arial"/>
              </a:rPr>
              <a:t>New </a:t>
            </a:r>
            <a:r>
              <a:rPr dirty="0" sz="700" spc="-20">
                <a:latin typeface="Arial"/>
                <a:cs typeface="Arial"/>
              </a:rPr>
              <a:t>York </a:t>
            </a:r>
            <a:r>
              <a:rPr dirty="0" sz="700">
                <a:latin typeface="Arial"/>
                <a:cs typeface="Arial"/>
              </a:rPr>
              <a:t>Community</a:t>
            </a:r>
            <a:r>
              <a:rPr dirty="0" sz="700" spc="100">
                <a:latin typeface="Arial"/>
                <a:cs typeface="Arial"/>
              </a:rPr>
              <a:t> </a:t>
            </a:r>
            <a:r>
              <a:rPr dirty="0" sz="700" spc="-5">
                <a:latin typeface="Arial"/>
                <a:cs typeface="Arial"/>
              </a:rPr>
              <a:t>Trust.</a:t>
            </a:r>
            <a:endParaRPr sz="70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6927652" y="4713294"/>
            <a:ext cx="3015615" cy="135144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16983585" y="4757331"/>
            <a:ext cx="2888615" cy="12319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just" marL="12700" marR="5080">
              <a:lnSpc>
                <a:spcPts val="950"/>
              </a:lnSpc>
              <a:spcBef>
                <a:spcPts val="130"/>
              </a:spcBef>
            </a:pPr>
            <a:r>
              <a:rPr dirty="0" sz="800" spc="-10" b="1">
                <a:latin typeface="Arial"/>
                <a:cs typeface="Arial"/>
              </a:rPr>
              <a:t>REFERENCES </a:t>
            </a:r>
            <a:r>
              <a:rPr dirty="0" sz="800" spc="-10">
                <a:latin typeface="Arial"/>
                <a:cs typeface="Arial"/>
              </a:rPr>
              <a:t>Amato, </a:t>
            </a:r>
            <a:r>
              <a:rPr dirty="0" sz="800" spc="-25">
                <a:latin typeface="Arial"/>
                <a:cs typeface="Arial"/>
              </a:rPr>
              <a:t>Yao. </a:t>
            </a:r>
            <a:r>
              <a:rPr dirty="0" sz="800" spc="-10">
                <a:latin typeface="Arial"/>
                <a:cs typeface="Arial"/>
              </a:rPr>
              <a:t>Proc Natl Acad </a:t>
            </a:r>
            <a:r>
              <a:rPr dirty="0" sz="800" spc="-5">
                <a:latin typeface="Arial"/>
                <a:cs typeface="Arial"/>
              </a:rPr>
              <a:t>Sci </a:t>
            </a:r>
            <a:r>
              <a:rPr dirty="0" sz="800" spc="-10">
                <a:latin typeface="Arial"/>
                <a:cs typeface="Arial"/>
              </a:rPr>
              <a:t>U S A </a:t>
            </a:r>
            <a:r>
              <a:rPr dirty="0" sz="800" spc="-25">
                <a:latin typeface="Arial"/>
                <a:cs typeface="Arial"/>
              </a:rPr>
              <a:t>118,  </a:t>
            </a:r>
            <a:r>
              <a:rPr dirty="0" sz="800" spc="-10">
                <a:latin typeface="Arial"/>
                <a:cs typeface="Arial"/>
              </a:rPr>
              <a:t>(2021); Armfield, Cohn. Dev </a:t>
            </a:r>
            <a:r>
              <a:rPr dirty="0" sz="800" spc="-5">
                <a:latin typeface="Arial"/>
                <a:cs typeface="Arial"/>
              </a:rPr>
              <a:t>Biol </a:t>
            </a:r>
            <a:r>
              <a:rPr dirty="0" sz="800" spc="-10">
                <a:latin typeface="Arial"/>
                <a:cs typeface="Arial"/>
              </a:rPr>
              <a:t>477, 145-154 </a:t>
            </a:r>
            <a:r>
              <a:rPr dirty="0" sz="800" spc="-5">
                <a:latin typeface="Arial"/>
                <a:cs typeface="Arial"/>
              </a:rPr>
              <a:t>(2021)</a:t>
            </a:r>
            <a:r>
              <a:rPr dirty="0" sz="800" spc="-6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[</a:t>
            </a:r>
            <a:r>
              <a:rPr dirty="0" sz="800" spc="-10" b="1">
                <a:latin typeface="Arial"/>
                <a:cs typeface="Arial"/>
              </a:rPr>
              <a:t>GUDMAP</a:t>
            </a:r>
            <a:endParaRPr sz="800">
              <a:latin typeface="Arial"/>
              <a:cs typeface="Arial"/>
            </a:endParaRPr>
          </a:p>
          <a:p>
            <a:pPr algn="just" marL="12700" marR="6350">
              <a:lnSpc>
                <a:spcPts val="950"/>
              </a:lnSpc>
            </a:pPr>
            <a:r>
              <a:rPr dirty="0" sz="800" spc="-10" b="1">
                <a:latin typeface="Arial"/>
                <a:cs typeface="Arial"/>
              </a:rPr>
              <a:t>17-DS7C</a:t>
            </a:r>
            <a:r>
              <a:rPr dirty="0" sz="800" spc="-10">
                <a:latin typeface="Arial"/>
                <a:cs typeface="Arial"/>
              </a:rPr>
              <a:t>]; Firth </a:t>
            </a:r>
            <a:r>
              <a:rPr dirty="0" sz="800" spc="-5">
                <a:latin typeface="Arial"/>
                <a:cs typeface="Arial"/>
              </a:rPr>
              <a:t>et al. </a:t>
            </a:r>
            <a:r>
              <a:rPr dirty="0" sz="800" spc="-10">
                <a:latin typeface="Arial"/>
                <a:cs typeface="Arial"/>
              </a:rPr>
              <a:t>American journal </a:t>
            </a:r>
            <a:r>
              <a:rPr dirty="0" sz="800" spc="-5">
                <a:latin typeface="Arial"/>
                <a:cs typeface="Arial"/>
              </a:rPr>
              <a:t>of </a:t>
            </a:r>
            <a:r>
              <a:rPr dirty="0" sz="800" spc="-10">
                <a:latin typeface="Arial"/>
                <a:cs typeface="Arial"/>
              </a:rPr>
              <a:t>human genetics 84,  524-533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(2009);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Gehman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et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al.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Genes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Dev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26,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445-460</a:t>
            </a:r>
            <a:r>
              <a:rPr dirty="0" sz="800" spc="40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(2012);</a:t>
            </a:r>
            <a:endParaRPr sz="800">
              <a:latin typeface="Arial"/>
              <a:cs typeface="Arial"/>
            </a:endParaRPr>
          </a:p>
          <a:p>
            <a:pPr algn="just" marL="12700" marR="6350">
              <a:lnSpc>
                <a:spcPts val="950"/>
              </a:lnSpc>
            </a:pPr>
            <a:r>
              <a:rPr dirty="0" sz="800" spc="-15">
                <a:latin typeface="Arial"/>
                <a:cs typeface="Arial"/>
              </a:rPr>
              <a:t>Gredler, </a:t>
            </a:r>
            <a:r>
              <a:rPr dirty="0" sz="800" spc="-5">
                <a:latin typeface="Arial"/>
                <a:cs typeface="Arial"/>
              </a:rPr>
              <a:t>Seifert, </a:t>
            </a:r>
            <a:r>
              <a:rPr dirty="0" sz="800" spc="-10">
                <a:latin typeface="Arial"/>
                <a:cs typeface="Arial"/>
              </a:rPr>
              <a:t>Cohn. Development 142, 2203-2212 (2015);  Hao et </a:t>
            </a:r>
            <a:r>
              <a:rPr dirty="0" sz="800" spc="-5">
                <a:latin typeface="Arial"/>
                <a:cs typeface="Arial"/>
              </a:rPr>
              <a:t>al. Cell </a:t>
            </a:r>
            <a:r>
              <a:rPr dirty="0" sz="800" spc="-10">
                <a:latin typeface="Arial"/>
                <a:cs typeface="Arial"/>
              </a:rPr>
              <a:t>184, 3573-3587 e3529 (2021); Jangi, Boutz, </a:t>
            </a:r>
            <a:r>
              <a:rPr dirty="0" sz="800" spc="-5">
                <a:latin typeface="Arial"/>
                <a:cs typeface="Arial"/>
              </a:rPr>
              <a:t>Paul,  </a:t>
            </a:r>
            <a:r>
              <a:rPr dirty="0" sz="800" spc="-10">
                <a:latin typeface="Arial"/>
                <a:cs typeface="Arial"/>
              </a:rPr>
              <a:t>Sharp. Genes Dev 28, 637-651 (2014); Kuroyanagi. </a:t>
            </a:r>
            <a:r>
              <a:rPr dirty="0" sz="800" spc="-5">
                <a:latin typeface="Arial"/>
                <a:cs typeface="Arial"/>
              </a:rPr>
              <a:t>Cell </a:t>
            </a:r>
            <a:r>
              <a:rPr dirty="0" sz="800" spc="-10">
                <a:latin typeface="Arial"/>
                <a:cs typeface="Arial"/>
              </a:rPr>
              <a:t>Mol </a:t>
            </a:r>
            <a:r>
              <a:rPr dirty="0" sz="800" spc="-5">
                <a:latin typeface="Arial"/>
                <a:cs typeface="Arial"/>
              </a:rPr>
              <a:t>Life  </a:t>
            </a:r>
            <a:r>
              <a:rPr dirty="0" sz="800" spc="-35" b="1">
                <a:latin typeface="Arial"/>
                <a:cs typeface="Arial"/>
              </a:rPr>
              <a:t>Sci</a:t>
            </a:r>
            <a:r>
              <a:rPr dirty="0" sz="800" spc="-45" b="1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66,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3895-3907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(2009);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Love,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15">
                <a:latin typeface="Arial"/>
                <a:cs typeface="Arial"/>
              </a:rPr>
              <a:t>Huber,</a:t>
            </a:r>
            <a:r>
              <a:rPr dirty="0" sz="800" spc="-80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Anders.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Genome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Biol</a:t>
            </a:r>
            <a:r>
              <a:rPr dirty="0" sz="800" spc="-45">
                <a:latin typeface="Arial"/>
                <a:cs typeface="Arial"/>
              </a:rPr>
              <a:t> </a:t>
            </a:r>
            <a:r>
              <a:rPr dirty="0" sz="800" spc="-10">
                <a:latin typeface="Arial"/>
                <a:cs typeface="Arial"/>
              </a:rPr>
              <a:t>15,</a:t>
            </a:r>
            <a:endParaRPr sz="800">
              <a:latin typeface="Arial"/>
              <a:cs typeface="Arial"/>
            </a:endParaRPr>
          </a:p>
          <a:p>
            <a:pPr algn="just" marL="12700" marR="6350">
              <a:lnSpc>
                <a:spcPts val="950"/>
              </a:lnSpc>
            </a:pPr>
            <a:r>
              <a:rPr dirty="0" sz="800" spc="-10">
                <a:latin typeface="Arial"/>
                <a:cs typeface="Arial"/>
              </a:rPr>
              <a:t>550 </a:t>
            </a:r>
            <a:r>
              <a:rPr dirty="0" sz="800" spc="-5">
                <a:latin typeface="Arial"/>
                <a:cs typeface="Arial"/>
              </a:rPr>
              <a:t>(2014); </a:t>
            </a:r>
            <a:r>
              <a:rPr dirty="0" sz="800" spc="-15">
                <a:latin typeface="Arial"/>
                <a:cs typeface="Arial"/>
              </a:rPr>
              <a:t>Verma </a:t>
            </a:r>
            <a:r>
              <a:rPr dirty="0" sz="800" spc="-5">
                <a:latin typeface="Arial"/>
                <a:cs typeface="Arial"/>
              </a:rPr>
              <a:t>et al. Scientific </a:t>
            </a:r>
            <a:r>
              <a:rPr dirty="0" sz="800" spc="-10">
                <a:latin typeface="Arial"/>
                <a:cs typeface="Arial"/>
              </a:rPr>
              <a:t>reports 6, 30896 (2016);  Vitting-Seerup, Sandelin. Bioinformatics 35, 4469-4471</a:t>
            </a:r>
            <a:r>
              <a:rPr dirty="0" sz="800" spc="12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(2019).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2021-12-02T14:01:09Z</dcterms:created>
  <dcterms:modified xsi:type="dcterms:W3CDTF">2021-12-02T14:01:09Z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2020-09-18T00:00:00Z</vt:filetime>
  </property>
  <property fmtid="{D5CDD505-2E9C-101B-9397-08002B2CF9AE}" pid="3" name="Creator">
    <vt:lpwstr>Adobe Photoshop 21.2 (Macintosh)</vt:lpwstr>
  </property>
  <property fmtid="{D5CDD505-2E9C-101B-9397-08002B2CF9AE}" pid="4" name="LastSaved">
    <vt:filetime>2021-12-02T00:00:00Z</vt:filetime>
  </property>
</Properties>
</file>