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7" r:id="rId2"/>
    <p:sldId id="258" r:id="rId3"/>
    <p:sldId id="440" r:id="rId4"/>
    <p:sldId id="738" r:id="rId5"/>
    <p:sldId id="762" r:id="rId6"/>
    <p:sldId id="773" r:id="rId7"/>
    <p:sldId id="770" r:id="rId8"/>
    <p:sldId id="771" r:id="rId9"/>
    <p:sldId id="783" r:id="rId10"/>
    <p:sldId id="784" r:id="rId11"/>
    <p:sldId id="785" r:id="rId12"/>
    <p:sldId id="786" r:id="rId13"/>
    <p:sldId id="259" r:id="rId14"/>
    <p:sldId id="766" r:id="rId15"/>
    <p:sldId id="772" r:id="rId16"/>
    <p:sldId id="774" r:id="rId17"/>
    <p:sldId id="781" r:id="rId18"/>
    <p:sldId id="776" r:id="rId19"/>
    <p:sldId id="787" r:id="rId20"/>
    <p:sldId id="779" r:id="rId21"/>
    <p:sldId id="782" r:id="rId22"/>
    <p:sldId id="261" r:id="rId23"/>
    <p:sldId id="264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33" autoAdjust="0"/>
    <p:restoredTop sz="94599" autoAdjust="0"/>
  </p:normalViewPr>
  <p:slideViewPr>
    <p:cSldViewPr snapToGrid="0">
      <p:cViewPr varScale="1">
        <p:scale>
          <a:sx n="82" d="100"/>
          <a:sy n="82" d="100"/>
        </p:scale>
        <p:origin x="161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75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70FDB0-E61A-45C8-AB32-4DD3EB193B16}" type="datetimeFigureOut">
              <a:rPr lang="en-US" smtClean="0"/>
              <a:t>12/1/2021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96528F-C38A-4F78-94E0-CE59A7831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965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 are some structural challenges to building a LEARNING COMMUNITY – the community will be slightly different every year.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U54 and K12 grants are funded for 5 years with different start and end dates.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P20 Developmental Centers are funded for 2 years.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O’Brien Centers are subject to competitive review.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dirty="0"/>
          </a:p>
          <a:p>
            <a:pPr>
              <a:defRPr/>
            </a:pPr>
            <a:r>
              <a:rPr lang="en-US" sz="1600" dirty="0"/>
              <a:t>NIDDK needs an organic LEARNING COMMUNITY that will be supportive of benign urology researchers that </a:t>
            </a:r>
            <a:r>
              <a:rPr lang="en-US" sz="1600" b="1" dirty="0"/>
              <a:t>thrives</a:t>
            </a:r>
            <a:r>
              <a:rPr lang="en-US" sz="1600" dirty="0"/>
              <a:t> independent of the funding mechanism.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600" dirty="0"/>
          </a:p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157FEF-80DB-4481-A943-9C04A88681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5913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FC2385-2B11-4EB1-8D1A-E9D44E7C871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591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B7594-A549-442D-957B-C1D476489B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B626C1-EDFE-478B-A8FD-BDCCF3EB21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DA89DA-B68D-4BC1-94DE-6411652DD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D116-3696-49F2-AD79-CA66990FE34C}" type="datetimeFigureOut">
              <a:rPr lang="en-US" smtClean="0"/>
              <a:t>12/1/2021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C810A9-F9C2-4C0D-877F-627CD2B59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A0A40-73A0-4EA7-9CFC-94E62832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974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6521B-7009-47E8-A481-2F09E9025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A7830C-86D8-4C1E-9505-D2D1A94C0B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64E77A-3348-4E40-8C69-0A6CD598F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D116-3696-49F2-AD79-CA66990FE34C}" type="datetimeFigureOut">
              <a:rPr lang="en-US" smtClean="0"/>
              <a:t>12/1/2021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24C50-A170-4744-ACFC-313132AFD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E340DA-41D4-415C-9AA7-7E0085F4C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000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5BA9A-3D62-45F3-BA75-B2BF455A8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34E55-D780-44C9-9FC1-5A0E0BBCE4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BE7414-0753-4D86-ACEF-DFEF8A95B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D116-3696-49F2-AD79-CA66990FE34C}" type="datetimeFigureOut">
              <a:rPr lang="en-US" smtClean="0"/>
              <a:t>12/1/2021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C7354D-C02B-4768-9E1B-86EEFD3EC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63E7D3-1CCD-4F55-85A1-B38BAFAB3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873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43EAF-A59A-452D-B160-0A01AEFF4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5CFBD7-B8A2-4C04-8D0F-CD1949AFA2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034115-8263-47DE-A421-B3BF5F0BDB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EDFA75-0BB0-490F-AA95-221A118C7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D116-3696-49F2-AD79-CA66990FE34C}" type="datetimeFigureOut">
              <a:rPr lang="en-US" smtClean="0"/>
              <a:t>12/1/2021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E9E763-F496-45F0-845F-1B6275303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2678BA-9DB9-423E-82E5-E28108855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097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E5F70-B3B3-4538-A7C0-BC120817F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2CD3BE-0E34-407B-981D-3340F1BA49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FD850B-47F9-46FE-BF64-B69166F546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3C6FCC-778A-47CB-BF43-8497C8229E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594BB8-0A7E-4176-88DE-48951AC1BB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74A6D8-5703-4034-8520-90427E55D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D116-3696-49F2-AD79-CA66990FE34C}" type="datetimeFigureOut">
              <a:rPr lang="en-US" smtClean="0"/>
              <a:t>12/1/2021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B9BE0E-E90A-4459-BF5B-FF29FFF88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D20F2B-6033-4AB2-A109-99DC84094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948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C7DD0-D994-44B1-9014-2B04FF594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8F2667-65AF-4ED0-9084-C98C1941E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D116-3696-49F2-AD79-CA66990FE34C}" type="datetimeFigureOut">
              <a:rPr lang="en-US" smtClean="0"/>
              <a:t>12/1/2021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17694C-9684-46D6-8DF7-80ED3275F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B792B3-94C7-45D1-A789-444ED6D06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881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0C59FD-5027-4D76-BC7E-7847689DC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D116-3696-49F2-AD79-CA66990FE34C}" type="datetimeFigureOut">
              <a:rPr lang="en-US" smtClean="0"/>
              <a:t>12/1/2021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D553A0-F7FE-4B0A-93CE-DA1D05C3C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CD263A-D3EA-406C-BB1F-A42F25001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403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4BE3E-E23C-4835-8C26-90917EDD8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0D1E59-3263-4ED7-8615-06EDA0BB10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FE4E60-FF97-4221-A08B-DD9ABB6186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92AFC6-5EF7-476A-9E99-3EBAACCAD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D116-3696-49F2-AD79-CA66990FE34C}" type="datetimeFigureOut">
              <a:rPr lang="en-US" smtClean="0"/>
              <a:t>12/1/2021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B4CFF3-9BA0-4DC9-8867-AD527DC0F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4419F4-BB08-4A30-B6A4-76B4FF9C0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106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5274A-0850-4973-8556-6A51A7689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B4FBCF-859E-49AE-9C95-9BEEFA3264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1B8F6F-1213-4785-A4BF-AC58617E01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965914-5AA3-41C5-ABE7-DF97D9FB3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D116-3696-49F2-AD79-CA66990FE34C}" type="datetimeFigureOut">
              <a:rPr lang="en-US" smtClean="0"/>
              <a:t>12/1/2021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6FF72C-AD59-4213-8A51-83BDE3AC2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79040A-0012-4E44-AF7F-9B9A3486A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165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310C9-C0EB-41DD-9B76-1EE8A74D1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AA9FE4-1284-424B-AA24-3DE6FE6D10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E7142A-8033-41A1-9FE6-B6A8CFD6C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D116-3696-49F2-AD79-CA66990FE34C}" type="datetimeFigureOut">
              <a:rPr lang="en-US" smtClean="0"/>
              <a:t>12/1/2021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DA0706-8EE8-4443-8DC2-12BC99CF4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B13007-1ECF-4EF5-9E13-64A78161E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821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FCFFE7-6155-4B31-8AE5-C776CF01AC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A1CC35-F22B-4CBF-BDC4-B4520CEB17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08CA00-AAF6-4543-A717-8C46C9F5D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D116-3696-49F2-AD79-CA66990FE34C}" type="datetimeFigureOut">
              <a:rPr lang="en-US" smtClean="0"/>
              <a:t>12/1/2021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27C6C-928C-4921-9F8B-B73CF84D2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5E710-BD97-4B9B-9C92-24003B24B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8607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BEF0E-4948-4ACE-8DCC-1A273F5A575A}" type="datetimeFigureOut">
              <a:rPr lang="en-US" smtClean="0"/>
              <a:t>12/1/2021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0D9BA-4437-4215-A28B-63AFD944A9B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14288" y="51165"/>
            <a:ext cx="12161520" cy="1645920"/>
          </a:xfrm>
          <a:prstGeom prst="rect">
            <a:avLst/>
          </a:prstGeom>
          <a:solidFill>
            <a:srgbClr val="92D050"/>
          </a:solidFill>
          <a:ln w="127000">
            <a:solidFill>
              <a:srgbClr val="000099"/>
            </a:solidFill>
          </a:ln>
        </p:spPr>
        <p:txBody>
          <a:bodyPr vert="horz" lIns="365760" tIns="45720" rIns="45720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824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067F13-BB65-4939-B252-B5D94DE76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C962BF-370F-47F8-ACD7-38231DB2EF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F2F970-08CC-4A7A-B971-920A1F063E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3D116-3696-49F2-AD79-CA66990FE34C}" type="datetimeFigureOut">
              <a:rPr lang="en-US" smtClean="0"/>
              <a:t>12/1/2021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7C65A8-F205-4A9B-B69E-E5EAF85673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AE096-49F2-4D66-8D52-07AA96733B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417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hyperlink" Target="https://pixabay.com/en/umbrella-non-wet-cloudy-1163700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1.JPG"/><Relationship Id="rId7" Type="http://schemas.openxmlformats.org/officeDocument/2006/relationships/image" Target="../media/image2.em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mailto:julie.Barthold@nih.gov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mullinsc@mail.nih.gov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niddkcairibu.urology.wisc.edu/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niddkcairibu.urology.wisc.edu/" TargetMode="Externa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02430"/>
            <a:ext cx="9144000" cy="153940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5400" b="1" dirty="0">
                <a:solidFill>
                  <a:srgbClr val="0070C0"/>
                </a:solidFill>
              </a:rPr>
              <a:t>December 2-3, 2021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5400" b="1" dirty="0">
                <a:solidFill>
                  <a:srgbClr val="0070C0"/>
                </a:solidFill>
              </a:rPr>
              <a:t>Virtual Meeting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916381" y="726508"/>
            <a:ext cx="6359237" cy="2657346"/>
          </a:xfrm>
          <a:prstGeom prst="rect">
            <a:avLst/>
          </a:prstGeom>
          <a:solidFill>
            <a:srgbClr val="92D050"/>
          </a:solidFill>
          <a:ln w="127000">
            <a:solidFill>
              <a:srgbClr val="000099"/>
            </a:solidFill>
          </a:ln>
        </p:spPr>
        <p:txBody>
          <a:bodyPr vert="horz" lIns="365760" tIns="45720" rIns="45720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j-ea"/>
                <a:cs typeface="Arial" panose="020B0604020202020204" pitchFamily="34" charset="0"/>
              </a:rPr>
              <a:t>CAIRIBU 2021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j-ea"/>
                <a:cs typeface="Arial" panose="020B0604020202020204" pitchFamily="34" charset="0"/>
              </a:rPr>
              <a:t>Annual Meeting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7508" y="5987558"/>
            <a:ext cx="2895600" cy="66675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4DF8FDDD-71FF-4AE5-A268-C4A56FA8F1ED}"/>
              </a:ext>
            </a:extLst>
          </p:cNvPr>
          <p:cNvGrpSpPr/>
          <p:nvPr/>
        </p:nvGrpSpPr>
        <p:grpSpPr>
          <a:xfrm>
            <a:off x="70470" y="68977"/>
            <a:ext cx="1665889" cy="1033888"/>
            <a:chOff x="40326" y="28785"/>
            <a:chExt cx="1665889" cy="1033888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94A8BC4-2991-4358-B72D-231083C42E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 contrast="6000"/>
            </a:blip>
            <a:stretch>
              <a:fillRect/>
            </a:stretch>
          </p:blipFill>
          <p:spPr>
            <a:xfrm>
              <a:off x="40326" y="28785"/>
              <a:ext cx="1665889" cy="649321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504FE86-AEA2-40F3-9AB6-5E9D76F381E8}"/>
                </a:ext>
              </a:extLst>
            </p:cNvPr>
            <p:cNvSpPr txBox="1"/>
            <p:nvPr/>
          </p:nvSpPr>
          <p:spPr>
            <a:xfrm>
              <a:off x="40326" y="601008"/>
              <a:ext cx="16658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Collaborating for the Advancement of Interdisciplinary Research in Benign Urology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1966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0A3E781C-A096-44DC-A7E1-86DC727F0E5A}"/>
              </a:ext>
            </a:extLst>
          </p:cNvPr>
          <p:cNvSpPr txBox="1">
            <a:spLocks/>
          </p:cNvSpPr>
          <p:nvPr/>
        </p:nvSpPr>
        <p:spPr>
          <a:xfrm>
            <a:off x="279536" y="820745"/>
            <a:ext cx="9946132" cy="2879763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Collaborating for the Advancement of  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Interdisciplinary Research 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Benign Urology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Picture 4" descr="Caribou bull at rest, Denali National Park, Alaska, USA">
            <a:extLst>
              <a:ext uri="{FF2B5EF4-FFF2-40B4-BE49-F238E27FC236}">
                <a16:creationId xmlns:a16="http://schemas.microsoft.com/office/drawing/2014/main" id="{58647DBE-56FA-44D6-8FD5-6F77831E4A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050" y="1063763"/>
            <a:ext cx="1454068" cy="1587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Subtitle 6">
            <a:extLst>
              <a:ext uri="{FF2B5EF4-FFF2-40B4-BE49-F238E27FC236}">
                <a16:creationId xmlns:a16="http://schemas.microsoft.com/office/drawing/2014/main" id="{DE5DBCFA-FCBD-41C3-A3AD-A15D5E645875}"/>
              </a:ext>
            </a:extLst>
          </p:cNvPr>
          <p:cNvSpPr txBox="1">
            <a:spLocks/>
          </p:cNvSpPr>
          <p:nvPr/>
        </p:nvSpPr>
        <p:spPr>
          <a:xfrm>
            <a:off x="2334512" y="3868849"/>
            <a:ext cx="8534400" cy="1752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EBCC96A8-62A1-4906-ADAB-42A09DAD0B48}"/>
              </a:ext>
            </a:extLst>
          </p:cNvPr>
          <p:cNvSpPr/>
          <p:nvPr/>
        </p:nvSpPr>
        <p:spPr>
          <a:xfrm>
            <a:off x="5476245" y="3324812"/>
            <a:ext cx="3417600" cy="1752601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K12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KURe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UroEpi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EAE745AE-49A2-45FD-ADB0-9A251D5AB42C}"/>
              </a:ext>
            </a:extLst>
          </p:cNvPr>
          <p:cNvSpPr/>
          <p:nvPr/>
        </p:nvSpPr>
        <p:spPr>
          <a:xfrm>
            <a:off x="3273486" y="4704277"/>
            <a:ext cx="3468994" cy="17526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P20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Exploratory Centers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E4707C67-0F43-4798-8EF2-153B19A7D90D}"/>
              </a:ext>
            </a:extLst>
          </p:cNvPr>
          <p:cNvSpPr/>
          <p:nvPr/>
        </p:nvSpPr>
        <p:spPr>
          <a:xfrm>
            <a:off x="832429" y="3346078"/>
            <a:ext cx="3621123" cy="1772183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U54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O’Brien Urology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Centers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C3AE131D-C5F6-4A52-8372-773566957546}"/>
              </a:ext>
            </a:extLst>
          </p:cNvPr>
          <p:cNvSpPr/>
          <p:nvPr/>
        </p:nvSpPr>
        <p:spPr>
          <a:xfrm>
            <a:off x="7659080" y="4716575"/>
            <a:ext cx="3468994" cy="1772183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U24 </a:t>
            </a:r>
          </a:p>
          <a:p>
            <a:pPr marL="0" marR="0" lvl="0" indent="0" algn="ctr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CAIRIBU</a:t>
            </a:r>
          </a:p>
          <a:p>
            <a:pPr marL="0" marR="0" lvl="0" indent="0" algn="ctr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Interactions Core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Flowchart: Alternate Process 31">
            <a:extLst>
              <a:ext uri="{FF2B5EF4-FFF2-40B4-BE49-F238E27FC236}">
                <a16:creationId xmlns:a16="http://schemas.microsoft.com/office/drawing/2014/main" id="{8F14593F-0A07-440C-BA21-08A42AE2EE6C}"/>
              </a:ext>
            </a:extLst>
          </p:cNvPr>
          <p:cNvSpPr/>
          <p:nvPr/>
        </p:nvSpPr>
        <p:spPr>
          <a:xfrm>
            <a:off x="279536" y="3172522"/>
            <a:ext cx="11642651" cy="3343940"/>
          </a:xfrm>
          <a:prstGeom prst="flowChartAlternateProcess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3D9E068-5AAF-4DAE-B242-1031003B2442}"/>
              </a:ext>
            </a:extLst>
          </p:cNvPr>
          <p:cNvSpPr txBox="1"/>
          <p:nvPr/>
        </p:nvSpPr>
        <p:spPr>
          <a:xfrm>
            <a:off x="8829247" y="3415669"/>
            <a:ext cx="303525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Broad Benign Urology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Research Community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and Beyond!</a:t>
            </a:r>
          </a:p>
        </p:txBody>
      </p:sp>
      <p:pic>
        <p:nvPicPr>
          <p:cNvPr id="36" name="Picture 35" descr="A close up of an umbrella&#10;&#10;Description automatically generated">
            <a:extLst>
              <a:ext uri="{FF2B5EF4-FFF2-40B4-BE49-F238E27FC236}">
                <a16:creationId xmlns:a16="http://schemas.microsoft.com/office/drawing/2014/main" id="{879975BF-3F28-4F50-BBCD-5CD904CCB4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20662207">
            <a:off x="979235" y="1469931"/>
            <a:ext cx="2067564" cy="1712202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3E88C9CC-5163-45C3-BAE4-8A35CFE1BA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846" y="5307157"/>
            <a:ext cx="2859640" cy="82995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Welcome to the CAIRIBU Community</a:t>
            </a:r>
          </a:p>
        </p:txBody>
      </p:sp>
    </p:spTree>
    <p:extLst>
      <p:ext uri="{BB962C8B-B14F-4D97-AF65-F5344CB8AC3E}">
        <p14:creationId xmlns:p14="http://schemas.microsoft.com/office/powerpoint/2010/main" val="2741780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F3179921-3F7F-4547-B3C1-8F0A0CA43295}"/>
              </a:ext>
            </a:extLst>
          </p:cNvPr>
          <p:cNvSpPr txBox="1">
            <a:spLocks/>
          </p:cNvSpPr>
          <p:nvPr/>
        </p:nvSpPr>
        <p:spPr>
          <a:xfrm>
            <a:off x="0" y="182880"/>
            <a:ext cx="12215697" cy="145235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80000"/>
              </a:lnSpc>
            </a:pPr>
            <a:r>
              <a:rPr lang="en-US" sz="3500" b="1" dirty="0">
                <a:latin typeface="+mn-lt"/>
              </a:rPr>
              <a:t>Creating a Learning Community to Develop Early-Career Investigators, Improve Understanding of Benign GU Conditions, and Enrich and Support the Broader Research Community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93933" y="2043495"/>
            <a:ext cx="11007523" cy="4543425"/>
            <a:chOff x="593933" y="1931985"/>
            <a:chExt cx="11007523" cy="4543425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B8E5315-EDA0-4718-A515-59624DF3A255}"/>
                </a:ext>
              </a:extLst>
            </p:cNvPr>
            <p:cNvSpPr/>
            <p:nvPr/>
          </p:nvSpPr>
          <p:spPr>
            <a:xfrm>
              <a:off x="593933" y="1931985"/>
              <a:ext cx="11007523" cy="4543425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B7938FF-AF5F-4DFE-9276-E9A462D09D60}"/>
                </a:ext>
              </a:extLst>
            </p:cNvPr>
            <p:cNvSpPr/>
            <p:nvPr/>
          </p:nvSpPr>
          <p:spPr>
            <a:xfrm>
              <a:off x="3499710" y="3374033"/>
              <a:ext cx="5429251" cy="2332011"/>
            </a:xfrm>
            <a:prstGeom prst="ellipse">
              <a:avLst/>
            </a:prstGeom>
            <a:solidFill>
              <a:srgbClr val="000099"/>
            </a:solidFill>
            <a:ln w="76200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23" name="Arrow: Up-Down 22">
              <a:extLst>
                <a:ext uri="{FF2B5EF4-FFF2-40B4-BE49-F238E27FC236}">
                  <a16:creationId xmlns:a16="http://schemas.microsoft.com/office/drawing/2014/main" id="{AA7718E1-216C-4442-82D0-45D639FBB704}"/>
                </a:ext>
              </a:extLst>
            </p:cNvPr>
            <p:cNvSpPr/>
            <p:nvPr/>
          </p:nvSpPr>
          <p:spPr>
            <a:xfrm rot="19151063">
              <a:off x="3794382" y="3571728"/>
              <a:ext cx="370332" cy="701801"/>
            </a:xfrm>
            <a:prstGeom prst="upDownArrow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4" name="Arrow: Up-Down 23">
              <a:extLst>
                <a:ext uri="{FF2B5EF4-FFF2-40B4-BE49-F238E27FC236}">
                  <a16:creationId xmlns:a16="http://schemas.microsoft.com/office/drawing/2014/main" id="{8432F956-1C33-4912-8450-B94DE295F747}"/>
                </a:ext>
              </a:extLst>
            </p:cNvPr>
            <p:cNvSpPr/>
            <p:nvPr/>
          </p:nvSpPr>
          <p:spPr>
            <a:xfrm rot="12989874">
              <a:off x="3987195" y="4941719"/>
              <a:ext cx="370332" cy="701801"/>
            </a:xfrm>
            <a:prstGeom prst="upDownArrow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5" name="Arrow: Up-Down 24">
              <a:extLst>
                <a:ext uri="{FF2B5EF4-FFF2-40B4-BE49-F238E27FC236}">
                  <a16:creationId xmlns:a16="http://schemas.microsoft.com/office/drawing/2014/main" id="{4CDC32D8-BBCB-4AFB-9B5C-4B2E0FA19522}"/>
                </a:ext>
              </a:extLst>
            </p:cNvPr>
            <p:cNvSpPr/>
            <p:nvPr/>
          </p:nvSpPr>
          <p:spPr>
            <a:xfrm rot="385987">
              <a:off x="5401237" y="5299216"/>
              <a:ext cx="370332" cy="701801"/>
            </a:xfrm>
            <a:prstGeom prst="upDownArrow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6" name="Arrow: Up-Down 25">
              <a:extLst>
                <a:ext uri="{FF2B5EF4-FFF2-40B4-BE49-F238E27FC236}">
                  <a16:creationId xmlns:a16="http://schemas.microsoft.com/office/drawing/2014/main" id="{5698271C-B8E9-4798-93EA-8CCDF6D357F6}"/>
                </a:ext>
              </a:extLst>
            </p:cNvPr>
            <p:cNvSpPr/>
            <p:nvPr/>
          </p:nvSpPr>
          <p:spPr>
            <a:xfrm rot="2032002">
              <a:off x="8304620" y="3589709"/>
              <a:ext cx="370332" cy="701801"/>
            </a:xfrm>
            <a:prstGeom prst="upDownArrow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7" name="Arrow: Up-Down 26">
              <a:extLst>
                <a:ext uri="{FF2B5EF4-FFF2-40B4-BE49-F238E27FC236}">
                  <a16:creationId xmlns:a16="http://schemas.microsoft.com/office/drawing/2014/main" id="{613316DB-7738-431A-B081-008D18A88D9F}"/>
                </a:ext>
              </a:extLst>
            </p:cNvPr>
            <p:cNvSpPr/>
            <p:nvPr/>
          </p:nvSpPr>
          <p:spPr>
            <a:xfrm>
              <a:off x="5994793" y="3049738"/>
              <a:ext cx="370332" cy="701801"/>
            </a:xfrm>
            <a:prstGeom prst="upDownArrow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8" name="Arrow: Up-Down 27">
              <a:extLst>
                <a:ext uri="{FF2B5EF4-FFF2-40B4-BE49-F238E27FC236}">
                  <a16:creationId xmlns:a16="http://schemas.microsoft.com/office/drawing/2014/main" id="{899A2087-2CA7-4189-B30C-802979B8DEFC}"/>
                </a:ext>
              </a:extLst>
            </p:cNvPr>
            <p:cNvSpPr/>
            <p:nvPr/>
          </p:nvSpPr>
          <p:spPr>
            <a:xfrm rot="20677936">
              <a:off x="6818538" y="5283217"/>
              <a:ext cx="370332" cy="701801"/>
            </a:xfrm>
            <a:prstGeom prst="upDownArrow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9" name="Arrow: Up-Down 28">
              <a:extLst>
                <a:ext uri="{FF2B5EF4-FFF2-40B4-BE49-F238E27FC236}">
                  <a16:creationId xmlns:a16="http://schemas.microsoft.com/office/drawing/2014/main" id="{46092887-F9D2-4275-9AD9-09B38632DE9D}"/>
                </a:ext>
              </a:extLst>
            </p:cNvPr>
            <p:cNvSpPr/>
            <p:nvPr/>
          </p:nvSpPr>
          <p:spPr>
            <a:xfrm rot="19691753">
              <a:off x="8122688" y="4929776"/>
              <a:ext cx="370332" cy="701801"/>
            </a:xfrm>
            <a:prstGeom prst="upDownArrow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E6DA292-7F7F-488A-8F10-6A750BFCE01A}"/>
                </a:ext>
              </a:extLst>
            </p:cNvPr>
            <p:cNvSpPr/>
            <p:nvPr/>
          </p:nvSpPr>
          <p:spPr>
            <a:xfrm>
              <a:off x="4438179" y="4129047"/>
              <a:ext cx="1091955" cy="82198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/>
                <a:t>U54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97FDA0D-3320-4F26-9D16-6091C3404DC4}"/>
                </a:ext>
              </a:extLst>
            </p:cNvPr>
            <p:cNvSpPr/>
            <p:nvPr/>
          </p:nvSpPr>
          <p:spPr>
            <a:xfrm>
              <a:off x="5657099" y="4129046"/>
              <a:ext cx="1114475" cy="82198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/>
                <a:t>P20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F5366E6-913F-45B6-8CAB-D7F9032F2670}"/>
                </a:ext>
              </a:extLst>
            </p:cNvPr>
            <p:cNvSpPr/>
            <p:nvPr/>
          </p:nvSpPr>
          <p:spPr>
            <a:xfrm>
              <a:off x="2217559" y="2560735"/>
              <a:ext cx="7924800" cy="55271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chemeClr val="tx1"/>
                  </a:solidFill>
                </a:rPr>
                <a:t>Benign Urology Investigator Community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97FDA0D-3320-4F26-9D16-6091C3404DC4}"/>
                </a:ext>
              </a:extLst>
            </p:cNvPr>
            <p:cNvSpPr/>
            <p:nvPr/>
          </p:nvSpPr>
          <p:spPr>
            <a:xfrm>
              <a:off x="6898795" y="4129046"/>
              <a:ext cx="1114475" cy="8219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K12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6018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FA9C6EC-6F63-4D1F-82A9-D2F1D3D42047}"/>
              </a:ext>
            </a:extLst>
          </p:cNvPr>
          <p:cNvSpPr/>
          <p:nvPr/>
        </p:nvSpPr>
        <p:spPr>
          <a:xfrm>
            <a:off x="7197212" y="5515898"/>
            <a:ext cx="4994787" cy="1324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86561" y="1926292"/>
            <a:ext cx="11199303" cy="4640763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3500" dirty="0"/>
              <a:t>No cohesive “story” for these conditions</a:t>
            </a:r>
          </a:p>
          <a:p>
            <a:pPr>
              <a:lnSpc>
                <a:spcPct val="110000"/>
              </a:lnSpc>
              <a:spcBef>
                <a:spcPts val="800"/>
              </a:spcBef>
            </a:pPr>
            <a:r>
              <a:rPr lang="en-US" sz="3500" b="1" dirty="0"/>
              <a:t>Multiple medical specialties </a:t>
            </a:r>
            <a:r>
              <a:rPr lang="en-US" sz="3500" dirty="0"/>
              <a:t>have a piece of the story</a:t>
            </a:r>
          </a:p>
          <a:p>
            <a:pPr>
              <a:lnSpc>
                <a:spcPct val="110000"/>
              </a:lnSpc>
              <a:spcBef>
                <a:spcPts val="800"/>
              </a:spcBef>
            </a:pPr>
            <a:r>
              <a:rPr lang="en-US" sz="3500" dirty="0"/>
              <a:t>Perceived impact is primarily </a:t>
            </a:r>
            <a:r>
              <a:rPr lang="en-US" sz="3500" b="1" dirty="0"/>
              <a:t>quality of life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800" dirty="0"/>
              <a:t>Many conditions are normalized and accepted</a:t>
            </a:r>
          </a:p>
          <a:p>
            <a:pPr>
              <a:lnSpc>
                <a:spcPct val="110000"/>
              </a:lnSpc>
              <a:spcBef>
                <a:spcPts val="800"/>
              </a:spcBef>
            </a:pPr>
            <a:r>
              <a:rPr lang="en-US" sz="3500" dirty="0"/>
              <a:t>Conditions are </a:t>
            </a:r>
            <a:r>
              <a:rPr lang="en-US" sz="3500" b="1" dirty="0"/>
              <a:t>not routinely screened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800" dirty="0"/>
              <a:t>Become apparent only when symptoms are recognized and reported</a:t>
            </a:r>
          </a:p>
          <a:p>
            <a:pPr>
              <a:lnSpc>
                <a:spcPct val="110000"/>
              </a:lnSpc>
              <a:spcBef>
                <a:spcPts val="800"/>
              </a:spcBef>
            </a:pPr>
            <a:r>
              <a:rPr lang="en-US" sz="3500" dirty="0"/>
              <a:t>Lack of </a:t>
            </a:r>
            <a:r>
              <a:rPr lang="en-US" sz="3500" b="1" dirty="0"/>
              <a:t>objective markers</a:t>
            </a:r>
          </a:p>
          <a:p>
            <a:pPr>
              <a:lnSpc>
                <a:spcPct val="110000"/>
              </a:lnSpc>
              <a:spcBef>
                <a:spcPts val="800"/>
              </a:spcBef>
            </a:pPr>
            <a:r>
              <a:rPr lang="en-US" sz="3500" dirty="0"/>
              <a:t>Most conditions treated by surgeons with limited time to think like scientists</a:t>
            </a:r>
          </a:p>
          <a:p>
            <a:pPr>
              <a:lnSpc>
                <a:spcPct val="110000"/>
              </a:lnSpc>
              <a:spcBef>
                <a:spcPts val="800"/>
              </a:spcBef>
            </a:pPr>
            <a:r>
              <a:rPr lang="en-US" sz="3500" dirty="0"/>
              <a:t>Many pts have some degree of </a:t>
            </a:r>
            <a:r>
              <a:rPr lang="en-US" sz="3500" b="1" dirty="0"/>
              <a:t>stigma</a:t>
            </a:r>
            <a:r>
              <a:rPr lang="en-US" sz="3500" dirty="0"/>
              <a:t>, limiting self-report and advocacy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2800" dirty="0"/>
              <a:t>Limits usefulness of big data</a:t>
            </a:r>
          </a:p>
          <a:p>
            <a:pPr>
              <a:lnSpc>
                <a:spcPct val="110000"/>
              </a:lnSpc>
              <a:spcBef>
                <a:spcPts val="800"/>
              </a:spcBef>
            </a:pPr>
            <a:r>
              <a:rPr lang="en-US" sz="3200" dirty="0"/>
              <a:t>Benign GU workforce pipeline insufficient to meet needs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1FE6B-2C7F-4809-BBAB-9CB54C7CC3BA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00F58154-F4FE-46B1-86E0-EAB3EDCA439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9210" y="122663"/>
            <a:ext cx="12021014" cy="1538869"/>
          </a:xfrm>
        </p:spPr>
        <p:txBody>
          <a:bodyPr anchor="ctr" anchorCtr="0">
            <a:noAutofit/>
          </a:bodyPr>
          <a:lstStyle/>
          <a:p>
            <a:pPr marL="342900" lvl="1" indent="0" algn="ctr">
              <a:lnSpc>
                <a:spcPct val="80000"/>
              </a:lnSpc>
              <a:buNone/>
            </a:pPr>
            <a:r>
              <a:rPr lang="en-US" sz="4000" b="1" dirty="0">
                <a:solidFill>
                  <a:schemeClr val="tx1"/>
                </a:solidFill>
                <a:latin typeface="+mn-lt"/>
              </a:rPr>
              <a:t>CAIRIBU aims to address challenges facing researchers interested in non-cancerous genitourinary conditions</a:t>
            </a:r>
            <a:endParaRPr lang="en-US" sz="4000" b="1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3337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963" y="4466605"/>
            <a:ext cx="2952692" cy="543112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A1CC1D2E-B089-40CB-8DC8-E6E1BE49AEC2}"/>
              </a:ext>
            </a:extLst>
          </p:cNvPr>
          <p:cNvGrpSpPr/>
          <p:nvPr/>
        </p:nvGrpSpPr>
        <p:grpSpPr>
          <a:xfrm>
            <a:off x="10332501" y="5748176"/>
            <a:ext cx="1665889" cy="1047743"/>
            <a:chOff x="40326" y="28785"/>
            <a:chExt cx="1665889" cy="104774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3A044AC-20D7-4614-B061-A14CB418A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 contrast="6000"/>
            </a:blip>
            <a:stretch>
              <a:fillRect/>
            </a:stretch>
          </p:blipFill>
          <p:spPr>
            <a:xfrm>
              <a:off x="40326" y="28785"/>
              <a:ext cx="1665889" cy="649321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F24F78B-7EA7-4964-8B1E-05AE76EF9E63}"/>
                </a:ext>
              </a:extLst>
            </p:cNvPr>
            <p:cNvSpPr txBox="1"/>
            <p:nvPr/>
          </p:nvSpPr>
          <p:spPr>
            <a:xfrm>
              <a:off x="40326" y="614863"/>
              <a:ext cx="16658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Collaborating for the Advancement of Interdisciplinary Research in Benign Urology</a:t>
              </a: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755" y="1001019"/>
            <a:ext cx="1367059" cy="136705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419814" y="858917"/>
            <a:ext cx="9578898" cy="1564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Kristina Penniston, PhD, RDN</a:t>
            </a:r>
          </a:p>
          <a:p>
            <a:endParaRPr lang="en-US" sz="500" dirty="0"/>
          </a:p>
          <a:p>
            <a:pPr>
              <a:spcAft>
                <a:spcPts val="200"/>
              </a:spcAft>
            </a:pPr>
            <a:r>
              <a:rPr lang="en-US" sz="2000" dirty="0"/>
              <a:t>- PI, NIH/NIDDK U24 UW-Madison Urology Interactions Core (U24DK-127726)</a:t>
            </a:r>
          </a:p>
          <a:p>
            <a:pPr>
              <a:lnSpc>
                <a:spcPct val="80000"/>
              </a:lnSpc>
              <a:spcBef>
                <a:spcPts val="400"/>
              </a:spcBef>
              <a:spcAft>
                <a:spcPts val="200"/>
              </a:spcAft>
            </a:pPr>
            <a:r>
              <a:rPr lang="en-US" sz="2000" dirty="0"/>
              <a:t>- Senior Scientist, University of Wisconsin School of Medicine and Public Health, </a:t>
            </a:r>
          </a:p>
          <a:p>
            <a:pPr>
              <a:lnSpc>
                <a:spcPct val="80000"/>
              </a:lnSpc>
              <a:spcAft>
                <a:spcPts val="200"/>
              </a:spcAft>
            </a:pPr>
            <a:r>
              <a:rPr lang="en-US" sz="2000" dirty="0"/>
              <a:t>  Department of Urology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0" y="4921117"/>
            <a:ext cx="12192000" cy="1744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	Betsy Rolland, PhD, MLIS</a:t>
            </a:r>
          </a:p>
          <a:p>
            <a:endParaRPr lang="en-US" sz="400" b="1" dirty="0"/>
          </a:p>
          <a:p>
            <a:pPr>
              <a:spcAft>
                <a:spcPts val="200"/>
              </a:spcAft>
            </a:pPr>
            <a:r>
              <a:rPr lang="en-US" dirty="0"/>
              <a:t>	- Co-Investigator, NIH/NIDDK U24 UW-Madison Urology Interactions Core (U24DK-127726)</a:t>
            </a:r>
          </a:p>
          <a:p>
            <a:pPr>
              <a:spcAft>
                <a:spcPts val="200"/>
              </a:spcAft>
            </a:pPr>
            <a:r>
              <a:rPr lang="en-US" dirty="0"/>
              <a:t>	- PI, Coordinating Center of the Cancer Center Cessation Initiative</a:t>
            </a:r>
          </a:p>
          <a:p>
            <a:pPr>
              <a:lnSpc>
                <a:spcPct val="90000"/>
              </a:lnSpc>
            </a:pPr>
            <a:r>
              <a:rPr lang="en-US" dirty="0"/>
              <a:t>	- Director of Team Science &amp; Research Development, University of Wisconsin School 		                 			  of Medicine and Public Health, Institute for Clinical and Translational Research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71959" y="2660312"/>
            <a:ext cx="550870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/>
              <a:t>		</a:t>
            </a:r>
            <a:r>
              <a:rPr lang="en-US" sz="2800" b="1" dirty="0"/>
              <a:t>Jennifer </a:t>
            </a:r>
            <a:r>
              <a:rPr lang="en-US" sz="2800" b="1" dirty="0" err="1"/>
              <a:t>Allmaras</a:t>
            </a:r>
            <a:r>
              <a:rPr lang="en-US" sz="2800" b="1" dirty="0"/>
              <a:t>, MPH</a:t>
            </a:r>
          </a:p>
          <a:p>
            <a:pPr algn="r"/>
            <a:r>
              <a:rPr lang="en-US" sz="2400" dirty="0"/>
              <a:t>		- Researcher</a:t>
            </a:r>
          </a:p>
          <a:p>
            <a:pPr algn="r"/>
            <a:endParaRPr lang="en-US" sz="1100" dirty="0"/>
          </a:p>
          <a:p>
            <a:pPr algn="r"/>
            <a:r>
              <a:rPr lang="en-US" sz="2400" dirty="0"/>
              <a:t>		</a:t>
            </a:r>
            <a:r>
              <a:rPr lang="en-US" sz="2800" b="1" dirty="0"/>
              <a:t>Catherine Davis</a:t>
            </a:r>
          </a:p>
          <a:p>
            <a:pPr algn="r"/>
            <a:r>
              <a:rPr lang="en-US" sz="2400" dirty="0"/>
              <a:t>		- Administrative Assistant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207135" y="2647295"/>
            <a:ext cx="3707476" cy="175708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tIns="91440" bIns="91440" rtlCol="0">
            <a:spAutoFit/>
          </a:bodyPr>
          <a:lstStyle/>
          <a:p>
            <a:pPr algn="ctr">
              <a:lnSpc>
                <a:spcPct val="85000"/>
              </a:lnSpc>
              <a:spcBef>
                <a:spcPts val="400"/>
              </a:spcBef>
            </a:pPr>
            <a:r>
              <a:rPr lang="en-US" sz="2400" dirty="0">
                <a:solidFill>
                  <a:schemeClr val="bg1"/>
                </a:solidFill>
              </a:rPr>
              <a:t>For “real time” assistance during the meeting, contact Interactions Core staff in the Zoom chat OR by emailing </a:t>
            </a:r>
            <a:r>
              <a:rPr lang="en-US" sz="2400" dirty="0">
                <a:solidFill>
                  <a:schemeClr val="accent4"/>
                </a:solidFill>
              </a:rPr>
              <a:t>CAIRIBU@urology.wisc.edu </a:t>
            </a:r>
          </a:p>
        </p:txBody>
      </p:sp>
      <p:pic>
        <p:nvPicPr>
          <p:cNvPr id="1026" name="Picture 2" descr="File:UW SMPH Logo.png - Wikipedi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856" y="2284041"/>
            <a:ext cx="2668857" cy="788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CAIRIBU U24 Interactions Core</a:t>
            </a:r>
          </a:p>
        </p:txBody>
      </p:sp>
    </p:spTree>
    <p:extLst>
      <p:ext uri="{BB962C8B-B14F-4D97-AF65-F5344CB8AC3E}">
        <p14:creationId xmlns:p14="http://schemas.microsoft.com/office/powerpoint/2010/main" val="3409303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C28875F1-55A9-4473-97A0-8B0F7284377D}"/>
              </a:ext>
            </a:extLst>
          </p:cNvPr>
          <p:cNvSpPr txBox="1"/>
          <p:nvPr/>
        </p:nvSpPr>
        <p:spPr>
          <a:xfrm>
            <a:off x="692620" y="818988"/>
            <a:ext cx="10731937" cy="2416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sym typeface="Wingdings" panose="05000000000000000000" pitchFamily="2" charset="2"/>
              </a:rPr>
              <a:t>CAIRIBU Collaboration Awards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400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CAIRIBU Travel Grants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400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CAIRIBU Research Travel &amp; Development Grants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400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CAIRIBU Urology O’Brien Centers Opportunity Pool</a:t>
            </a:r>
            <a:endParaRPr kumimoji="0" lang="en-US" sz="3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sym typeface="Wingdings" panose="05000000000000000000" pitchFamily="2" charset="2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1CC1D2E-B089-40CB-8DC8-E6E1BE49AEC2}"/>
              </a:ext>
            </a:extLst>
          </p:cNvPr>
          <p:cNvGrpSpPr/>
          <p:nvPr/>
        </p:nvGrpSpPr>
        <p:grpSpPr>
          <a:xfrm>
            <a:off x="10332501" y="5748176"/>
            <a:ext cx="1665889" cy="1047743"/>
            <a:chOff x="40326" y="28785"/>
            <a:chExt cx="1665889" cy="104774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3A044AC-20D7-4614-B061-A14CB418A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lum contrast="6000"/>
            </a:blip>
            <a:stretch>
              <a:fillRect/>
            </a:stretch>
          </p:blipFill>
          <p:spPr>
            <a:xfrm>
              <a:off x="40326" y="28785"/>
              <a:ext cx="1665889" cy="649321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F24F78B-7EA7-4964-8B1E-05AE76EF9E63}"/>
                </a:ext>
              </a:extLst>
            </p:cNvPr>
            <p:cNvSpPr txBox="1"/>
            <p:nvPr/>
          </p:nvSpPr>
          <p:spPr>
            <a:xfrm>
              <a:off x="40326" y="614863"/>
              <a:ext cx="16658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Collaborating for the Advancement of Interdisciplinary Research in Benign Urology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 lvl="0">
              <a:lnSpc>
                <a:spcPct val="90000"/>
              </a:lnSpc>
              <a:defRPr/>
            </a:pPr>
            <a:r>
              <a:rPr lang="en-US" sz="3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CAIRIBU Community Opportunities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171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CAIRIBU Community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94648" y="836342"/>
            <a:ext cx="11078251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/>
              <a:t>Website – Resources, info, links to local CAIRIBU Centers &amp; Programs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/>
              <a:t>YouTube channel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379" y="2044636"/>
            <a:ext cx="10006921" cy="459111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38909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CAIRIBU Community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94649" y="836342"/>
            <a:ext cx="107943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/>
              <a:t>Virtual seminars, forums, and discussions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/>
              <a:t>Research interest groups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3105991" y="1653690"/>
            <a:ext cx="5016003" cy="2131735"/>
            <a:chOff x="3514678" y="1494365"/>
            <a:chExt cx="5016003" cy="2131735"/>
          </a:xfrm>
        </p:grpSpPr>
        <p:grpSp>
          <p:nvGrpSpPr>
            <p:cNvPr id="7" name="Group 6"/>
            <p:cNvGrpSpPr/>
            <p:nvPr/>
          </p:nvGrpSpPr>
          <p:grpSpPr>
            <a:xfrm>
              <a:off x="3514678" y="1494365"/>
              <a:ext cx="4394811" cy="2047503"/>
              <a:chOff x="7417604" y="2743301"/>
              <a:chExt cx="4394811" cy="2047503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17604" y="3722580"/>
                <a:ext cx="4394811" cy="1068224"/>
              </a:xfrm>
              <a:prstGeom prst="rect">
                <a:avLst/>
              </a:prstGeom>
            </p:spPr>
          </p:pic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615009" y="2743301"/>
                <a:ext cx="2085090" cy="1814506"/>
              </a:xfrm>
              <a:prstGeom prst="rect">
                <a:avLst/>
              </a:prstGeom>
            </p:spPr>
          </p:pic>
          <p:sp>
            <p:nvSpPr>
              <p:cNvPr id="6" name="Oval 5"/>
              <p:cNvSpPr/>
              <p:nvPr/>
            </p:nvSpPr>
            <p:spPr>
              <a:xfrm>
                <a:off x="9534292" y="4125952"/>
                <a:ext cx="289931" cy="25647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7794700" y="3218296"/>
              <a:ext cx="735981" cy="4078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50" b="1" dirty="0">
                  <a:latin typeface="Arial Black" panose="020B0A04020102020204" pitchFamily="34" charset="0"/>
                  <a:cs typeface="Arial" panose="020B0604020202020204" pitchFamily="34" charset="0"/>
                </a:rPr>
                <a:t>s</a:t>
              </a:r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6711" y="1263586"/>
            <a:ext cx="3322320" cy="15621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93" y="2144995"/>
            <a:ext cx="2078117" cy="2042011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8421075" y="2973861"/>
            <a:ext cx="2813592" cy="2765451"/>
            <a:chOff x="8266559" y="2642391"/>
            <a:chExt cx="2813592" cy="2765451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66559" y="2642391"/>
              <a:ext cx="2813592" cy="2765451"/>
            </a:xfrm>
            <a:prstGeom prst="rect">
              <a:avLst/>
            </a:prstGeom>
          </p:spPr>
        </p:pic>
        <p:sp>
          <p:nvSpPr>
            <p:cNvPr id="14" name="Oval 13"/>
            <p:cNvSpPr/>
            <p:nvPr/>
          </p:nvSpPr>
          <p:spPr>
            <a:xfrm>
              <a:off x="8610600" y="2997200"/>
              <a:ext cx="2082800" cy="2057400"/>
            </a:xfrm>
            <a:prstGeom prst="ellipse">
              <a:avLst/>
            </a:prstGeom>
            <a:noFill/>
            <a:ln w="6350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3A044AC-20D7-4614-B061-A14CB418A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lum contrast="6000"/>
            </a:blip>
            <a:stretch>
              <a:fillRect/>
            </a:stretch>
          </p:blipFill>
          <p:spPr>
            <a:xfrm>
              <a:off x="9061193" y="3344336"/>
              <a:ext cx="1171894" cy="50076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/>
          </p:spPr>
        </p:pic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456" y="3871568"/>
            <a:ext cx="3374308" cy="2833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721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C28875F1-55A9-4473-97A0-8B0F7284377D}"/>
              </a:ext>
            </a:extLst>
          </p:cNvPr>
          <p:cNvSpPr txBox="1"/>
          <p:nvPr/>
        </p:nvSpPr>
        <p:spPr>
          <a:xfrm>
            <a:off x="692620" y="818988"/>
            <a:ext cx="1073193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sym typeface="Wingdings" panose="05000000000000000000" pitchFamily="2" charset="2"/>
              </a:rPr>
              <a:t>Deepak Nihalani, PhD		Program Official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400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Julie Barthold, MD		Project Scientist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400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Chris Mullins, PhD			Scientific Advisor</a:t>
            </a:r>
            <a:endParaRPr kumimoji="0" lang="en-US" sz="3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sym typeface="Wingdings" panose="05000000000000000000" pitchFamily="2" charset="2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1CC1D2E-B089-40CB-8DC8-E6E1BE49AEC2}"/>
              </a:ext>
            </a:extLst>
          </p:cNvPr>
          <p:cNvGrpSpPr/>
          <p:nvPr/>
        </p:nvGrpSpPr>
        <p:grpSpPr>
          <a:xfrm>
            <a:off x="10332501" y="5748176"/>
            <a:ext cx="1665889" cy="1047743"/>
            <a:chOff x="40326" y="28785"/>
            <a:chExt cx="1665889" cy="104774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3A044AC-20D7-4614-B061-A14CB418A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lum contrast="6000"/>
            </a:blip>
            <a:stretch>
              <a:fillRect/>
            </a:stretch>
          </p:blipFill>
          <p:spPr>
            <a:xfrm>
              <a:off x="40326" y="28785"/>
              <a:ext cx="1665889" cy="649321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F24F78B-7EA7-4964-8B1E-05AE76EF9E63}"/>
                </a:ext>
              </a:extLst>
            </p:cNvPr>
            <p:cNvSpPr txBox="1"/>
            <p:nvPr/>
          </p:nvSpPr>
          <p:spPr>
            <a:xfrm>
              <a:off x="40326" y="614863"/>
              <a:ext cx="16658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Collaborating for the Advancement of Interdisciplinary Research in Benign Urology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 lvl="0">
              <a:lnSpc>
                <a:spcPct val="90000"/>
              </a:lnSpc>
              <a:defRPr/>
            </a:pPr>
            <a:r>
              <a:rPr lang="en-US" sz="3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CAIRIBU Program Officers at NIDDK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1439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ree Potted green plant grows up in arrow shape over blue background. Concept business image tree growth stages stock pictures, royalty-free photos &amp; images">
            <a:extLst>
              <a:ext uri="{FF2B5EF4-FFF2-40B4-BE49-F238E27FC236}">
                <a16:creationId xmlns:a16="http://schemas.microsoft.com/office/drawing/2014/main" id="{4F70C3B9-9020-4091-89C6-E27E4C79AE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 bwMode="auto">
          <a:xfrm>
            <a:off x="20" y="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Rectangle 76">
            <a:extLst>
              <a:ext uri="{FF2B5EF4-FFF2-40B4-BE49-F238E27FC236}">
                <a16:creationId xmlns:a16="http://schemas.microsoft.com/office/drawing/2014/main" id="{D38A241E-0395-41E5-8607-BAA2799A43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-1" y="4892040"/>
            <a:ext cx="12191999" cy="1965960"/>
          </a:xfrm>
          <a:prstGeom prst="rect">
            <a:avLst/>
          </a:prstGeom>
          <a:solidFill>
            <a:schemeClr val="bg1">
              <a:alpha val="72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9ECB49-D456-46BA-A1B3-E113193944D6}"/>
              </a:ext>
            </a:extLst>
          </p:cNvPr>
          <p:cNvSpPr txBox="1"/>
          <p:nvPr/>
        </p:nvSpPr>
        <p:spPr>
          <a:xfrm>
            <a:off x="969264" y="5154168"/>
            <a:ext cx="6973204" cy="12618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NIH-NIDDK-CAIRIBU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E352288-84AD-4CA8-BCD5-76C29D34E1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138160" y="5325066"/>
            <a:ext cx="0" cy="9144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F20C40AD-66E1-421F-A69A-B31B2315F7CE}"/>
              </a:ext>
            </a:extLst>
          </p:cNvPr>
          <p:cNvGrpSpPr/>
          <p:nvPr/>
        </p:nvGrpSpPr>
        <p:grpSpPr>
          <a:xfrm>
            <a:off x="6798298" y="21552"/>
            <a:ext cx="5108441" cy="2345909"/>
            <a:chOff x="5524390" y="967814"/>
            <a:chExt cx="5108441" cy="234590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8F93963-0A89-48F1-A7DD-B0FF9C4B34CD}"/>
                </a:ext>
              </a:extLst>
            </p:cNvPr>
            <p:cNvSpPr txBox="1"/>
            <p:nvPr/>
          </p:nvSpPr>
          <p:spPr>
            <a:xfrm>
              <a:off x="5743220" y="1303680"/>
              <a:ext cx="3008277" cy="14798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33350" marR="219075" lvl="0" indent="0" algn="ctr" defTabSz="914400" rtl="0" eaLnBrk="1" fontAlgn="auto" latinLnBrk="0" hangingPunct="1">
                <a:lnSpc>
                  <a:spcPct val="100000"/>
                </a:lnSpc>
                <a:spcBef>
                  <a:spcPts val="46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U54 CENTER</a:t>
              </a:r>
            </a:p>
            <a:p>
              <a:pPr marL="133350" marR="219075" lvl="0" indent="0" algn="ctr" defTabSz="914400" rtl="0" eaLnBrk="1" fontAlgn="auto" latinLnBrk="0" hangingPunct="1">
                <a:lnSpc>
                  <a:spcPct val="100000"/>
                </a:lnSpc>
                <a:spcBef>
                  <a:spcPts val="46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Stanford</a:t>
              </a:r>
              <a:r>
                <a:rPr kumimoji="0" lang="en-US" sz="1800" b="1" i="0" u="none" strike="noStrike" kern="0" cap="none" spc="-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 </a:t>
              </a: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University</a:t>
              </a:r>
              <a:r>
                <a:rPr kumimoji="0" lang="en-US" sz="1800" b="1" i="0" u="none" strike="noStrike" kern="0" cap="none" spc="-3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 </a:t>
              </a: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George</a:t>
              </a:r>
              <a:r>
                <a:rPr kumimoji="0" lang="en-US" sz="1800" b="1" i="0" u="none" strike="noStrike" kern="0" cap="none" spc="-2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 </a:t>
              </a: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M.</a:t>
              </a:r>
              <a:r>
                <a:rPr kumimoji="0" lang="en-US" sz="1800" b="1" i="0" u="none" strike="noStrike" kern="0" cap="none" spc="-2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 </a:t>
              </a: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O’Brien</a:t>
              </a:r>
              <a:r>
                <a:rPr kumimoji="0" lang="en-US" sz="1800" b="1" i="0" u="none" strike="noStrike" kern="0" cap="none" spc="-15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 </a:t>
              </a: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Center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2021-2026</a:t>
              </a:r>
              <a:r>
                <a:rPr kumimoji="0" lang="en-US" sz="1400" b="0" i="0" u="none" strike="noStrike" kern="1200" cap="none" spc="-15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– PI,</a:t>
              </a:r>
              <a:r>
                <a:rPr kumimoji="0" lang="en-US" sz="1400" b="0" i="0" u="none" strike="noStrike" kern="1200" cap="none" spc="-15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James</a:t>
              </a:r>
              <a:r>
                <a:rPr kumimoji="0" lang="en-US" sz="1400" b="0" i="0" u="none" strike="noStrike" kern="1200" cap="none" spc="-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Brooks,</a:t>
              </a:r>
              <a:r>
                <a:rPr kumimoji="0" lang="en-US" sz="1400" b="0" i="0" u="none" strike="noStrike" kern="1200" cap="none" spc="-15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MD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EF9A3533-1CEE-489F-8A80-E32CF3121DE9}"/>
                </a:ext>
              </a:extLst>
            </p:cNvPr>
            <p:cNvSpPr/>
            <p:nvPr/>
          </p:nvSpPr>
          <p:spPr>
            <a:xfrm>
              <a:off x="5524390" y="967814"/>
              <a:ext cx="5108441" cy="2345909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33" name="image13.jpeg" descr="James D. Brooks">
              <a:extLst>
                <a:ext uri="{FF2B5EF4-FFF2-40B4-BE49-F238E27FC236}">
                  <a16:creationId xmlns:a16="http://schemas.microsoft.com/office/drawing/2014/main" id="{375A53A1-9DE8-422F-906F-10D2F8F4512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44475" y="1417052"/>
              <a:ext cx="1363345" cy="1366520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C1D74F5-7787-4038-AB37-39A000D701A4}"/>
              </a:ext>
            </a:extLst>
          </p:cNvPr>
          <p:cNvGrpSpPr/>
          <p:nvPr/>
        </p:nvGrpSpPr>
        <p:grpSpPr>
          <a:xfrm>
            <a:off x="6798298" y="2546121"/>
            <a:ext cx="5108441" cy="2345909"/>
            <a:chOff x="6798298" y="2546121"/>
            <a:chExt cx="5108441" cy="2345909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84D2AE0A-D40F-4301-8FF1-D134207CDB2D}"/>
                </a:ext>
              </a:extLst>
            </p:cNvPr>
            <p:cNvGrpSpPr/>
            <p:nvPr/>
          </p:nvGrpSpPr>
          <p:grpSpPr>
            <a:xfrm>
              <a:off x="6798298" y="2546121"/>
              <a:ext cx="5108441" cy="2345909"/>
              <a:chOff x="5524390" y="967814"/>
              <a:chExt cx="5108441" cy="2345909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CCED9193-02EA-40B3-AF4B-12A0E2230C76}"/>
                  </a:ext>
                </a:extLst>
              </p:cNvPr>
              <p:cNvSpPr txBox="1"/>
              <p:nvPr/>
            </p:nvSpPr>
            <p:spPr>
              <a:xfrm>
                <a:off x="5545340" y="1283421"/>
                <a:ext cx="3486747" cy="16337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33350" marR="219075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46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Arial" panose="020B0604020202020204" pitchFamily="34" charset="0"/>
                    <a:cs typeface="+mn-cs"/>
                  </a:rPr>
                  <a:t>P20 CENTER</a:t>
                </a:r>
              </a:p>
              <a:p>
                <a:pPr marL="133350" marR="219075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46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Arial" panose="020B0604020202020204" pitchFamily="34" charset="0"/>
                    <a:cs typeface="+mn-cs"/>
                  </a:rPr>
                  <a:t>Beaumont Hospital/ Oakland University Michigan State University </a:t>
                </a:r>
                <a:r>
                  <a: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Arial" panose="020B0604020202020204" pitchFamily="34" charset="0"/>
                    <a:cs typeface="+mn-cs"/>
                  </a:rPr>
                  <a:t>2021-2023 - Co-PIs, Bernadette Zwaans, PhD and Michael Chancellor, MD</a:t>
                </a: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E40CE428-7CE8-491D-A94D-A667CE6EA060}"/>
                  </a:ext>
                </a:extLst>
              </p:cNvPr>
              <p:cNvSpPr/>
              <p:nvPr/>
            </p:nvSpPr>
            <p:spPr>
              <a:xfrm>
                <a:off x="5524390" y="967814"/>
                <a:ext cx="5108441" cy="2345909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39" name="image3.jpeg">
              <a:extLst>
                <a:ext uri="{FF2B5EF4-FFF2-40B4-BE49-F238E27FC236}">
                  <a16:creationId xmlns:a16="http://schemas.microsoft.com/office/drawing/2014/main" id="{D09F7C41-07B0-4517-AD8C-D3242225A8C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68063" y="2967763"/>
              <a:ext cx="1263983" cy="15026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333785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070A52D-163A-4CF4-A039-1A63F1524EA3}"/>
              </a:ext>
            </a:extLst>
          </p:cNvPr>
          <p:cNvSpPr/>
          <p:nvPr/>
        </p:nvSpPr>
        <p:spPr>
          <a:xfrm>
            <a:off x="1786" y="0"/>
            <a:ext cx="12192000" cy="152552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 "/>
                <a:ea typeface="+mn-ea"/>
                <a:cs typeface="+mn-cs"/>
              </a:rPr>
              <a:t>NIDDK Funding Initiative RFA-DK-21-032: Fostering Research With Additional Resources and Development (FORWARD) Urology Centers (P20 Clinical Trial Not Allowed)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B22718-B2C0-4F75-8B4C-505EAC101F25}"/>
              </a:ext>
            </a:extLst>
          </p:cNvPr>
          <p:cNvSpPr/>
          <p:nvPr/>
        </p:nvSpPr>
        <p:spPr>
          <a:xfrm>
            <a:off x="513807" y="1670614"/>
            <a:ext cx="11216640" cy="3965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Goal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: To foster and expand the benign urologic research community through collaborative teams 	and support for a Research Project that generates data for follow-on R01 submission(s)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Due Date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: March 24, 2022 / New 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applications only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The P20 supports: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Administrative (Project Support) Core: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led by the P20 PD/PI, an established investigator, preferably in benign urology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Research Project Team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:  3 or fewer multidisciplinary investigators, at least 1 an ESI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Research Project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:  scientifically distinct from PD/PI’s research; R01 submission by Y3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Duration: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up to 3 years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Budget: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up to $250,000 per year in Direct Costs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FEF2BB-260F-48DD-A50A-08A6B9287139}"/>
              </a:ext>
            </a:extLst>
          </p:cNvPr>
          <p:cNvSpPr/>
          <p:nvPr/>
        </p:nvSpPr>
        <p:spPr>
          <a:xfrm>
            <a:off x="270359" y="5978466"/>
            <a:ext cx="7858520" cy="40011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More Information: Dr. Julie Barthold, NIDDK (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julia.Barthold@nih.gov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0270C2-1664-48DA-ADA9-FBEBF5D0C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0073" y="5981719"/>
            <a:ext cx="2655681" cy="54645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46A0A74-DC41-4DDF-A6CB-79180A70CD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6948" y="5781664"/>
            <a:ext cx="872824" cy="872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715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24FA4C4-DEC5-4BE0-B8BA-F081ACDC5153}"/>
              </a:ext>
            </a:extLst>
          </p:cNvPr>
          <p:cNvSpPr/>
          <p:nvPr/>
        </p:nvSpPr>
        <p:spPr>
          <a:xfrm>
            <a:off x="1786" y="0"/>
            <a:ext cx="12192000" cy="127220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NIDDK Funding Initiative PAR-22-069: High Impact, Interdisciplinary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Science in NIDDK Research Areas (RC2)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A9F642-3FA4-4860-9114-12728627C9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2028" y="5981719"/>
            <a:ext cx="2655681" cy="5464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D1CBB71-20E6-474F-BA76-8EAF1AC0CD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147" y="5818536"/>
            <a:ext cx="872824" cy="87282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4595C8-E234-482A-A60B-1099BCAAAF38}"/>
              </a:ext>
            </a:extLst>
          </p:cNvPr>
          <p:cNvSpPr txBox="1"/>
          <p:nvPr/>
        </p:nvSpPr>
        <p:spPr>
          <a:xfrm>
            <a:off x="430351" y="4380162"/>
            <a:ext cx="792909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Two receipt dates per year. Next two: June 1 and November 2, 2022.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B646E9-7A0D-4FB2-9FDD-CB67F5BEF5FE}"/>
              </a:ext>
            </a:extLst>
          </p:cNvPr>
          <p:cNvSpPr txBox="1"/>
          <p:nvPr/>
        </p:nvSpPr>
        <p:spPr>
          <a:xfrm>
            <a:off x="430351" y="4914974"/>
            <a:ext cx="1164011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NOTE: 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Required Letter of Intent pre-review phase prior to submission. Applicants are asked to contact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NIDDK at least 3-6 months prior to planned receipt date.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0424F7-D145-4492-B096-AD386ECEAA17}"/>
              </a:ext>
            </a:extLst>
          </p:cNvPr>
          <p:cNvSpPr txBox="1"/>
          <p:nvPr/>
        </p:nvSpPr>
        <p:spPr>
          <a:xfrm>
            <a:off x="220953" y="5948217"/>
            <a:ext cx="834788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More Information: Dr. Chris Mullins, NIDDK (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mullinsc@mail.nih.gov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5B1D710-85E9-4EE5-990D-471243343DF0}"/>
              </a:ext>
            </a:extLst>
          </p:cNvPr>
          <p:cNvSpPr txBox="1"/>
          <p:nvPr/>
        </p:nvSpPr>
        <p:spPr>
          <a:xfrm>
            <a:off x="430350" y="1512785"/>
            <a:ext cx="11761649" cy="2785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RC2 Program fosters collaboration between multiple investigators with complementary expertise to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engage in innovative, high-impact studies designed to improve and enhance biomedical research.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RC2 uniquely 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supports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Creation of large-scale unique resources and/or development of transformative technologies/tools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that can benefit a wide range of investigators.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High-impact discovery-based and/or hypothesis-generating science.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RC2 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does </a:t>
            </a:r>
            <a:r>
              <a:rPr kumimoji="0" lang="en-US" sz="21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support 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traditional hypothesis-testing studies more suited for a R01 application.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47289DD-05BD-45D5-AFA0-4A64814A5CC8}"/>
              </a:ext>
            </a:extLst>
          </p:cNvPr>
          <p:cNvSpPr/>
          <p:nvPr/>
        </p:nvSpPr>
        <p:spPr>
          <a:xfrm>
            <a:off x="225029" y="5963605"/>
            <a:ext cx="7858520" cy="40011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20845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CAIRIBU 2021 Meeting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94649" y="836342"/>
            <a:ext cx="1079438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Provides platform for knowledge transfer and uptake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Facilitates awareness of breadth of benign GU research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Emphasizes intersections and shared objectives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Encourages networking and collaboration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Creates a sense of community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This year’s meeting: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u="sng" dirty="0"/>
              <a:t>Every</a:t>
            </a:r>
            <a:r>
              <a:rPr lang="en-US" sz="3200" dirty="0"/>
              <a:t> CAIRIBU Center represented on program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/>
              <a:t>Presentations by CAIRIBU K12 Scholars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/>
              <a:t>Interactions sessions promote team building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/>
              <a:t>Trainees and ESIs share their science in poster sessions</a:t>
            </a:r>
          </a:p>
        </p:txBody>
      </p:sp>
    </p:spTree>
    <p:extLst>
      <p:ext uri="{BB962C8B-B14F-4D97-AF65-F5344CB8AC3E}">
        <p14:creationId xmlns:p14="http://schemas.microsoft.com/office/powerpoint/2010/main" val="2372322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CAIRIBU 2021 Meeting Planning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2528" y="907766"/>
            <a:ext cx="10431637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CAIRIBU 2021 Meeting Program Committee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CAIRIBU 2021 Abstracts &amp; Poster Session Committee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CAIRIBU 2021 Trainee Event Organizing Committee*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CAIRIBU Community Leaders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Mark Dennis and the Scientific Consulting Group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NIDDK </a:t>
            </a:r>
            <a:r>
              <a:rPr lang="en-US" sz="2600" dirty="0">
                <a:solidFill>
                  <a:prstClr val="black"/>
                </a:solidFill>
                <a:latin typeface="Calibri" panose="020F0502020204030204"/>
              </a:rPr>
              <a:t>Program Officers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702528" y="1262494"/>
            <a:ext cx="10958349" cy="5074585"/>
            <a:chOff x="7686863" y="2717509"/>
            <a:chExt cx="8807420" cy="3720274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" name="TextBox 4"/>
            <p:cNvSpPr txBox="1"/>
            <p:nvPr/>
          </p:nvSpPr>
          <p:spPr>
            <a:xfrm>
              <a:off x="7686863" y="4542434"/>
              <a:ext cx="8807420" cy="1895349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* </a:t>
              </a:r>
              <a:r>
                <a:rPr kumimoji="0" lang="en-US" sz="2200" b="0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Trainee Event Organizing Committee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   Alexis Adrian, graduate</a:t>
              </a:r>
              <a:r>
                <a:rPr kumimoji="0" lang="en-US" sz="2200" b="0" i="0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 student, UW-Madison U54 O’Brien Center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200" baseline="0" dirty="0">
                  <a:solidFill>
                    <a:prstClr val="black"/>
                  </a:solidFill>
                  <a:latin typeface="Calibri" panose="020F0502020204030204"/>
                </a:rPr>
                <a:t>   Grace</a:t>
              </a:r>
              <a:r>
                <a:rPr lang="en-US" sz="2200" dirty="0">
                  <a:solidFill>
                    <a:prstClr val="black"/>
                  </a:solidFill>
                  <a:latin typeface="Calibri" panose="020F0502020204030204"/>
                </a:rPr>
                <a:t> Morales, graduate student, Vanderbilt University P20 Exploratory Center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   Lauren</a:t>
              </a:r>
              <a:r>
                <a:rPr kumimoji="0" lang="en-US" sz="2200" b="0" i="0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 Baker, PhD, DVM, K12 Scholar, UW-Madison </a:t>
              </a:r>
              <a:r>
                <a:rPr kumimoji="0" lang="en-US" sz="2200" b="0" i="0" u="none" strike="noStrike" kern="1200" cap="none" spc="0" normalizeH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KURe</a:t>
              </a:r>
              <a:r>
                <a:rPr kumimoji="0" lang="en-US" sz="2200" b="0" i="0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 Program</a:t>
              </a:r>
            </a:p>
            <a:p>
              <a:pPr lvl="0">
                <a:defRPr/>
              </a:pPr>
              <a:r>
                <a:rPr lang="en-US" sz="2200" dirty="0">
                  <a:solidFill>
                    <a:prstClr val="black"/>
                  </a:solidFill>
                </a:rPr>
                <a:t>   Matthew Grimes, MD, K12 Scholar, UW-Madison </a:t>
              </a:r>
              <a:r>
                <a:rPr lang="en-US" sz="2200" dirty="0" err="1">
                  <a:solidFill>
                    <a:prstClr val="black"/>
                  </a:solidFill>
                </a:rPr>
                <a:t>KURe</a:t>
              </a:r>
              <a:r>
                <a:rPr lang="en-US" sz="2200" dirty="0">
                  <a:solidFill>
                    <a:prstClr val="black"/>
                  </a:solidFill>
                </a:rPr>
                <a:t> Program</a:t>
              </a:r>
              <a:endParaRPr lang="en-US" sz="2200" baseline="0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200" baseline="0" dirty="0">
                  <a:solidFill>
                    <a:prstClr val="black"/>
                  </a:solidFill>
                  <a:latin typeface="Calibri" panose="020F0502020204030204"/>
                </a:rPr>
                <a:t>   Marvin</a:t>
              </a:r>
              <a:r>
                <a:rPr lang="en-US" sz="2200" dirty="0">
                  <a:solidFill>
                    <a:prstClr val="black"/>
                  </a:solidFill>
                  <a:latin typeface="Calibri" panose="020F0502020204030204"/>
                </a:rPr>
                <a:t> Langston, PhD, MPH, K12 Scholar, UCSF-Kaiser Permanente </a:t>
              </a:r>
              <a:r>
                <a:rPr lang="en-US" sz="2200" dirty="0" err="1">
                  <a:solidFill>
                    <a:prstClr val="black"/>
                  </a:solidFill>
                  <a:latin typeface="Calibri" panose="020F0502020204030204"/>
                </a:rPr>
                <a:t>KUroEpi</a:t>
              </a:r>
              <a:r>
                <a:rPr lang="en-US" sz="2200" dirty="0">
                  <a:solidFill>
                    <a:prstClr val="black"/>
                  </a:solidFill>
                  <a:latin typeface="Calibri" panose="020F0502020204030204"/>
                </a:rPr>
                <a:t> Program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200" baseline="0" dirty="0">
                  <a:solidFill>
                    <a:prstClr val="black"/>
                  </a:solidFill>
                  <a:latin typeface="Calibri" panose="020F0502020204030204"/>
                </a:rPr>
                <a:t>   Michael</a:t>
              </a:r>
              <a:r>
                <a:rPr lang="en-US" sz="2200" dirty="0">
                  <a:solidFill>
                    <a:prstClr val="black"/>
                  </a:solidFill>
                  <a:latin typeface="Calibri" panose="020F0502020204030204"/>
                </a:rPr>
                <a:t> Odom, PhD, K12 Scholar, Duke University </a:t>
              </a:r>
              <a:r>
                <a:rPr lang="en-US" sz="2200" dirty="0" err="1">
                  <a:solidFill>
                    <a:prstClr val="black"/>
                  </a:solidFill>
                  <a:latin typeface="Calibri" panose="020F0502020204030204"/>
                </a:rPr>
                <a:t>KURe</a:t>
              </a:r>
              <a:r>
                <a:rPr lang="en-US" sz="2200" dirty="0">
                  <a:solidFill>
                    <a:prstClr val="black"/>
                  </a:solidFill>
                  <a:latin typeface="Calibri" panose="020F0502020204030204"/>
                </a:rPr>
                <a:t> Program</a:t>
              </a:r>
              <a:endPara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1CC1D2E-B089-40CB-8DC8-E6E1BE49AEC2}"/>
                </a:ext>
              </a:extLst>
            </p:cNvPr>
            <p:cNvGrpSpPr/>
            <p:nvPr/>
          </p:nvGrpSpPr>
          <p:grpSpPr>
            <a:xfrm>
              <a:off x="14813983" y="2717509"/>
              <a:ext cx="1665890" cy="1195299"/>
              <a:chOff x="4773353" y="-2213552"/>
              <a:chExt cx="1665890" cy="1195299"/>
            </a:xfrm>
            <a:grpFill/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F3A044AC-20D7-4614-B061-A14CB418A9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lum contrast="6000"/>
              </a:blip>
              <a:stretch>
                <a:fillRect/>
              </a:stretch>
            </p:blipFill>
            <p:spPr>
              <a:xfrm>
                <a:off x="4773353" y="-2213552"/>
                <a:ext cx="1665889" cy="649321"/>
              </a:xfrm>
              <a:prstGeom prst="rect">
                <a:avLst/>
              </a:prstGeom>
              <a:grpFill/>
              <a:ln>
                <a:noFill/>
              </a:ln>
            </p:spPr>
          </p:pic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F24F78B-7EA7-4964-8B1E-05AE76EF9E63}"/>
                  </a:ext>
                </a:extLst>
              </p:cNvPr>
              <p:cNvSpPr txBox="1"/>
              <p:nvPr/>
            </p:nvSpPr>
            <p:spPr>
              <a:xfrm>
                <a:off x="4773354" y="-1627472"/>
                <a:ext cx="1665889" cy="609219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Collaborating for the Advancement of Interdisciplinary Research in Benign Urology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00612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3442" y="836342"/>
            <a:ext cx="4575231" cy="27500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Outreach to broader benign GU community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94649" y="836342"/>
            <a:ext cx="10662199" cy="5450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Pre-registered = 231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Final registration =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Nearly 70 different organizations</a:t>
            </a:r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58% from within CAIRIBU Community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67% from 15 institutions:</a:t>
            </a:r>
          </a:p>
          <a:p>
            <a:pPr marL="914400" lvl="1" indent="-4572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UW-Madison, Duke University, Vanderbilt University, Medical College of Wisconsin, University of Pittsburgh</a:t>
            </a:r>
          </a:p>
          <a:p>
            <a:pPr marL="914400" lvl="1" indent="-4572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Harvard (including Boston Children’s and BIDMC), Stanford University, Columbia University, NIH, Michigan State University</a:t>
            </a:r>
          </a:p>
          <a:p>
            <a:pPr marL="914400" lvl="1" indent="-4572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UCSF-Kaiser Permanente, Albert Einstein Medical College, University of Alabama at Birmingham, University of Alabama at Huntsville, and University of Texas Dallas</a:t>
            </a:r>
          </a:p>
        </p:txBody>
      </p:sp>
    </p:spTree>
    <p:extLst>
      <p:ext uri="{BB962C8B-B14F-4D97-AF65-F5344CB8AC3E}">
        <p14:creationId xmlns:p14="http://schemas.microsoft.com/office/powerpoint/2010/main" val="958938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200" y="261052"/>
            <a:ext cx="7940488" cy="6008743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5586275" y="5910069"/>
            <a:ext cx="5302014" cy="719452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https://niddkcairibu.urology.wisc.edu/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4" name="Left Arrow 3"/>
          <p:cNvSpPr/>
          <p:nvPr/>
        </p:nvSpPr>
        <p:spPr>
          <a:xfrm rot="11501804">
            <a:off x="8310050" y="446266"/>
            <a:ext cx="1060361" cy="82647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Arrow 7"/>
          <p:cNvSpPr/>
          <p:nvPr/>
        </p:nvSpPr>
        <p:spPr>
          <a:xfrm rot="11501804">
            <a:off x="8310049" y="2198866"/>
            <a:ext cx="1060361" cy="82647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8875F1-55A9-4473-97A0-8B0F7284377D}"/>
              </a:ext>
            </a:extLst>
          </p:cNvPr>
          <p:cNvSpPr txBox="1"/>
          <p:nvPr/>
        </p:nvSpPr>
        <p:spPr>
          <a:xfrm>
            <a:off x="365759" y="169612"/>
            <a:ext cx="3566161" cy="4009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3200" dirty="0">
                <a:sym typeface="Wingdings" panose="05000000000000000000" pitchFamily="2" charset="2"/>
              </a:rPr>
              <a:t>Keep CAIRIBU website open on your computer during meeting</a:t>
            </a:r>
          </a:p>
          <a:p>
            <a:pPr lvl="1" indent="-274320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sym typeface="Wingdings" panose="05000000000000000000" pitchFamily="2" charset="2"/>
              </a:rPr>
              <a:t>View and download meeting materials 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at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sym typeface="Wingdings" panose="05000000000000000000" pitchFamily="2" charset="2"/>
              </a:rPr>
              <a:t> 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sym typeface="Wingdings" panose="05000000000000000000" pitchFamily="2" charset="2"/>
              </a:rPr>
              <a:t>“Annual Meeting”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sym typeface="Wingdings" panose="05000000000000000000" pitchFamily="2" charset="2"/>
              </a:rPr>
              <a:t> </a:t>
            </a: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sym typeface="Wingdings" panose="05000000000000000000" pitchFamily="2" charset="2"/>
              </a:rPr>
              <a:t>tab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Calibri" panose="020F0502020204030204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5116220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C28875F1-55A9-4473-97A0-8B0F7284377D}"/>
              </a:ext>
            </a:extLst>
          </p:cNvPr>
          <p:cNvSpPr txBox="1"/>
          <p:nvPr/>
        </p:nvSpPr>
        <p:spPr>
          <a:xfrm>
            <a:off x="620004" y="960552"/>
            <a:ext cx="10783102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View and download meeting materials from CAIRIBU website</a:t>
            </a:r>
            <a:endParaRPr lang="en-US" sz="3200" dirty="0">
              <a:solidFill>
                <a:prstClr val="black"/>
              </a:solidFill>
              <a:latin typeface="Calibri" panose="020F0502020204030204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(“Annual Meeting”)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Wingdings" panose="05000000000000000000" pitchFamily="2" charset="2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Meeting schedule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 and link to f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ull meeting program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sym typeface="Wingdings" panose="05000000000000000000" pitchFamily="2" charset="2"/>
              </a:rPr>
              <a:t>Welcome slide set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sym typeface="Wingdings" panose="05000000000000000000" pitchFamily="2" charset="2"/>
              </a:rPr>
              <a:t>Full meeting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sym typeface="Wingdings" panose="05000000000000000000" pitchFamily="2" charset="2"/>
              </a:rPr>
              <a:t> abstracts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800" baseline="0" dirty="0">
                <a:latin typeface="Calibri" panose="020F0502020204030204"/>
                <a:sym typeface="Wingdings" panose="05000000000000000000" pitchFamily="2" charset="2"/>
              </a:rPr>
              <a:t>NIH</a:t>
            </a:r>
            <a:r>
              <a:rPr lang="en-US" sz="2800" dirty="0">
                <a:latin typeface="Calibri" panose="020F0502020204030204"/>
                <a:sym typeface="Wingdings" panose="05000000000000000000" pitchFamily="2" charset="2"/>
              </a:rPr>
              <a:t> </a:t>
            </a:r>
            <a:r>
              <a:rPr lang="en-US" sz="2800" dirty="0" err="1">
                <a:latin typeface="Calibri" panose="020F0502020204030204"/>
                <a:sym typeface="Wingdings" panose="05000000000000000000" pitchFamily="2" charset="2"/>
              </a:rPr>
              <a:t>RePORTER</a:t>
            </a:r>
            <a:r>
              <a:rPr lang="en-US" sz="2800" dirty="0">
                <a:latin typeface="Calibri" panose="020F0502020204030204"/>
                <a:sym typeface="Wingdings" panose="05000000000000000000" pitchFamily="2" charset="2"/>
              </a:rPr>
              <a:t> summaries of CAIRIBU Centers and Programs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sym typeface="Wingdings" panose="05000000000000000000" pitchFamily="2" charset="2"/>
              </a:rPr>
              <a:t>Links to publications by and info about speakers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800" dirty="0">
                <a:highlight>
                  <a:srgbClr val="FFFF00"/>
                </a:highlight>
                <a:latin typeface="Calibri" panose="020F0502020204030204"/>
                <a:sym typeface="Wingdings" panose="05000000000000000000" pitchFamily="2" charset="2"/>
              </a:rPr>
              <a:t>Scavenger hunt form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sym typeface="Wingdings" panose="05000000000000000000" pitchFamily="2" charset="2"/>
              </a:rPr>
              <a:t>Pet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sym typeface="Wingdings" panose="05000000000000000000" pitchFamily="2" charset="2"/>
              </a:rPr>
              <a:t> photos for the 1</a:t>
            </a:r>
            <a:r>
              <a:rPr kumimoji="0" lang="en-US" sz="2800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sym typeface="Wingdings" panose="05000000000000000000" pitchFamily="2" charset="2"/>
              </a:rPr>
              <a:t>st</a:t>
            </a:r>
            <a:r>
              <a:rPr kumimoji="0" lang="en-US" sz="280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sym typeface="Wingdings" panose="05000000000000000000" pitchFamily="2" charset="2"/>
              </a:rPr>
              <a:t> annual CAIRIBU pet tournament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sym typeface="Wingdings" panose="05000000000000000000" pitchFamily="2" charset="2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3200" b="1" dirty="0">
                <a:latin typeface="Calibri" panose="020F0502020204030204"/>
                <a:sym typeface="Wingdings" panose="05000000000000000000" pitchFamily="2" charset="2"/>
              </a:rPr>
              <a:t>Virtual poster hall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sym typeface="Wingdings" panose="05000000000000000000" pitchFamily="2" charset="2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1CC1D2E-B089-40CB-8DC8-E6E1BE49AEC2}"/>
              </a:ext>
            </a:extLst>
          </p:cNvPr>
          <p:cNvGrpSpPr/>
          <p:nvPr/>
        </p:nvGrpSpPr>
        <p:grpSpPr>
          <a:xfrm>
            <a:off x="10332501" y="5748176"/>
            <a:ext cx="1665889" cy="1047743"/>
            <a:chOff x="40326" y="28785"/>
            <a:chExt cx="1665889" cy="104774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3A044AC-20D7-4614-B061-A14CB418A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lum contrast="6000"/>
            </a:blip>
            <a:stretch>
              <a:fillRect/>
            </a:stretch>
          </p:blipFill>
          <p:spPr>
            <a:xfrm>
              <a:off x="40326" y="28785"/>
              <a:ext cx="1665889" cy="649321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F24F78B-7EA7-4964-8B1E-05AE76EF9E63}"/>
                </a:ext>
              </a:extLst>
            </p:cNvPr>
            <p:cNvSpPr txBox="1"/>
            <p:nvPr/>
          </p:nvSpPr>
          <p:spPr>
            <a:xfrm>
              <a:off x="40326" y="614863"/>
              <a:ext cx="16658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Collaborating for the Advancement of Interdisciplinary Research in Benign Urology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CAIRIBU 2021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Meeting Materials </a:t>
            </a:r>
          </a:p>
        </p:txBody>
      </p:sp>
    </p:spTree>
    <p:extLst>
      <p:ext uri="{BB962C8B-B14F-4D97-AF65-F5344CB8AC3E}">
        <p14:creationId xmlns:p14="http://schemas.microsoft.com/office/powerpoint/2010/main" val="308029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8885" y="102870"/>
            <a:ext cx="6026727" cy="6629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0710070">
            <a:off x="1086071" y="892189"/>
            <a:ext cx="3865628" cy="138499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Abstracts booklet on CAIRIBU website features full-text abstracts</a:t>
            </a:r>
          </a:p>
        </p:txBody>
      </p:sp>
    </p:spTree>
    <p:extLst>
      <p:ext uri="{BB962C8B-B14F-4D97-AF65-F5344CB8AC3E}">
        <p14:creationId xmlns:p14="http://schemas.microsoft.com/office/powerpoint/2010/main" val="2516186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C28875F1-55A9-4473-97A0-8B0F7284377D}"/>
              </a:ext>
            </a:extLst>
          </p:cNvPr>
          <p:cNvSpPr txBox="1"/>
          <p:nvPr/>
        </p:nvSpPr>
        <p:spPr>
          <a:xfrm>
            <a:off x="620004" y="960552"/>
            <a:ext cx="10783102" cy="4163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prstClr val="black"/>
                </a:solidFill>
                <a:sym typeface="Wingdings" panose="05000000000000000000" pitchFamily="2" charset="2"/>
              </a:rPr>
              <a:t>50 abstracts submitted</a:t>
            </a:r>
          </a:p>
          <a:p>
            <a:pPr marL="914400" lvl="1" indent="-457200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prstClr val="black"/>
                </a:solidFill>
                <a:sym typeface="Wingdings" panose="05000000000000000000" pitchFamily="2" charset="2"/>
              </a:rPr>
              <a:t>Each reviewed by 2-4 reviewers and evaluated according to standardized criteria</a:t>
            </a:r>
          </a:p>
          <a:p>
            <a:pPr marL="457200" lvl="0" indent="-457200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prstClr val="black"/>
                </a:solidFill>
                <a:sym typeface="Wingdings" panose="05000000000000000000" pitchFamily="2" charset="2"/>
              </a:rPr>
              <a:t>Highest score = Best Abstract</a:t>
            </a:r>
          </a:p>
          <a:p>
            <a:pPr marL="457200" lvl="0" indent="-457200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/>
            </a:pPr>
            <a:endParaRPr lang="en-US" sz="2400" dirty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pPr marL="457200" lvl="0" indent="-457200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/>
            </a:pPr>
            <a:r>
              <a:rPr lang="en-US" sz="3200" b="1" dirty="0">
                <a:solidFill>
                  <a:prstClr val="black"/>
                </a:solidFill>
                <a:sym typeface="Wingdings" panose="05000000000000000000" pitchFamily="2" charset="2"/>
              </a:rPr>
              <a:t>Five 45-minute poster sessions throughout meeting</a:t>
            </a:r>
          </a:p>
          <a:p>
            <a:pPr marL="914400" lvl="1" indent="-457200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prstClr val="black"/>
                </a:solidFill>
                <a:sym typeface="Wingdings" panose="05000000000000000000" pitchFamily="2" charset="2"/>
              </a:rPr>
              <a:t>Each will begin with 9-10 one-minute “flash talks”</a:t>
            </a:r>
          </a:p>
          <a:p>
            <a:pPr marL="914400" lvl="1" indent="-457200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prstClr val="black"/>
                </a:solidFill>
                <a:sym typeface="Wingdings" panose="05000000000000000000" pitchFamily="2" charset="2"/>
              </a:rPr>
              <a:t>Each presenter then hosts a 30-min Zoom breakout room for Q&amp;A</a:t>
            </a:r>
          </a:p>
          <a:p>
            <a:pPr marL="914400" lvl="1" indent="-457200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prstClr val="black"/>
                </a:solidFill>
                <a:sym typeface="Wingdings" panose="05000000000000000000" pitchFamily="2" charset="2"/>
              </a:rPr>
              <a:t>“Best Posters” in 6 topical categories announced at end of meeting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CAIRIBU 2021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Poster Sessions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91216" y="5282941"/>
            <a:ext cx="10001250" cy="128406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bg1"/>
                </a:solidFill>
              </a:rPr>
              <a:t>PLEASE make sure you are using the most updated version of Zoom so that you are able to participate in Zoom breakout rooms during poster sessions</a:t>
            </a:r>
          </a:p>
        </p:txBody>
      </p:sp>
    </p:spTree>
    <p:extLst>
      <p:ext uri="{BB962C8B-B14F-4D97-AF65-F5344CB8AC3E}">
        <p14:creationId xmlns:p14="http://schemas.microsoft.com/office/powerpoint/2010/main" val="3811675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C28875F1-55A9-4473-97A0-8B0F7284377D}"/>
              </a:ext>
            </a:extLst>
          </p:cNvPr>
          <p:cNvSpPr txBox="1"/>
          <p:nvPr/>
        </p:nvSpPr>
        <p:spPr>
          <a:xfrm>
            <a:off x="620004" y="960552"/>
            <a:ext cx="10855716" cy="5203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/>
            </a:pPr>
            <a:r>
              <a:rPr lang="en-US" sz="3200" b="1" dirty="0">
                <a:solidFill>
                  <a:prstClr val="black"/>
                </a:solidFill>
                <a:sym typeface="Wingdings" panose="05000000000000000000" pitchFamily="2" charset="2"/>
              </a:rPr>
              <a:t>Matthew Grimes,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sym typeface="Wingdings" panose="05000000000000000000" pitchFamily="2" charset="2"/>
              </a:rPr>
              <a:t>MD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sym typeface="Wingdings" panose="05000000000000000000" pitchFamily="2" charset="2"/>
              </a:rPr>
              <a:t>,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sym typeface="Wingdings" panose="05000000000000000000" pitchFamily="2" charset="2"/>
              </a:rPr>
              <a:t> K12 Scholar, UW-Madison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sym typeface="Wingdings" panose="05000000000000000000" pitchFamily="2" charset="2"/>
              </a:rPr>
              <a:t>KURe</a:t>
            </a:r>
            <a:r>
              <a:rPr lang="en-US" sz="3200" dirty="0">
                <a:solidFill>
                  <a:prstClr val="black"/>
                </a:solidFill>
                <a:sym typeface="Wingdings" panose="05000000000000000000" pitchFamily="2" charset="2"/>
              </a:rPr>
              <a:t> Program: </a:t>
            </a:r>
            <a:r>
              <a:rPr lang="en-US" sz="3200" i="1" dirty="0">
                <a:solidFill>
                  <a:prstClr val="black"/>
                </a:solidFill>
                <a:sym typeface="Wingdings" panose="05000000000000000000" pitchFamily="2" charset="2"/>
              </a:rPr>
              <a:t>(41) CD44 expression is decreased in lichen </a:t>
            </a:r>
            <a:r>
              <a:rPr lang="en-US" sz="3200" i="1" dirty="0" err="1">
                <a:solidFill>
                  <a:prstClr val="black"/>
                </a:solidFill>
                <a:sym typeface="Wingdings" panose="05000000000000000000" pitchFamily="2" charset="2"/>
              </a:rPr>
              <a:t>sclerosus</a:t>
            </a:r>
            <a:endParaRPr lang="en-US" sz="3200" i="1" dirty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Wingdings" panose="05000000000000000000" pitchFamily="2" charset="2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Tie for 2</a:t>
            </a:r>
            <a:r>
              <a:rPr lang="en-US" sz="2800" baseline="30000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nd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 place</a:t>
            </a:r>
          </a:p>
          <a:p>
            <a:pPr marL="685800" lvl="2" indent="-228600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Viktor Flores, MD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, Urology Fellow, Vanderbilt University </a:t>
            </a:r>
            <a:r>
              <a:rPr lang="en-US" sz="2400" dirty="0">
                <a:solidFill>
                  <a:prstClr val="black"/>
                </a:solidFill>
                <a:sym typeface="Wingdings" panose="05000000000000000000" pitchFamily="2" charset="2"/>
              </a:rPr>
              <a:t>P20 Exploratory Center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i="1" dirty="0">
                <a:solidFill>
                  <a:prstClr val="black"/>
                </a:solidFill>
                <a:sym typeface="Wingdings" panose="05000000000000000000" pitchFamily="2" charset="2"/>
              </a:rPr>
              <a:t>	(48) </a:t>
            </a:r>
            <a:r>
              <a:rPr lang="en-US" sz="2000" i="1" dirty="0" err="1">
                <a:solidFill>
                  <a:prstClr val="black"/>
                </a:solidFill>
                <a:sym typeface="Wingdings" panose="05000000000000000000" pitchFamily="2" charset="2"/>
              </a:rPr>
              <a:t>Actinotignum</a:t>
            </a:r>
            <a:r>
              <a:rPr lang="en-US" sz="2000" i="1" dirty="0">
                <a:solidFill>
                  <a:prstClr val="black"/>
                </a:solidFill>
                <a:sym typeface="Wingdings" panose="05000000000000000000" pitchFamily="2" charset="2"/>
              </a:rPr>
              <a:t> </a:t>
            </a:r>
            <a:r>
              <a:rPr lang="en-US" sz="2000" i="1" dirty="0" err="1">
                <a:solidFill>
                  <a:prstClr val="black"/>
                </a:solidFill>
                <a:sym typeface="Wingdings" panose="05000000000000000000" pitchFamily="2" charset="2"/>
              </a:rPr>
              <a:t>schaalii</a:t>
            </a:r>
            <a:r>
              <a:rPr lang="en-US" sz="2000" i="1" dirty="0">
                <a:solidFill>
                  <a:prstClr val="black"/>
                </a:solidFill>
                <a:sym typeface="Wingdings" panose="05000000000000000000" pitchFamily="2" charset="2"/>
              </a:rPr>
              <a:t>: a commensal bacteria of the pediatric urinary microbiome</a:t>
            </a:r>
          </a:p>
          <a:p>
            <a:pPr marL="685800" lvl="1" indent="-228600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prstClr val="black"/>
                </a:solidFill>
                <a:sym typeface="Wingdings" panose="05000000000000000000" pitchFamily="2" charset="2"/>
              </a:rPr>
              <a:t>Lauren Baker, PhD, DVM</a:t>
            </a:r>
            <a:r>
              <a:rPr lang="en-US" sz="2400" dirty="0">
                <a:solidFill>
                  <a:prstClr val="black"/>
                </a:solidFill>
                <a:sym typeface="Wingdings" panose="05000000000000000000" pitchFamily="2" charset="2"/>
              </a:rPr>
              <a:t>, K12 Scholar, UW-Madison </a:t>
            </a:r>
            <a:r>
              <a:rPr lang="en-US" sz="2400" dirty="0" err="1">
                <a:solidFill>
                  <a:prstClr val="black"/>
                </a:solidFill>
                <a:sym typeface="Wingdings" panose="05000000000000000000" pitchFamily="2" charset="2"/>
              </a:rPr>
              <a:t>KURe</a:t>
            </a:r>
            <a:r>
              <a:rPr lang="en-US" sz="2400" dirty="0">
                <a:solidFill>
                  <a:prstClr val="black"/>
                </a:solidFill>
                <a:sym typeface="Wingdings" panose="05000000000000000000" pitchFamily="2" charset="2"/>
              </a:rPr>
              <a:t> Program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dirty="0">
                <a:solidFill>
                  <a:prstClr val="black"/>
                </a:solidFill>
                <a:sym typeface="Wingdings" panose="05000000000000000000" pitchFamily="2" charset="2"/>
              </a:rPr>
              <a:t>	</a:t>
            </a:r>
            <a:r>
              <a:rPr lang="en-US" sz="2000" i="1" dirty="0">
                <a:solidFill>
                  <a:prstClr val="black"/>
                </a:solidFill>
                <a:sym typeface="Wingdings" panose="05000000000000000000" pitchFamily="2" charset="2"/>
              </a:rPr>
              <a:t>(31) Metabolome- and genome-wide association to discover genetic drivers of calcium 		        oxalate kidney stone disease in a dog model</a:t>
            </a:r>
          </a:p>
          <a:p>
            <a:pPr lvl="1">
              <a:lnSpc>
                <a:spcPct val="90000"/>
              </a:lnSpc>
              <a:spcBef>
                <a:spcPts val="400"/>
              </a:spcBef>
              <a:defRPr/>
            </a:pPr>
            <a:endParaRPr lang="en-US" sz="1600" dirty="0">
              <a:solidFill>
                <a:prstClr val="black"/>
              </a:solidFill>
              <a:sym typeface="Wingdings" panose="05000000000000000000" pitchFamily="2" charset="2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3</a:t>
            </a:r>
            <a:r>
              <a:rPr lang="en-US" sz="2800" baseline="30000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rd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 place</a:t>
            </a:r>
          </a:p>
          <a:p>
            <a:pPr marL="685800" lvl="1" indent="-228600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Victor </a:t>
            </a:r>
            <a:r>
              <a:rPr lang="en-US" sz="2400" b="1" dirty="0" err="1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Ruthig</a:t>
            </a:r>
            <a:r>
              <a:rPr lang="en-US" sz="2400" b="1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, PhD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, Postdoctoral Researcher in laboratory of Dr. Dolores Lamb (prior PI of a CAIRIBU </a:t>
            </a:r>
            <a:r>
              <a:rPr lang="en-US" sz="2400" dirty="0" err="1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KURe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 Program)</a:t>
            </a:r>
          </a:p>
          <a:p>
            <a:pPr lvl="1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000" dirty="0">
                <a:solidFill>
                  <a:prstClr val="black"/>
                </a:solidFill>
                <a:sym typeface="Wingdings" panose="05000000000000000000" pitchFamily="2" charset="2"/>
              </a:rPr>
              <a:t>	</a:t>
            </a:r>
            <a:r>
              <a:rPr lang="en-US" sz="2000" i="1" dirty="0">
                <a:solidFill>
                  <a:prstClr val="black"/>
                </a:solidFill>
                <a:sym typeface="Wingdings" panose="05000000000000000000" pitchFamily="2" charset="2"/>
              </a:rPr>
              <a:t>(46) Hypospadias occurs in the penis of mice and humans with RBFOX2 gene variation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CAIRIBU 2021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Best Abstract</a:t>
            </a:r>
          </a:p>
        </p:txBody>
      </p:sp>
    </p:spTree>
    <p:extLst>
      <p:ext uri="{BB962C8B-B14F-4D97-AF65-F5344CB8AC3E}">
        <p14:creationId xmlns:p14="http://schemas.microsoft.com/office/powerpoint/2010/main" val="2075588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CAIRIBU 2021 Meeting Interactions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94649" y="836342"/>
            <a:ext cx="1079438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C00000"/>
                </a:solidFill>
              </a:rPr>
              <a:t>KEEP YOUR ZOOM CHAT OPEN OR CHECK IT OFTEN FOR: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000" dirty="0"/>
              <a:t>Messages and instructions for taking part in interactive portions of the meeting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000" dirty="0"/>
              <a:t>Link to participate in </a:t>
            </a:r>
            <a:r>
              <a:rPr lang="en-US" sz="3000" b="1" dirty="0"/>
              <a:t>CAIRIBU meeting scavenger hunt contest </a:t>
            </a:r>
            <a:r>
              <a:rPr lang="en-US" sz="3000" dirty="0"/>
              <a:t>(entries are due by 8:00 PM Eastern time TODAY)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3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C00000"/>
                </a:solidFill>
              </a:rPr>
              <a:t>POLLS TODAY AND TOMORROW TO: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/>
              <a:t>Participate in the 1</a:t>
            </a:r>
            <a:r>
              <a:rPr lang="en-US" sz="3200" baseline="30000" dirty="0"/>
              <a:t>st</a:t>
            </a:r>
            <a:r>
              <a:rPr lang="en-US" sz="3200" dirty="0"/>
              <a:t> annual CAIRIBU meeting pet tournament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b="1" dirty="0"/>
              <a:t>Meet the pets at the 4:00 PM break today</a:t>
            </a:r>
            <a:r>
              <a:rPr lang="en-US" sz="3200" dirty="0"/>
              <a:t> </a:t>
            </a:r>
            <a:r>
              <a:rPr lang="en-US" sz="2600" dirty="0"/>
              <a:t>(also on website)</a:t>
            </a:r>
            <a:endParaRPr lang="en-US" sz="26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/>
              <a:t>Vote on “final four” pets </a:t>
            </a:r>
            <a:r>
              <a:rPr lang="en-US" sz="3200" dirty="0">
                <a:sym typeface="Wingdings" panose="05000000000000000000" pitchFamily="2" charset="2"/>
              </a:rPr>
              <a:t> 2 “playoff” pets  winner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11468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CAIRIBU 2021 Meeting Program – Day 1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151" y="752713"/>
            <a:ext cx="5216057" cy="59305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9054" y="808469"/>
            <a:ext cx="5212532" cy="399213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389054" y="4990737"/>
            <a:ext cx="5274527" cy="1386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8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prstClr val="black"/>
                </a:solidFill>
                <a:latin typeface="Calibri" panose="020F0502020204030204"/>
              </a:rPr>
              <a:t>2 scientific sessions</a:t>
            </a:r>
          </a:p>
          <a:p>
            <a:pPr marL="457200" indent="-457200">
              <a:lnSpc>
                <a:spcPct val="8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prstClr val="black"/>
                </a:solidFill>
                <a:latin typeface="Calibri" panose="020F0502020204030204"/>
              </a:rPr>
              <a:t>4 poster sessions</a:t>
            </a:r>
          </a:p>
          <a:p>
            <a:pPr marL="457200" indent="-457200">
              <a:lnSpc>
                <a:spcPct val="8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prstClr val="black"/>
                </a:solidFill>
                <a:latin typeface="Calibri" panose="020F0502020204030204"/>
              </a:rPr>
              <a:t>Keynote lecture/discussion</a:t>
            </a:r>
          </a:p>
        </p:txBody>
      </p:sp>
    </p:spTree>
    <p:extLst>
      <p:ext uri="{BB962C8B-B14F-4D97-AF65-F5344CB8AC3E}">
        <p14:creationId xmlns:p14="http://schemas.microsoft.com/office/powerpoint/2010/main" val="42725716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C28875F1-55A9-4473-97A0-8B0F7284377D}"/>
              </a:ext>
            </a:extLst>
          </p:cNvPr>
          <p:cNvSpPr txBox="1"/>
          <p:nvPr/>
        </p:nvSpPr>
        <p:spPr>
          <a:xfrm>
            <a:off x="597701" y="960552"/>
            <a:ext cx="10731937" cy="3990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Tx/>
              <a:buSzTx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Completing P20 Exploratory Centers (2019-2021)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sym typeface="Wingdings" panose="05000000000000000000" pitchFamily="2" charset="2"/>
              </a:rPr>
              <a:t>Albert Einstein</a:t>
            </a:r>
            <a:r>
              <a:rPr kumimoji="0" lang="en-US" sz="2800" b="1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sym typeface="Wingdings" panose="05000000000000000000" pitchFamily="2" charset="2"/>
              </a:rPr>
              <a:t> College of Medicine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buClrTx/>
              <a:buSzTx/>
              <a:tabLst/>
              <a:defRPr/>
            </a:pPr>
            <a:r>
              <a:rPr kumimoji="0" lang="en-US" sz="2800" b="0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sym typeface="Wingdings" panose="05000000000000000000" pitchFamily="2" charset="2"/>
              </a:rPr>
              <a:t>	PI, Kelvin Davies, PhD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b="1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  <a:sym typeface="Wingdings" panose="05000000000000000000" pitchFamily="2" charset="2"/>
              </a:rPr>
              <a:t>Duke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  <a:sym typeface="Wingdings" panose="05000000000000000000" pitchFamily="2" charset="2"/>
              </a:rPr>
              <a:t> University</a:t>
            </a:r>
            <a:b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  <a:sym typeface="Wingdings" panose="05000000000000000000" pitchFamily="2" charset="2"/>
              </a:rPr>
            </a:b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  <a:sym typeface="Wingdings" panose="05000000000000000000" pitchFamily="2" charset="2"/>
              </a:rPr>
              <a:t>	</a:t>
            </a:r>
            <a:r>
              <a:rPr lang="en-US" sz="2800" i="1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PI, Pei Zhong, PhD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b="1" baseline="0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  <a:sym typeface="Wingdings" panose="05000000000000000000" pitchFamily="2" charset="2"/>
              </a:rPr>
              <a:t>Vanderbilt University Medical Center</a:t>
            </a:r>
          </a:p>
          <a:p>
            <a:pPr lvl="1">
              <a:spcAft>
                <a:spcPts val="200"/>
              </a:spcAft>
              <a:defRPr/>
            </a:pPr>
            <a:r>
              <a:rPr lang="en-US" sz="2800" b="1" i="1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  <a:sym typeface="Wingdings" panose="05000000000000000000" pitchFamily="2" charset="2"/>
              </a:rPr>
              <a:t>	</a:t>
            </a:r>
            <a:r>
              <a:rPr lang="en-US" sz="2800" i="1" baseline="0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PI, Maria Hadjifrangiskou, </a:t>
            </a:r>
            <a:r>
              <a:rPr lang="en-US" sz="2800" i="1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PhD</a:t>
            </a:r>
          </a:p>
          <a:p>
            <a:pPr marL="457200" lvl="0" indent="-4572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University of Tennessee Health Science Center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1CC1D2E-B089-40CB-8DC8-E6E1BE49AEC2}"/>
              </a:ext>
            </a:extLst>
          </p:cNvPr>
          <p:cNvGrpSpPr/>
          <p:nvPr/>
        </p:nvGrpSpPr>
        <p:grpSpPr>
          <a:xfrm>
            <a:off x="10332501" y="5748176"/>
            <a:ext cx="1665889" cy="1047743"/>
            <a:chOff x="40326" y="28785"/>
            <a:chExt cx="1665889" cy="104774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3A044AC-20D7-4614-B061-A14CB418A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lum contrast="6000"/>
            </a:blip>
            <a:stretch>
              <a:fillRect/>
            </a:stretch>
          </p:blipFill>
          <p:spPr>
            <a:xfrm>
              <a:off x="40326" y="28785"/>
              <a:ext cx="1665889" cy="649321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F24F78B-7EA7-4964-8B1E-05AE76EF9E63}"/>
                </a:ext>
              </a:extLst>
            </p:cNvPr>
            <p:cNvSpPr txBox="1"/>
            <p:nvPr/>
          </p:nvSpPr>
          <p:spPr>
            <a:xfrm>
              <a:off x="40326" y="614863"/>
              <a:ext cx="16658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Collaborating for the Advancement of Interdisciplinary Research in Benign Urology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CAIRIBU 2021 P20 Center Acknowledgments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34055" y="5017106"/>
            <a:ext cx="5515572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Read about these and other P20 Centers on CAIRIBU website: </a:t>
            </a:r>
          </a:p>
          <a:p>
            <a:endParaRPr lang="en-US" sz="800" b="1" dirty="0">
              <a:solidFill>
                <a:srgbClr val="FF0000"/>
              </a:solidFill>
              <a:hlinkClick r:id="rId3"/>
            </a:endParaRPr>
          </a:p>
          <a:p>
            <a:pPr algn="ctr"/>
            <a:r>
              <a:rPr lang="en-US" sz="2000" b="1" dirty="0">
                <a:hlinkClick r:id="rId3"/>
              </a:rPr>
              <a:t>https://niddkcairibu.urology.wisc.edu/</a:t>
            </a:r>
            <a:r>
              <a:rPr lang="en-US" sz="20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4626127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3327</TotalTime>
  <Words>1714</Words>
  <Application>Microsoft Office PowerPoint</Application>
  <PresentationFormat>Widescreen</PresentationFormat>
  <Paragraphs>221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Arial Black</vt:lpstr>
      <vt:lpstr>Calibri</vt:lpstr>
      <vt:lpstr>Calibri  </vt:lpstr>
      <vt:lpstr>Calibri Light</vt:lpstr>
      <vt:lpstr>Wingdings</vt:lpstr>
      <vt:lpstr>1_Office Theme</vt:lpstr>
      <vt:lpstr>PowerPoint Presentation</vt:lpstr>
      <vt:lpstr>PowerPoint Presentation</vt:lpstr>
      <vt:lpstr>PowerPoint Presentation</vt:lpstr>
      <vt:lpstr>CAIRIBU aims to address challenges facing researchers interested in non-cancerous genitourinary conditions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UW Department of Orthopedics and Rehabilitation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Penniston, Kristina L.</dc:creator>
  <cp:lastModifiedBy>KRISTINA L PENNISTON</cp:lastModifiedBy>
  <cp:revision>61</cp:revision>
  <dcterms:created xsi:type="dcterms:W3CDTF">2020-12-01T22:49:39Z</dcterms:created>
  <dcterms:modified xsi:type="dcterms:W3CDTF">2021-12-02T05:36:01Z</dcterms:modified>
</cp:coreProperties>
</file>