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23"/>
  </p:notesMasterIdLst>
  <p:sldIdLst>
    <p:sldId id="256" r:id="rId2"/>
    <p:sldId id="404" r:id="rId3"/>
    <p:sldId id="399" r:id="rId4"/>
    <p:sldId id="406" r:id="rId5"/>
    <p:sldId id="407" r:id="rId6"/>
    <p:sldId id="408" r:id="rId7"/>
    <p:sldId id="409" r:id="rId8"/>
    <p:sldId id="410" r:id="rId9"/>
    <p:sldId id="400" r:id="rId10"/>
    <p:sldId id="411" r:id="rId11"/>
    <p:sldId id="398" r:id="rId12"/>
    <p:sldId id="412" r:id="rId13"/>
    <p:sldId id="414" r:id="rId14"/>
    <p:sldId id="415" r:id="rId15"/>
    <p:sldId id="419" r:id="rId16"/>
    <p:sldId id="416" r:id="rId17"/>
    <p:sldId id="417" r:id="rId18"/>
    <p:sldId id="413" r:id="rId19"/>
    <p:sldId id="418" r:id="rId20"/>
    <p:sldId id="405" r:id="rId21"/>
    <p:sldId id="319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0000"/>
    <a:srgbClr val="FF6600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08" autoAdjust="0"/>
    <p:restoredTop sz="89833" autoAdjust="0"/>
  </p:normalViewPr>
  <p:slideViewPr>
    <p:cSldViewPr>
      <p:cViewPr>
        <p:scale>
          <a:sx n="69" d="100"/>
          <a:sy n="69" d="100"/>
        </p:scale>
        <p:origin x="5909" y="26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85668E2-C9B0-4CB9-A2FB-17AF3BF3BF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591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SWAN: only 29% with UI in visits</a:t>
            </a:r>
            <a:r>
              <a:rPr lang="en-US" baseline="0" dirty="0" smtClean="0"/>
              <a:t> 7,8,9 reported healthcare seeking at any of those points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5668E2-C9B0-4CB9-A2FB-17AF3BF3BF5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937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C62C72B-0621-48DC-BDD8-6D2F1CE80209}" type="slidenum">
              <a:rPr lang="en-US" altLang="en-US" sz="1200"/>
              <a:pPr/>
              <a:t>4</a:t>
            </a:fld>
            <a:endParaRPr lang="en-US" altLang="en-US" sz="1200" dirty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82625"/>
            <a:ext cx="4548187" cy="3411538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24303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C62C72B-0621-48DC-BDD8-6D2F1CE80209}" type="slidenum">
              <a:rPr lang="en-US" altLang="en-US" sz="1200"/>
              <a:pPr/>
              <a:t>5</a:t>
            </a:fld>
            <a:endParaRPr lang="en-US" altLang="en-US" sz="1200" dirty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82625"/>
            <a:ext cx="4548187" cy="3411538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7775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5668E2-C9B0-4CB9-A2FB-17AF3BF3BF5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570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SWAN: only 29% with UI in visits</a:t>
            </a:r>
            <a:r>
              <a:rPr lang="en-US" baseline="0" dirty="0" smtClean="0"/>
              <a:t> 7,8,9 reported healthcare seeking at any of those points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5668E2-C9B0-4CB9-A2FB-17AF3BF3BF5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408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5668E2-C9B0-4CB9-A2FB-17AF3BF3BF57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452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28663" indent="-2794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20775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70038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771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491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211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931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651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D32DF5D-FF24-4496-8498-85997A2E816E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eaLnBrk="1" hangingPunct="1">
                <a:spcBef>
                  <a:spcPct val="0"/>
                </a:spcBef>
              </a:pPr>
              <a:t>13</a:t>
            </a:fld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56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5668E2-C9B0-4CB9-A2FB-17AF3BF3BF57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7541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5668E2-C9B0-4CB9-A2FB-17AF3BF3BF57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535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CAAAC-D9ED-488F-9CB5-FCB465EAEA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0C6CA-5E74-46C4-B05B-7030D2B3E0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B0610-F163-4FBE-AFFE-BBAE967D96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A5D63A-DC93-409B-A1EF-6BE2CFB0AF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82CD06-FEA2-426E-9C72-C9F8575A15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8738D-6D84-4D70-B123-E5DEBAE499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B03B6-3C99-4E08-A0A5-D83A014D7A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DB5CC-A04F-4F75-BD43-04A49F946D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451E0-321F-432C-9AF6-607FFE55B7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D6579-86B9-4BA5-B6A2-90C8ABD335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56D85-BA18-4121-A45A-82C98E0C88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F4E20-B1BB-497C-85C1-31300CCD14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FA8B4-B374-4BA3-B1B5-BA03F47E97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48EE9-4DB9-419E-9940-3D71FB6F1E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D31F2B46-C4A4-4B51-A527-A1BD9F39CA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343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371600"/>
            <a:ext cx="7623175" cy="1905000"/>
          </a:xfrm>
        </p:spPr>
        <p:txBody>
          <a:bodyPr/>
          <a:lstStyle/>
          <a:p>
            <a:pPr eaLnBrk="1" hangingPunct="1"/>
            <a:r>
              <a:rPr lang="en-US" dirty="0" smtClean="0"/>
              <a:t>Perspectives on UI Natural History and </a:t>
            </a:r>
            <a:r>
              <a:rPr lang="en-US" dirty="0" err="1" smtClean="0"/>
              <a:t>Careseeking</a:t>
            </a:r>
            <a:r>
              <a:rPr lang="en-US" dirty="0" smtClean="0"/>
              <a:t>: Nurses’ Health Studies  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41575" y="4267200"/>
            <a:ext cx="6096000" cy="1905000"/>
          </a:xfrm>
        </p:spPr>
        <p:txBody>
          <a:bodyPr/>
          <a:lstStyle/>
          <a:p>
            <a:pPr eaLnBrk="1" hangingPunct="1"/>
            <a:r>
              <a:rPr lang="en-US" dirty="0" smtClean="0"/>
              <a:t>Fran Grodstein, ScD</a:t>
            </a:r>
          </a:p>
          <a:p>
            <a:pPr eaLnBrk="1" hangingPunct="1"/>
            <a:r>
              <a:rPr lang="en-US" dirty="0" smtClean="0"/>
              <a:t>Professor of </a:t>
            </a:r>
            <a:r>
              <a:rPr lang="en-US" dirty="0" smtClean="0"/>
              <a:t>Internal Medicine</a:t>
            </a:r>
            <a:endParaRPr lang="en-US" dirty="0" smtClean="0"/>
          </a:p>
          <a:p>
            <a:pPr eaLnBrk="1" hangingPunct="1"/>
            <a:r>
              <a:rPr lang="en-US" dirty="0" smtClean="0"/>
              <a:t>Rush University Medical </a:t>
            </a:r>
            <a:r>
              <a:rPr lang="en-US" dirty="0" smtClean="0"/>
              <a:t>Center</a:t>
            </a:r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4028"/>
            <a:ext cx="7315200" cy="602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068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143000"/>
          </a:xfrm>
        </p:spPr>
        <p:txBody>
          <a:bodyPr/>
          <a:lstStyle/>
          <a:p>
            <a:r>
              <a:rPr lang="en-US" altLang="en-US" sz="4000" b="1" dirty="0" smtClean="0"/>
              <a:t>	</a:t>
            </a:r>
            <a:r>
              <a:rPr lang="en-US" altLang="en-US" sz="4000" b="1" dirty="0" smtClean="0"/>
              <a:t>TOPICS</a:t>
            </a:r>
            <a:r>
              <a:rPr lang="en-US" altLang="en-US" dirty="0" smtClean="0"/>
              <a:t> </a:t>
            </a:r>
            <a:endParaRPr lang="en-US" altLang="en-US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7772400" cy="3733800"/>
          </a:xfrm>
        </p:spPr>
        <p:txBody>
          <a:bodyPr/>
          <a:lstStyle/>
          <a:p>
            <a:pPr>
              <a:lnSpc>
                <a:spcPct val="30000"/>
              </a:lnSpc>
              <a:buFontTx/>
              <a:buNone/>
            </a:pPr>
            <a:endParaRPr lang="en-US" altLang="en-US" b="1" dirty="0" smtClean="0"/>
          </a:p>
          <a:p>
            <a:pPr>
              <a:buClr>
                <a:srgbClr val="99CCFF"/>
              </a:buClr>
            </a:pPr>
            <a:r>
              <a:rPr lang="en-US" altLang="en-US" b="1" dirty="0" smtClean="0"/>
              <a:t>Natural history of UI</a:t>
            </a:r>
          </a:p>
          <a:p>
            <a:pPr lvl="1">
              <a:buClr>
                <a:srgbClr val="99CCFF"/>
              </a:buClr>
            </a:pPr>
            <a:r>
              <a:rPr lang="en-US" altLang="en-US" b="1" dirty="0" smtClean="0"/>
              <a:t>Overall</a:t>
            </a:r>
          </a:p>
          <a:p>
            <a:pPr lvl="1">
              <a:buClr>
                <a:srgbClr val="99CCFF"/>
              </a:buClr>
            </a:pPr>
            <a:r>
              <a:rPr lang="en-US" altLang="en-US" b="1" dirty="0" smtClean="0"/>
              <a:t>By UI type</a:t>
            </a:r>
            <a:endParaRPr lang="en-US" altLang="en-US" b="1" dirty="0" smtClean="0"/>
          </a:p>
          <a:p>
            <a:pPr>
              <a:buClr>
                <a:srgbClr val="99CCFF"/>
              </a:buClr>
            </a:pPr>
            <a:r>
              <a:rPr lang="en-US" altLang="en-US" b="1" dirty="0" smtClean="0"/>
              <a:t>Consequences of UI (Depression)</a:t>
            </a:r>
            <a:endParaRPr lang="en-US" altLang="en-US" b="1" dirty="0" smtClean="0"/>
          </a:p>
          <a:p>
            <a:pPr>
              <a:buClr>
                <a:srgbClr val="99CCFF"/>
              </a:buClr>
            </a:pPr>
            <a:r>
              <a:rPr lang="en-US" altLang="en-US" b="1" dirty="0" smtClean="0"/>
              <a:t>Healthcare seeking for UI</a:t>
            </a:r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89200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924800" cy="857250"/>
          </a:xfrm>
        </p:spPr>
        <p:txBody>
          <a:bodyPr>
            <a:noAutofit/>
          </a:bodyPr>
          <a:lstStyle/>
          <a:p>
            <a:r>
              <a:rPr lang="en-US" altLang="en-US" sz="4000" b="1" dirty="0">
                <a:solidFill>
                  <a:schemeClr val="accent2"/>
                </a:solidFill>
              </a:rPr>
              <a:t>Nurses’ Health </a:t>
            </a:r>
            <a:r>
              <a:rPr lang="en-US" altLang="en-US" sz="4000" b="1" dirty="0" smtClean="0">
                <a:solidFill>
                  <a:schemeClr val="accent2"/>
                </a:solidFill>
              </a:rPr>
              <a:t>Study/Nurses’ Health Study 2</a:t>
            </a:r>
            <a:endParaRPr lang="en-US" altLang="en-US" sz="4000" dirty="0">
              <a:solidFill>
                <a:schemeClr val="accent2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077199" cy="4419600"/>
          </a:xfrm>
        </p:spPr>
        <p:txBody>
          <a:bodyPr>
            <a:normAutofit/>
          </a:bodyPr>
          <a:lstStyle/>
          <a:p>
            <a:pPr>
              <a:buClr>
                <a:srgbClr val="CB25B3"/>
              </a:buClr>
            </a:pPr>
            <a:endParaRPr lang="en-US" altLang="en-US" sz="2800" b="1" dirty="0" smtClean="0"/>
          </a:p>
          <a:p>
            <a:pPr>
              <a:buClr>
                <a:srgbClr val="CB25B3"/>
              </a:buClr>
            </a:pPr>
            <a:r>
              <a:rPr lang="en-US" altLang="en-US" sz="2800" b="1" dirty="0" smtClean="0"/>
              <a:t>Began 1976/1989</a:t>
            </a:r>
            <a:endParaRPr lang="en-US" altLang="en-US" sz="2800" b="1" dirty="0"/>
          </a:p>
          <a:p>
            <a:pPr>
              <a:buClr>
                <a:srgbClr val="CB25B3"/>
              </a:buClr>
            </a:pPr>
            <a:r>
              <a:rPr lang="en-US" altLang="en-US" sz="2800" b="1" dirty="0" smtClean="0"/>
              <a:t>237,000 US nurses</a:t>
            </a:r>
            <a:endParaRPr lang="en-US" altLang="en-US" sz="2800" b="1" dirty="0"/>
          </a:p>
          <a:p>
            <a:pPr>
              <a:buClr>
                <a:srgbClr val="CB25B3"/>
              </a:buClr>
            </a:pPr>
            <a:r>
              <a:rPr lang="en-US" altLang="en-US" sz="2800" b="1" dirty="0"/>
              <a:t>Age </a:t>
            </a:r>
            <a:r>
              <a:rPr lang="en-US" altLang="en-US" sz="2800" b="1" dirty="0" smtClean="0"/>
              <a:t>25-55 years at baseline</a:t>
            </a:r>
            <a:endParaRPr lang="en-US" altLang="en-US" sz="2800" b="1" dirty="0"/>
          </a:p>
          <a:p>
            <a:pPr>
              <a:buClr>
                <a:srgbClr val="CB25B3"/>
              </a:buClr>
            </a:pPr>
            <a:r>
              <a:rPr lang="en-US" altLang="en-US" sz="2800" b="1" dirty="0"/>
              <a:t>Biennial mailed </a:t>
            </a:r>
            <a:r>
              <a:rPr lang="en-US" altLang="en-US" sz="2800" b="1" dirty="0" smtClean="0"/>
              <a:t>questionnaires</a:t>
            </a:r>
          </a:p>
        </p:txBody>
      </p:sp>
    </p:spTree>
    <p:extLst>
      <p:ext uri="{BB962C8B-B14F-4D97-AF65-F5344CB8AC3E}">
        <p14:creationId xmlns:p14="http://schemas.microsoft.com/office/powerpoint/2010/main" val="273465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924800" cy="857250"/>
          </a:xfrm>
        </p:spPr>
        <p:txBody>
          <a:bodyPr>
            <a:noAutofit/>
          </a:bodyPr>
          <a:lstStyle/>
          <a:p>
            <a:r>
              <a:rPr lang="en-US" altLang="en-US" sz="4000" b="1" dirty="0">
                <a:solidFill>
                  <a:schemeClr val="accent2"/>
                </a:solidFill>
              </a:rPr>
              <a:t>Nurses’ Health </a:t>
            </a:r>
            <a:r>
              <a:rPr lang="en-US" altLang="en-US" sz="4000" b="1" dirty="0" smtClean="0">
                <a:solidFill>
                  <a:schemeClr val="accent2"/>
                </a:solidFill>
              </a:rPr>
              <a:t>Study/Nurses’ Health Study 2</a:t>
            </a:r>
            <a:endParaRPr lang="en-US" altLang="en-US" sz="4000" dirty="0">
              <a:solidFill>
                <a:schemeClr val="accent2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077199" cy="4419600"/>
          </a:xfrm>
        </p:spPr>
        <p:txBody>
          <a:bodyPr>
            <a:normAutofit/>
          </a:bodyPr>
          <a:lstStyle/>
          <a:p>
            <a:pPr>
              <a:buClr>
                <a:srgbClr val="CB25B3"/>
              </a:buClr>
            </a:pPr>
            <a:endParaRPr lang="en-US" sz="2800" b="1" dirty="0" smtClean="0"/>
          </a:p>
          <a:p>
            <a:pPr>
              <a:buClr>
                <a:srgbClr val="CB25B3"/>
              </a:buClr>
            </a:pPr>
            <a:r>
              <a:rPr lang="en-US" sz="2800" b="1" dirty="0" smtClean="0"/>
              <a:t>During </a:t>
            </a:r>
            <a:r>
              <a:rPr lang="en-US" sz="2800" b="1" dirty="0"/>
              <a:t>the last 12 months, how often have you leaked or lost control of your </a:t>
            </a:r>
            <a:r>
              <a:rPr lang="en-US" sz="2800" b="1" dirty="0" smtClean="0"/>
              <a:t>urine?</a:t>
            </a:r>
          </a:p>
          <a:p>
            <a:pPr>
              <a:buClr>
                <a:srgbClr val="CB25B3"/>
              </a:buClr>
            </a:pPr>
            <a:r>
              <a:rPr lang="en-US" sz="2800" b="1" dirty="0" smtClean="0"/>
              <a:t>When </a:t>
            </a:r>
            <a:r>
              <a:rPr lang="en-US" sz="2800" b="1" dirty="0"/>
              <a:t>you lose your urine, how much usually </a:t>
            </a:r>
            <a:r>
              <a:rPr lang="en-US" sz="2800" b="1" dirty="0" smtClean="0"/>
              <a:t>leaks?</a:t>
            </a:r>
          </a:p>
          <a:p>
            <a:pPr>
              <a:buClr>
                <a:srgbClr val="CB25B3"/>
              </a:buClr>
            </a:pPr>
            <a:r>
              <a:rPr lang="en-US" sz="2800" b="1" dirty="0" smtClean="0"/>
              <a:t>When </a:t>
            </a:r>
            <a:r>
              <a:rPr lang="en-US" sz="2800" b="1" dirty="0"/>
              <a:t>you lose urine, what is the usual cause</a:t>
            </a:r>
            <a:r>
              <a:rPr lang="en-US" sz="2800" b="1" dirty="0" smtClean="0"/>
              <a:t>?</a:t>
            </a:r>
          </a:p>
          <a:p>
            <a:pPr>
              <a:buClr>
                <a:srgbClr val="CB25B3"/>
              </a:buClr>
            </a:pPr>
            <a:endParaRPr lang="en-US" sz="2800" b="1" dirty="0" smtClean="0"/>
          </a:p>
          <a:p>
            <a:pPr>
              <a:buClr>
                <a:srgbClr val="CB25B3"/>
              </a:buClr>
            </a:pPr>
            <a:r>
              <a:rPr lang="en-US" altLang="en-US" sz="2800" b="1" dirty="0" smtClean="0"/>
              <a:t>5 repeated measures over 12+ years</a:t>
            </a:r>
            <a:endParaRPr lang="en-US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684228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143000"/>
          </a:xfrm>
        </p:spPr>
        <p:txBody>
          <a:bodyPr/>
          <a:lstStyle/>
          <a:p>
            <a:r>
              <a:rPr lang="en-US" altLang="en-US" sz="4000" b="1" dirty="0" smtClean="0"/>
              <a:t>	</a:t>
            </a:r>
            <a:r>
              <a:rPr lang="en-US" altLang="en-US" sz="4000" b="1" dirty="0" smtClean="0"/>
              <a:t>Natural History of UI in NHS </a:t>
            </a:r>
            <a:br>
              <a:rPr lang="en-US" altLang="en-US" sz="4000" b="1" dirty="0" smtClean="0"/>
            </a:br>
            <a:r>
              <a:rPr lang="en-US" altLang="en-US" sz="4000" b="1" dirty="0" smtClean="0"/>
              <a:t> </a:t>
            </a:r>
            <a:r>
              <a:rPr lang="en-US" altLang="en-US" dirty="0" smtClean="0"/>
              <a:t> </a:t>
            </a:r>
            <a:endParaRPr lang="en-US" altLang="en-US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077200" cy="4217949"/>
          </a:xfrm>
        </p:spPr>
        <p:txBody>
          <a:bodyPr/>
          <a:lstStyle/>
          <a:p>
            <a:pPr>
              <a:lnSpc>
                <a:spcPct val="30000"/>
              </a:lnSpc>
              <a:buFontTx/>
              <a:buNone/>
            </a:pPr>
            <a:endParaRPr lang="en-US" altLang="en-US" b="1" dirty="0" smtClean="0"/>
          </a:p>
          <a:p>
            <a:pPr>
              <a:buClr>
                <a:srgbClr val="99CCFF"/>
              </a:buClr>
            </a:pPr>
            <a:r>
              <a:rPr lang="en-US" altLang="en-US" b="1" i="1" dirty="0" smtClean="0"/>
              <a:t>Question</a:t>
            </a:r>
            <a:r>
              <a:rPr lang="en-US" altLang="en-US" b="1" dirty="0" smtClean="0"/>
              <a:t>: if a patient comes to clinic with new UI, what can we tell them to expect?</a:t>
            </a:r>
            <a:endParaRPr lang="en-US" altLang="en-US" b="1" dirty="0" smtClean="0"/>
          </a:p>
          <a:p>
            <a:pPr>
              <a:buClr>
                <a:srgbClr val="99CCFF"/>
              </a:buClr>
            </a:pPr>
            <a:endParaRPr lang="en-US" altLang="en-US" b="1" dirty="0" smtClean="0"/>
          </a:p>
          <a:p>
            <a:pPr>
              <a:buClr>
                <a:srgbClr val="99CCFF"/>
              </a:buClr>
            </a:pPr>
            <a:r>
              <a:rPr lang="en-US" altLang="en-US" b="1" dirty="0" smtClean="0"/>
              <a:t>NHS2: 7,491 incident UI cases in 2001</a:t>
            </a:r>
          </a:p>
          <a:p>
            <a:pPr lvl="1">
              <a:buClr>
                <a:srgbClr val="99CCFF"/>
              </a:buClr>
            </a:pPr>
            <a:r>
              <a:rPr lang="en-US" altLang="en-US" b="1" dirty="0" smtClean="0"/>
              <a:t>Age 39-56 years</a:t>
            </a:r>
            <a:endParaRPr lang="en-US" altLang="en-US" b="1" dirty="0" smtClean="0"/>
          </a:p>
          <a:p>
            <a:pPr>
              <a:buClr>
                <a:srgbClr val="99CCFF"/>
              </a:buClr>
            </a:pPr>
            <a:r>
              <a:rPr lang="en-US" altLang="en-US" b="1" dirty="0" smtClean="0"/>
              <a:t>NHS: </a:t>
            </a:r>
            <a:r>
              <a:rPr lang="en-US" altLang="en-US" b="1" dirty="0" smtClean="0"/>
              <a:t>9,376 incident UI cases in 2000</a:t>
            </a:r>
          </a:p>
          <a:p>
            <a:pPr lvl="1">
              <a:buClr>
                <a:srgbClr val="99CCFF"/>
              </a:buClr>
            </a:pPr>
            <a:r>
              <a:rPr lang="en-US" altLang="en-US" b="1" dirty="0" smtClean="0"/>
              <a:t>Age 56-81 years</a:t>
            </a:r>
            <a:endParaRPr lang="en-US" altLang="en-US" sz="20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6248400" y="6248400"/>
            <a:ext cx="24556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Hagan KA et al.  AJOG 2018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0324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UI </a:t>
            </a:r>
            <a:r>
              <a:rPr lang="en-US" dirty="0" smtClean="0"/>
              <a:t>Natural History over 12 Years, Nurses</a:t>
            </a:r>
            <a:r>
              <a:rPr lang="en-US" dirty="0" smtClean="0"/>
              <a:t>’ Health Study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138991"/>
              </p:ext>
            </p:extLst>
          </p:nvPr>
        </p:nvGraphicFramePr>
        <p:xfrm>
          <a:off x="457200" y="2133600"/>
          <a:ext cx="8229601" cy="3423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7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7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34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83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8090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Age Group in 2000 (Baseline)</a:t>
                      </a:r>
                      <a:endParaRPr lang="en-US" sz="17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720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39-56 years</a:t>
                      </a:r>
                      <a:endParaRPr lang="en-US" sz="1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56-81 years</a:t>
                      </a:r>
                      <a:endParaRPr lang="en-US" sz="1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7612"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Slight UI</a:t>
                      </a:r>
                    </a:p>
                    <a:p>
                      <a:r>
                        <a:rPr lang="en-US" dirty="0" smtClean="0"/>
                        <a:t>(n=2891)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Moderate UI</a:t>
                      </a:r>
                    </a:p>
                    <a:p>
                      <a:r>
                        <a:rPr lang="en-US" dirty="0" smtClean="0"/>
                        <a:t>(n=3348)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Slight UI (n=3206)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Moderat</a:t>
                      </a:r>
                      <a:r>
                        <a:rPr lang="en-US" baseline="0" dirty="0" smtClean="0"/>
                        <a:t>e UI (n=4196)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09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Persist/worse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81%</a:t>
                      </a:r>
                      <a:endParaRPr 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41%</a:t>
                      </a:r>
                      <a:endParaRPr 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83%</a:t>
                      </a:r>
                      <a:endParaRPr 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46%</a:t>
                      </a:r>
                      <a:endParaRPr lang="en-US" sz="17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809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Any symptoms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-</a:t>
                      </a:r>
                      <a:endParaRPr 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43%</a:t>
                      </a:r>
                      <a:endParaRPr 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-</a:t>
                      </a:r>
                      <a:endParaRPr 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35%</a:t>
                      </a:r>
                      <a:endParaRPr lang="en-US" sz="17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7280682"/>
                  </a:ext>
                </a:extLst>
              </a:tr>
              <a:tr h="52809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Remission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11%</a:t>
                      </a:r>
                      <a:endParaRPr 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9%</a:t>
                      </a:r>
                      <a:endParaRPr 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7%</a:t>
                      </a:r>
                      <a:endParaRPr 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5%</a:t>
                      </a:r>
                      <a:endParaRPr lang="en-US" sz="17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289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UI </a:t>
            </a:r>
            <a:r>
              <a:rPr lang="en-US" dirty="0" smtClean="0"/>
              <a:t>Natural History over 12 Years, Nurses</a:t>
            </a:r>
            <a:r>
              <a:rPr lang="en-US" dirty="0" smtClean="0"/>
              <a:t>’ Health Study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767832"/>
              </p:ext>
            </p:extLst>
          </p:nvPr>
        </p:nvGraphicFramePr>
        <p:xfrm>
          <a:off x="457200" y="2133600"/>
          <a:ext cx="8229601" cy="2840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52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317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8671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Age Group in 2000 (Baseline)</a:t>
                      </a:r>
                      <a:endParaRPr lang="en-US" sz="17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517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39-56 years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56-81 years</a:t>
                      </a:r>
                      <a:endParaRPr lang="en-US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671">
                <a:tc>
                  <a:txBody>
                    <a:bodyPr/>
                    <a:lstStyle/>
                    <a:p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Severe UI (n=1252)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Severe UI (n=1974)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671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Persist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44%</a:t>
                      </a:r>
                      <a:endParaRPr 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48%</a:t>
                      </a:r>
                      <a:endParaRPr lang="en-US" sz="17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8671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Any symptoms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52%</a:t>
                      </a:r>
                      <a:endParaRPr 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49%</a:t>
                      </a:r>
                      <a:endParaRPr lang="en-US" sz="17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5228305"/>
                  </a:ext>
                </a:extLst>
              </a:tr>
              <a:tr h="478671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Remission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4%</a:t>
                      </a:r>
                      <a:endParaRPr lang="en-US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3%</a:t>
                      </a:r>
                      <a:endParaRPr lang="en-US" sz="17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597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596688"/>
              </p:ext>
            </p:extLst>
          </p:nvPr>
        </p:nvGraphicFramePr>
        <p:xfrm>
          <a:off x="495300" y="2514600"/>
          <a:ext cx="8153400" cy="2743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10653"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Mild/moderate</a:t>
                      </a:r>
                      <a:r>
                        <a:rPr lang="en-US" sz="1800" baseline="0" dirty="0" smtClean="0"/>
                        <a:t> to Severe UI</a:t>
                      </a:r>
                    </a:p>
                    <a:p>
                      <a:pPr algn="ctr"/>
                      <a:r>
                        <a:rPr lang="en-US" sz="1800" dirty="0" smtClean="0"/>
                        <a:t>RR </a:t>
                      </a:r>
                      <a:r>
                        <a:rPr lang="en-US" sz="1800" dirty="0" smtClean="0"/>
                        <a:t>(95% CI)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516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 smtClean="0"/>
                        <a:t>BMI &lt;25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1.0</a:t>
                      </a:r>
                      <a:r>
                        <a:rPr lang="en-US" sz="1800" baseline="0" dirty="0" smtClean="0"/>
                        <a:t> (ref)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7516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BMI 25-&lt;30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1.4 (1.2–1.6)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7516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BMI 30+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1.9 (1.6–2.2)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207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BMI and Risk of Progression from Mild/Moderate to Severe UI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24456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001000" cy="1143000"/>
          </a:xfrm>
        </p:spPr>
        <p:txBody>
          <a:bodyPr/>
          <a:lstStyle/>
          <a:p>
            <a:r>
              <a:rPr lang="en-US" altLang="en-US" sz="4000" b="1" dirty="0" smtClean="0"/>
              <a:t>Natural History of UI Subtypes in NHS </a:t>
            </a:r>
            <a:br>
              <a:rPr lang="en-US" altLang="en-US" sz="4000" b="1" dirty="0" smtClean="0"/>
            </a:br>
            <a:r>
              <a:rPr lang="en-US" altLang="en-US" sz="4000" b="1" dirty="0" smtClean="0"/>
              <a:t> </a:t>
            </a:r>
            <a:r>
              <a:rPr lang="en-US" altLang="en-US" dirty="0" smtClean="0"/>
              <a:t> </a:t>
            </a:r>
            <a:endParaRPr lang="en-US" altLang="en-US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08149"/>
            <a:ext cx="7848600" cy="3733800"/>
          </a:xfrm>
        </p:spPr>
        <p:txBody>
          <a:bodyPr/>
          <a:lstStyle/>
          <a:p>
            <a:pPr>
              <a:lnSpc>
                <a:spcPct val="30000"/>
              </a:lnSpc>
              <a:buFontTx/>
              <a:buNone/>
            </a:pPr>
            <a:endParaRPr lang="en-US" altLang="en-US" b="1" dirty="0" smtClean="0"/>
          </a:p>
          <a:p>
            <a:pPr>
              <a:buClr>
                <a:srgbClr val="99CCFF"/>
              </a:buClr>
            </a:pPr>
            <a:r>
              <a:rPr lang="en-US" altLang="en-US" b="1" dirty="0" smtClean="0"/>
              <a:t>NHS2: 6,956 incident UI cases from 2003</a:t>
            </a:r>
          </a:p>
          <a:p>
            <a:pPr lvl="1">
              <a:buClr>
                <a:srgbClr val="99CCFF"/>
              </a:buClr>
            </a:pPr>
            <a:r>
              <a:rPr lang="en-US" altLang="en-US" b="1" dirty="0" smtClean="0"/>
              <a:t>Age 41-58 years</a:t>
            </a:r>
            <a:endParaRPr lang="en-US" altLang="en-US" b="1" dirty="0" smtClean="0"/>
          </a:p>
          <a:p>
            <a:pPr>
              <a:buClr>
                <a:srgbClr val="99CCFF"/>
              </a:buClr>
            </a:pPr>
            <a:r>
              <a:rPr lang="en-US" altLang="en-US" b="1" dirty="0" smtClean="0"/>
              <a:t>NHS</a:t>
            </a:r>
            <a:r>
              <a:rPr lang="en-US" altLang="en-US" b="1" dirty="0" smtClean="0"/>
              <a:t>: </a:t>
            </a:r>
            <a:r>
              <a:rPr lang="en-US" altLang="en-US" b="1" dirty="0" smtClean="0"/>
              <a:t>3</a:t>
            </a:r>
            <a:r>
              <a:rPr lang="en-US" altLang="en-US" b="1" dirty="0" smtClean="0"/>
              <a:t>,393 incident UI cases from 2004</a:t>
            </a:r>
          </a:p>
          <a:p>
            <a:pPr lvl="1">
              <a:buClr>
                <a:srgbClr val="99CCFF"/>
              </a:buClr>
            </a:pPr>
            <a:r>
              <a:rPr lang="en-US" altLang="en-US" b="1" dirty="0"/>
              <a:t>Age 60-85 years</a:t>
            </a:r>
          </a:p>
          <a:p>
            <a:pPr>
              <a:buClr>
                <a:srgbClr val="99CCFF"/>
              </a:buClr>
            </a:pPr>
            <a:r>
              <a:rPr lang="en-US" altLang="en-US" b="1" dirty="0" smtClean="0"/>
              <a:t>4 repeated measures of UI over 10 years</a:t>
            </a:r>
          </a:p>
          <a:p>
            <a:pPr>
              <a:buClr>
                <a:srgbClr val="99CCFF"/>
              </a:buClr>
            </a:pPr>
            <a:r>
              <a:rPr lang="en-US" altLang="en-US" b="1" dirty="0" smtClean="0"/>
              <a:t>56% stress, 23% urgency, 21% mixed</a:t>
            </a:r>
          </a:p>
          <a:p>
            <a:pPr lvl="1">
              <a:buClr>
                <a:srgbClr val="99CCFF"/>
              </a:buClr>
            </a:pPr>
            <a:endParaRPr lang="en-US" altLang="en-US" sz="2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248400" y="6248400"/>
            <a:ext cx="27211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Minassian</a:t>
            </a:r>
            <a:r>
              <a:rPr lang="en-US" sz="1400" dirty="0" smtClean="0"/>
              <a:t> VA</a:t>
            </a:r>
            <a:r>
              <a:rPr lang="en-US" sz="1400" dirty="0" smtClean="0"/>
              <a:t> et al.  AJOG 2020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4112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Natural History of UI Type</a:t>
            </a:r>
            <a:r>
              <a:rPr lang="en-US" dirty="0" smtClean="0"/>
              <a:t>, </a:t>
            </a:r>
            <a:r>
              <a:rPr lang="en-US" dirty="0" smtClean="0"/>
              <a:t>Nurses’ Health Study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429957"/>
              </p:ext>
            </p:extLst>
          </p:nvPr>
        </p:nvGraphicFramePr>
        <p:xfrm>
          <a:off x="457200" y="1752599"/>
          <a:ext cx="8153401" cy="4191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29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42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67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94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5769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INCIDENT UI TYPE AT BASELINE</a:t>
                      </a:r>
                      <a:endParaRPr lang="en-US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899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Stress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Urgency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Mixed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769">
                <a:tc gridSpan="4">
                  <a:txBody>
                    <a:bodyPr/>
                    <a:lstStyle/>
                    <a:p>
                      <a:r>
                        <a:rPr lang="en-US" sz="1800" b="1" dirty="0" smtClean="0"/>
                        <a:t>UI type over 8 </a:t>
                      </a:r>
                      <a:r>
                        <a:rPr lang="en-US" sz="1800" b="1" dirty="0" err="1" smtClean="0"/>
                        <a:t>yrs</a:t>
                      </a:r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576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Stress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60%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20%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576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Urgency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7%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65%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27%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657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Mixed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18%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45%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045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 UI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15%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9%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8%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713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924800" cy="1295400"/>
          </a:xfrm>
        </p:spPr>
        <p:txBody>
          <a:bodyPr/>
          <a:lstStyle/>
          <a:p>
            <a:r>
              <a:rPr lang="en-US" altLang="en-US" sz="4000" b="1" dirty="0" smtClean="0"/>
              <a:t>Consequences of UI, Nurses’ </a:t>
            </a:r>
            <a:r>
              <a:rPr lang="en-US" altLang="en-US" sz="4000" b="1" dirty="0"/>
              <a:t>H</a:t>
            </a:r>
            <a:r>
              <a:rPr lang="en-US" altLang="en-US" sz="4000" b="1" dirty="0" smtClean="0"/>
              <a:t>ealth Study </a:t>
            </a:r>
            <a:br>
              <a:rPr lang="en-US" altLang="en-US" sz="4000" b="1" dirty="0" smtClean="0"/>
            </a:br>
            <a:r>
              <a:rPr lang="en-US" altLang="en-US" sz="4000" b="1" dirty="0" smtClean="0"/>
              <a:t> </a:t>
            </a:r>
            <a:r>
              <a:rPr lang="en-US" altLang="en-US" dirty="0" smtClean="0"/>
              <a:t> </a:t>
            </a:r>
            <a:r>
              <a:rPr lang="en-US" altLang="en-US" i="1" u="sng" dirty="0" smtClean="0">
                <a:solidFill>
                  <a:schemeClr val="accent1"/>
                </a:solidFill>
              </a:rPr>
              <a:t>Racial differences</a:t>
            </a:r>
            <a:endParaRPr lang="en-US" altLang="en-US" i="1" u="sng" dirty="0" smtClean="0">
              <a:solidFill>
                <a:schemeClr val="accent1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5258" y="2362200"/>
            <a:ext cx="8151541" cy="3733800"/>
          </a:xfrm>
        </p:spPr>
        <p:txBody>
          <a:bodyPr/>
          <a:lstStyle/>
          <a:p>
            <a:pPr>
              <a:lnSpc>
                <a:spcPct val="30000"/>
              </a:lnSpc>
              <a:buFontTx/>
              <a:buNone/>
            </a:pPr>
            <a:endParaRPr lang="en-US" altLang="en-US" b="1" dirty="0" smtClean="0"/>
          </a:p>
          <a:p>
            <a:pPr>
              <a:buClr>
                <a:srgbClr val="99CCFF"/>
              </a:buClr>
            </a:pPr>
            <a:r>
              <a:rPr lang="en-US" altLang="en-US" b="1" dirty="0" smtClean="0"/>
              <a:t>Black women have less UI than white women</a:t>
            </a:r>
          </a:p>
          <a:p>
            <a:pPr>
              <a:buClr>
                <a:srgbClr val="99CCFF"/>
              </a:buClr>
            </a:pPr>
            <a:r>
              <a:rPr lang="en-US" altLang="en-US" b="1" dirty="0" smtClean="0"/>
              <a:t>Black women more often have urgency UI</a:t>
            </a:r>
          </a:p>
          <a:p>
            <a:pPr>
              <a:buClr>
                <a:srgbClr val="99CCFF"/>
              </a:buClr>
            </a:pPr>
            <a:r>
              <a:rPr lang="en-US" altLang="en-US" b="1" dirty="0" smtClean="0"/>
              <a:t>Urgency UI often associated with worse quality of life</a:t>
            </a:r>
            <a:endParaRPr lang="en-US" altLang="en-US" sz="20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6248400" y="6248400"/>
            <a:ext cx="26622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Townsend MK et al.  IUJ 2014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9369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 dirty="0" smtClean="0"/>
              <a:t>Characteristics of </a:t>
            </a:r>
            <a:r>
              <a:rPr lang="en-US" altLang="en-US" sz="3200" b="1" dirty="0" smtClean="0"/>
              <a:t>Black and White Nurses</a:t>
            </a:r>
            <a:r>
              <a:rPr lang="ja-JP" altLang="en-US" sz="3200" b="1" dirty="0" smtClean="0">
                <a:ea typeface="ＭＳ Ｐゴシック" panose="020B0600070205080204" pitchFamily="34" charset="-128"/>
              </a:rPr>
              <a:t>’</a:t>
            </a:r>
            <a:r>
              <a:rPr lang="en-US" altLang="ja-JP" sz="3200" b="1" dirty="0" smtClean="0">
                <a:ea typeface="ＭＳ Ｐゴシック" panose="020B0600070205080204" pitchFamily="34" charset="-128"/>
              </a:rPr>
              <a:t> Health Study </a:t>
            </a:r>
            <a:r>
              <a:rPr lang="en-US" altLang="ja-JP" sz="3200" b="1" dirty="0" smtClean="0">
                <a:ea typeface="ＭＳ Ｐゴシック" panose="020B0600070205080204" pitchFamily="34" charset="-128"/>
              </a:rPr>
              <a:t>Participants, 2004</a:t>
            </a:r>
            <a:endParaRPr lang="en-US" altLang="en-US" sz="3200" b="1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549675"/>
              </p:ext>
            </p:extLst>
          </p:nvPr>
        </p:nvGraphicFramePr>
        <p:xfrm>
          <a:off x="609600" y="1524000"/>
          <a:ext cx="7772400" cy="4706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407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Characteristic</a:t>
                      </a:r>
                      <a:endParaRPr lang="en-US" sz="1800" dirty="0"/>
                    </a:p>
                  </a:txBody>
                  <a:tcPr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Black </a:t>
                      </a:r>
                      <a:r>
                        <a:rPr lang="en-US" sz="1800" dirty="0" smtClean="0"/>
                        <a:t>(</a:t>
                      </a:r>
                      <a:r>
                        <a:rPr lang="en-US" sz="1800" dirty="0" smtClean="0"/>
                        <a:t>n=934)</a:t>
                      </a:r>
                      <a:endParaRPr lang="en-US" sz="1800" dirty="0"/>
                    </a:p>
                  </a:txBody>
                  <a:tcPr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White </a:t>
                      </a:r>
                      <a:r>
                        <a:rPr lang="en-US" sz="1800" dirty="0" smtClean="0"/>
                        <a:t>(</a:t>
                      </a:r>
                      <a:r>
                        <a:rPr lang="en-US" sz="1800" dirty="0" smtClean="0"/>
                        <a:t>n=71,161)</a:t>
                      </a:r>
                      <a:endParaRPr lang="en-US" sz="1800" dirty="0"/>
                    </a:p>
                  </a:txBody>
                  <a:tcPr marT="45708" marB="4570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72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Mean Age</a:t>
                      </a:r>
                      <a:endParaRPr lang="en-US" sz="1800" dirty="0"/>
                    </a:p>
                  </a:txBody>
                  <a:tcPr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70 </a:t>
                      </a:r>
                      <a:r>
                        <a:rPr lang="en-US" sz="1800" dirty="0" err="1" smtClean="0"/>
                        <a:t>yrs</a:t>
                      </a:r>
                      <a:endParaRPr lang="en-US" sz="1800" dirty="0"/>
                    </a:p>
                  </a:txBody>
                  <a:tcPr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70 </a:t>
                      </a:r>
                      <a:r>
                        <a:rPr lang="en-US" sz="1800" dirty="0" err="1" smtClean="0"/>
                        <a:t>yrs</a:t>
                      </a:r>
                      <a:endParaRPr lang="en-US" sz="1800" dirty="0"/>
                    </a:p>
                  </a:txBody>
                  <a:tcPr marT="45708" marB="4570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86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UI, 1+ per</a:t>
                      </a:r>
                      <a:r>
                        <a:rPr lang="en-US" sz="1800" baseline="0" dirty="0" smtClean="0"/>
                        <a:t> month</a:t>
                      </a:r>
                      <a:endParaRPr lang="en-US" sz="1800" dirty="0"/>
                    </a:p>
                  </a:txBody>
                  <a:tcPr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31%</a:t>
                      </a:r>
                      <a:endParaRPr lang="en-US" sz="1800" dirty="0"/>
                    </a:p>
                  </a:txBody>
                  <a:tcPr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48%</a:t>
                      </a:r>
                      <a:endParaRPr lang="en-US" sz="1800" dirty="0"/>
                    </a:p>
                  </a:txBody>
                  <a:tcPr marT="45708" marB="4570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73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UI Type:</a:t>
                      </a:r>
                      <a:endParaRPr lang="en-US" sz="1800" dirty="0"/>
                    </a:p>
                  </a:txBody>
                  <a:tcPr marT="45708" marB="45708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08" marB="45708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08" marB="457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27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Stress</a:t>
                      </a:r>
                      <a:endParaRPr lang="en-US" sz="1800" dirty="0"/>
                    </a:p>
                  </a:txBody>
                  <a:tcPr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16%</a:t>
                      </a:r>
                      <a:endParaRPr lang="en-US" sz="1800" dirty="0"/>
                    </a:p>
                  </a:txBody>
                  <a:tcPr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28%</a:t>
                      </a:r>
                      <a:endParaRPr lang="en-US" sz="1800" dirty="0"/>
                    </a:p>
                  </a:txBody>
                  <a:tcPr marT="45708" marB="4570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786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Urgency</a:t>
                      </a:r>
                      <a:endParaRPr lang="en-US" sz="1800" dirty="0"/>
                    </a:p>
                  </a:txBody>
                  <a:tcPr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46%</a:t>
                      </a:r>
                      <a:endParaRPr lang="en-US" sz="1800" dirty="0"/>
                    </a:p>
                  </a:txBody>
                  <a:tcPr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36%</a:t>
                      </a:r>
                      <a:endParaRPr lang="en-US" sz="1800" dirty="0"/>
                    </a:p>
                  </a:txBody>
                  <a:tcPr marT="45708" marB="4570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786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Mixed</a:t>
                      </a:r>
                      <a:endParaRPr lang="en-US" sz="1800" dirty="0"/>
                    </a:p>
                  </a:txBody>
                  <a:tcPr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38%</a:t>
                      </a:r>
                      <a:endParaRPr lang="en-US" sz="1800" dirty="0"/>
                    </a:p>
                  </a:txBody>
                  <a:tcPr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36%</a:t>
                      </a:r>
                      <a:endParaRPr lang="en-US" sz="1800" dirty="0"/>
                    </a:p>
                  </a:txBody>
                  <a:tcPr marT="45708" marB="4570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7862">
                <a:tc>
                  <a:txBody>
                    <a:bodyPr/>
                    <a:lstStyle/>
                    <a:p>
                      <a:r>
                        <a:rPr lang="en-US" sz="1800" u="sng" dirty="0" smtClean="0"/>
                        <a:t>&gt;</a:t>
                      </a:r>
                      <a:r>
                        <a:rPr lang="en-US" sz="1800" dirty="0" smtClean="0"/>
                        <a:t>2x get out of bed to urinate</a:t>
                      </a:r>
                      <a:endParaRPr lang="en-US" sz="1800" dirty="0"/>
                    </a:p>
                  </a:txBody>
                  <a:tcPr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41%</a:t>
                      </a:r>
                      <a:endParaRPr lang="en-US" sz="1800" dirty="0"/>
                    </a:p>
                  </a:txBody>
                  <a:tcPr marT="45708" marB="4570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33%</a:t>
                      </a:r>
                    </a:p>
                  </a:txBody>
                  <a:tcPr marT="45708" marB="45708"/>
                </a:tc>
                <a:extLst>
                  <a:ext uri="{0D108BD9-81ED-4DB2-BD59-A6C34878D82A}">
                    <a16:rowId xmlns:a16="http://schemas.microsoft.com/office/drawing/2014/main" val="3105171709"/>
                  </a:ext>
                </a:extLst>
              </a:tr>
              <a:tr h="54786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CES-D</a:t>
                      </a:r>
                      <a:r>
                        <a:rPr lang="en-US" sz="1800" u="sng" dirty="0" smtClean="0"/>
                        <a:t>&gt;</a:t>
                      </a:r>
                      <a:r>
                        <a:rPr lang="en-US" sz="1800" dirty="0" smtClean="0"/>
                        <a:t>10</a:t>
                      </a:r>
                      <a:endParaRPr lang="en-US" sz="1800" dirty="0"/>
                    </a:p>
                  </a:txBody>
                  <a:tcPr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14%</a:t>
                      </a:r>
                      <a:endParaRPr lang="en-US" sz="1800" dirty="0"/>
                    </a:p>
                  </a:txBody>
                  <a:tcPr marT="45708" marB="4570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16%</a:t>
                      </a:r>
                      <a:endParaRPr lang="en-US" sz="1800" dirty="0"/>
                    </a:p>
                  </a:txBody>
                  <a:tcPr marT="45708" marB="45708"/>
                </a:tc>
                <a:extLst>
                  <a:ext uri="{0D108BD9-81ED-4DB2-BD59-A6C34878D82A}">
                    <a16:rowId xmlns:a16="http://schemas.microsoft.com/office/drawing/2014/main" val="5519785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20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966978"/>
              </p:ext>
            </p:extLst>
          </p:nvPr>
        </p:nvGraphicFramePr>
        <p:xfrm>
          <a:off x="495300" y="1981201"/>
          <a:ext cx="8153399" cy="3854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2299">
                  <a:extLst>
                    <a:ext uri="{9D8B030D-6E8A-4147-A177-3AD203B41FA5}">
                      <a16:colId xmlns:a16="http://schemas.microsoft.com/office/drawing/2014/main" val="720872559"/>
                    </a:ext>
                  </a:extLst>
                </a:gridCol>
              </a:tblGrid>
              <a:tr h="1172992"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Odds of High CES-D</a:t>
                      </a:r>
                      <a:r>
                        <a:rPr lang="en-US" sz="1800" baseline="0" dirty="0" smtClean="0"/>
                        <a:t> Score</a:t>
                      </a:r>
                    </a:p>
                    <a:p>
                      <a:pPr algn="ctr"/>
                      <a:r>
                        <a:rPr lang="en-US" sz="1800" dirty="0" smtClean="0"/>
                        <a:t>OR </a:t>
                      </a:r>
                      <a:r>
                        <a:rPr lang="en-US" sz="1800" dirty="0" smtClean="0"/>
                        <a:t>(95% CI) </a:t>
                      </a:r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BLACK WOMEN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Odds of High CES-D</a:t>
                      </a:r>
                      <a:r>
                        <a:rPr lang="en-US" sz="1800" baseline="0" dirty="0" smtClean="0"/>
                        <a:t> Score</a:t>
                      </a:r>
                    </a:p>
                    <a:p>
                      <a:pPr algn="ctr"/>
                      <a:r>
                        <a:rPr lang="en-US" sz="1800" dirty="0" smtClean="0"/>
                        <a:t>OR (95% CI) </a:t>
                      </a:r>
                    </a:p>
                    <a:p>
                      <a:pPr algn="ctr"/>
                      <a:r>
                        <a:rPr lang="en-US" sz="1800" dirty="0" smtClean="0"/>
                        <a:t>WHITE WOMEN</a:t>
                      </a:r>
                      <a:endParaRPr lang="en-US" sz="18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0281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 smtClean="0"/>
                        <a:t>No UI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1.0</a:t>
                      </a:r>
                      <a:r>
                        <a:rPr lang="en-US" sz="1800" baseline="0" dirty="0" smtClean="0"/>
                        <a:t> (ref)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1.0</a:t>
                      </a:r>
                      <a:r>
                        <a:rPr lang="en-US" sz="1800" baseline="0" dirty="0" smtClean="0"/>
                        <a:t> (ref)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8248324"/>
                  </a:ext>
                </a:extLst>
              </a:tr>
              <a:tr h="670281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 smtClean="0"/>
                        <a:t>UI weekly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2.3 (1.3-4.0)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1.6 (1.5-1.7)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281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UI severe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 (1.3-5.4)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1.8 (1.7-1.9)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0281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Mixed UI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2.0 (0.8-5.5)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en-US" dirty="0" smtClean="0">
                        <a:effectLst/>
                      </a:endParaRPr>
                    </a:p>
                    <a:p>
                      <a:pPr algn="ctr" fontAlgn="t"/>
                      <a:r>
                        <a:rPr lang="en-US" dirty="0" smtClean="0">
                          <a:effectLst/>
                        </a:rPr>
                        <a:t>1.4 </a:t>
                      </a:r>
                      <a:r>
                        <a:rPr lang="en-US" dirty="0">
                          <a:effectLst/>
                        </a:rPr>
                        <a:t>(</a:t>
                      </a:r>
                      <a:r>
                        <a:rPr lang="en-US" dirty="0" smtClean="0">
                          <a:effectLst/>
                        </a:rPr>
                        <a:t>1.3-1.6)</a:t>
                      </a:r>
                      <a:endParaRPr lang="en-US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207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954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UI and </a:t>
            </a:r>
            <a:r>
              <a:rPr lang="en-US" dirty="0" smtClean="0"/>
              <a:t>Depressive Symptoms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85696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24" y="269849"/>
            <a:ext cx="8560975" cy="573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28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924800" cy="1295400"/>
          </a:xfrm>
        </p:spPr>
        <p:txBody>
          <a:bodyPr/>
          <a:lstStyle/>
          <a:p>
            <a:r>
              <a:rPr lang="en-US" altLang="en-US" sz="4000" b="1" dirty="0" smtClean="0"/>
              <a:t>Healthcare Seeking, Nurses’ </a:t>
            </a:r>
            <a:r>
              <a:rPr lang="en-US" altLang="en-US" sz="4000" b="1" dirty="0"/>
              <a:t>H</a:t>
            </a:r>
            <a:r>
              <a:rPr lang="en-US" altLang="en-US" sz="4000" b="1" dirty="0" smtClean="0"/>
              <a:t>ealth Study </a:t>
            </a:r>
            <a:br>
              <a:rPr lang="en-US" altLang="en-US" sz="4000" b="1" dirty="0" smtClean="0"/>
            </a:br>
            <a:r>
              <a:rPr lang="en-US" altLang="en-US" sz="4000" b="1" dirty="0" smtClean="0"/>
              <a:t> </a:t>
            </a:r>
            <a:r>
              <a:rPr lang="en-US" altLang="en-US" dirty="0" smtClean="0"/>
              <a:t> </a:t>
            </a:r>
            <a:endParaRPr lang="en-US" altLang="en-US" i="1" u="sng" dirty="0" smtClean="0">
              <a:solidFill>
                <a:schemeClr val="accent1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5258" y="1905000"/>
            <a:ext cx="8151541" cy="4191000"/>
          </a:xfrm>
        </p:spPr>
        <p:txBody>
          <a:bodyPr/>
          <a:lstStyle/>
          <a:p>
            <a:pPr>
              <a:lnSpc>
                <a:spcPct val="30000"/>
              </a:lnSpc>
              <a:buFontTx/>
              <a:buNone/>
            </a:pPr>
            <a:endParaRPr lang="en-US" altLang="en-US" b="1" dirty="0" smtClean="0"/>
          </a:p>
          <a:p>
            <a:pPr>
              <a:buClr>
                <a:srgbClr val="99CCFF"/>
              </a:buClr>
            </a:pPr>
            <a:r>
              <a:rPr lang="en-US" b="1" dirty="0" smtClean="0"/>
              <a:t>Have </a:t>
            </a:r>
            <a:r>
              <a:rPr lang="en-US" b="1" dirty="0"/>
              <a:t>you talked to your health care provider about leaking </a:t>
            </a:r>
            <a:r>
              <a:rPr lang="en-US" b="1" dirty="0" smtClean="0"/>
              <a:t>urine?</a:t>
            </a:r>
            <a:endParaRPr lang="en-US" altLang="en-US" b="1" dirty="0" smtClean="0"/>
          </a:p>
          <a:p>
            <a:pPr>
              <a:buClr>
                <a:srgbClr val="99CCFF"/>
              </a:buClr>
            </a:pPr>
            <a:r>
              <a:rPr lang="en-US" altLang="en-US" b="1" dirty="0" smtClean="0"/>
              <a:t>2012/13 – 94,692 women with prevalent UI</a:t>
            </a:r>
          </a:p>
          <a:p>
            <a:pPr>
              <a:buClr>
                <a:srgbClr val="99CCFF"/>
              </a:buClr>
            </a:pPr>
            <a:r>
              <a:rPr lang="en-US" altLang="en-US" b="1" dirty="0" smtClean="0"/>
              <a:t>Age 48-93 years</a:t>
            </a:r>
          </a:p>
          <a:p>
            <a:pPr>
              <a:buClr>
                <a:srgbClr val="99CCFF"/>
              </a:buClr>
            </a:pPr>
            <a:endParaRPr lang="en-US" altLang="en-US" sz="2000" b="1" dirty="0"/>
          </a:p>
          <a:p>
            <a:pPr>
              <a:buClr>
                <a:srgbClr val="99CCFF"/>
              </a:buClr>
            </a:pPr>
            <a:r>
              <a:rPr lang="en-US" altLang="en-US" b="1" i="1" dirty="0" smtClean="0"/>
              <a:t>Overall – 34% of women with UI reported talking with their healthcare provider</a:t>
            </a:r>
            <a:endParaRPr lang="en-US" altLang="en-US" i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6248400" y="6248400"/>
            <a:ext cx="2441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Lane GI et al. J </a:t>
            </a:r>
            <a:r>
              <a:rPr lang="en-US" sz="1400" dirty="0" err="1" smtClean="0"/>
              <a:t>Geront</a:t>
            </a:r>
            <a:r>
              <a:rPr lang="en-US" sz="1400" dirty="0" smtClean="0"/>
              <a:t> 2020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528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8124427"/>
              </p:ext>
            </p:extLst>
          </p:nvPr>
        </p:nvGraphicFramePr>
        <p:xfrm>
          <a:off x="495300" y="1295399"/>
          <a:ext cx="8153399" cy="47077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2299">
                  <a:extLst>
                    <a:ext uri="{9D8B030D-6E8A-4147-A177-3AD203B41FA5}">
                      <a16:colId xmlns:a16="http://schemas.microsoft.com/office/drawing/2014/main" val="720872559"/>
                    </a:ext>
                  </a:extLst>
                </a:gridCol>
              </a:tblGrid>
              <a:tr h="858878"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Younger Women (48-68y)</a:t>
                      </a:r>
                      <a:endParaRPr lang="en-US" sz="1800" baseline="0" dirty="0" smtClean="0"/>
                    </a:p>
                    <a:p>
                      <a:pPr algn="ctr"/>
                      <a:r>
                        <a:rPr lang="en-US" sz="1800" dirty="0" smtClean="0"/>
                        <a:t>OR </a:t>
                      </a:r>
                      <a:r>
                        <a:rPr lang="en-US" sz="1800" dirty="0" smtClean="0"/>
                        <a:t>(95% CI) </a:t>
                      </a:r>
                      <a:endParaRPr lang="en-US" sz="1800" dirty="0" smtClean="0"/>
                    </a:p>
                    <a:p>
                      <a:pPr algn="ctr"/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Older Women (66-93y)</a:t>
                      </a:r>
                    </a:p>
                    <a:p>
                      <a:pPr algn="ctr"/>
                      <a:r>
                        <a:rPr lang="en-US" sz="1800" dirty="0" smtClean="0"/>
                        <a:t>OR (95% CI)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012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 smtClean="0"/>
                        <a:t>UI</a:t>
                      </a:r>
                      <a:r>
                        <a:rPr lang="en-US" sz="1800" b="0" baseline="0" dirty="0" smtClean="0"/>
                        <a:t> frequency: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2809785"/>
                  </a:ext>
                </a:extLst>
              </a:tr>
              <a:tr h="501012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 smtClean="0"/>
                        <a:t>   UI</a:t>
                      </a:r>
                      <a:r>
                        <a:rPr lang="en-US" sz="1800" b="0" baseline="0" dirty="0" smtClean="0"/>
                        <a:t> weekly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2.0 (1.8, 2.3)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2.2 (2.0, 2.5)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8248324"/>
                  </a:ext>
                </a:extLst>
              </a:tr>
              <a:tr h="429439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 smtClean="0"/>
                        <a:t>   UI daily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3.9 (3.5, 4.4) 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4.8 (4.3, 5.3)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012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UI severe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2.0 (1.8, 2.3)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2.0 (1.8, 2.2)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012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UI type: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en-US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685263"/>
                  </a:ext>
                </a:extLst>
              </a:tr>
              <a:tr h="501012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   Urgency UI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1.3 (1.2, 1.4)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 smtClean="0"/>
                        <a:t>1.3 (1.2, 1.4) </a:t>
                      </a:r>
                      <a:endParaRPr lang="en-US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439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   Mixed UI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1.3 (1.2, 1.4)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 smtClean="0"/>
                        <a:t>1.4 (1.3, 1.5)</a:t>
                      </a:r>
                      <a:endParaRPr lang="en-US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070929"/>
                  </a:ext>
                </a:extLst>
              </a:tr>
              <a:tr h="429439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UI &gt;10 </a:t>
                      </a:r>
                      <a:r>
                        <a:rPr lang="en-US" sz="1800" dirty="0" err="1" smtClean="0"/>
                        <a:t>yrs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1.4 (1.3, 1.5)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 smtClean="0"/>
                        <a:t>1.4 (1.3,1.5)</a:t>
                      </a:r>
                      <a:endParaRPr lang="en-US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094208"/>
                  </a:ext>
                </a:extLst>
              </a:tr>
            </a:tbl>
          </a:graphicData>
        </a:graphic>
      </p:graphicFrame>
      <p:sp>
        <p:nvSpPr>
          <p:cNvPr id="7207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Likelihood of </a:t>
            </a:r>
            <a:r>
              <a:rPr lang="en-US" dirty="0" err="1" smtClean="0"/>
              <a:t>Careseeking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11025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581328"/>
            <a:ext cx="4419599" cy="45146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381000"/>
            <a:ext cx="815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+mj-lt"/>
              </a:rPr>
              <a:t>LIKELIHOOD OF CARESEEKING, BY AGE</a:t>
            </a:r>
            <a:endParaRPr lang="en-US" sz="36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75648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001000" cy="1295400"/>
          </a:xfrm>
        </p:spPr>
        <p:txBody>
          <a:bodyPr/>
          <a:lstStyle/>
          <a:p>
            <a:r>
              <a:rPr lang="en-US" altLang="en-US" sz="4000" b="1" dirty="0" smtClean="0"/>
              <a:t>UI Outpatient Evaluation and Management, Nurses’ </a:t>
            </a:r>
            <a:r>
              <a:rPr lang="en-US" altLang="en-US" sz="4000" b="1" dirty="0"/>
              <a:t>H</a:t>
            </a:r>
            <a:r>
              <a:rPr lang="en-US" altLang="en-US" sz="4000" b="1" dirty="0" smtClean="0"/>
              <a:t>ealth Study </a:t>
            </a:r>
            <a:br>
              <a:rPr lang="en-US" altLang="en-US" sz="4000" b="1" dirty="0" smtClean="0"/>
            </a:br>
            <a:r>
              <a:rPr lang="en-US" altLang="en-US" sz="4000" b="1" dirty="0" smtClean="0"/>
              <a:t> </a:t>
            </a:r>
            <a:r>
              <a:rPr lang="en-US" altLang="en-US" dirty="0" smtClean="0"/>
              <a:t> </a:t>
            </a:r>
            <a:endParaRPr lang="en-US" altLang="en-US" i="1" u="sng" dirty="0" smtClean="0">
              <a:solidFill>
                <a:schemeClr val="accent1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5258" y="2362200"/>
            <a:ext cx="8151541" cy="3733800"/>
          </a:xfrm>
        </p:spPr>
        <p:txBody>
          <a:bodyPr/>
          <a:lstStyle/>
          <a:p>
            <a:pPr>
              <a:lnSpc>
                <a:spcPct val="30000"/>
              </a:lnSpc>
              <a:buFontTx/>
              <a:buNone/>
            </a:pPr>
            <a:endParaRPr lang="en-US" altLang="en-US" b="1" dirty="0" smtClean="0"/>
          </a:p>
          <a:p>
            <a:pPr>
              <a:buClr>
                <a:srgbClr val="99CCFF"/>
              </a:buClr>
            </a:pPr>
            <a:r>
              <a:rPr lang="en-US" altLang="en-US" b="1" dirty="0" smtClean="0"/>
              <a:t>18,576 women age 65+ years</a:t>
            </a:r>
          </a:p>
          <a:p>
            <a:pPr>
              <a:buClr>
                <a:srgbClr val="99CCFF"/>
              </a:buClr>
            </a:pPr>
            <a:r>
              <a:rPr lang="en-US" altLang="en-US" b="1" dirty="0" smtClean="0"/>
              <a:t>Prevalent UI (2012)</a:t>
            </a:r>
          </a:p>
          <a:p>
            <a:pPr>
              <a:buClr>
                <a:srgbClr val="99CCFF"/>
              </a:buClr>
            </a:pPr>
            <a:r>
              <a:rPr lang="en-US" altLang="en-US" b="1" dirty="0" smtClean="0"/>
              <a:t>Linked to Medicare claims</a:t>
            </a:r>
            <a:endParaRPr lang="en-US" altLang="en-US" sz="20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6248400" y="6248400"/>
            <a:ext cx="24144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Erekson</a:t>
            </a:r>
            <a:r>
              <a:rPr lang="en-US" sz="1400" dirty="0" smtClean="0"/>
              <a:t> E et al. J </a:t>
            </a:r>
            <a:r>
              <a:rPr lang="en-US" sz="1400" dirty="0" err="1" smtClean="0"/>
              <a:t>Urol</a:t>
            </a:r>
            <a:r>
              <a:rPr lang="en-US" sz="1400" dirty="0" smtClean="0"/>
              <a:t> 2020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1028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97936"/>
            <a:ext cx="8382000" cy="53412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3810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</a:rPr>
              <a:t>OUTPATIENT MEDICARE CLAIM FOR UI, </a:t>
            </a:r>
          </a:p>
          <a:p>
            <a:r>
              <a:rPr lang="en-US" sz="2800" dirty="0" smtClean="0">
                <a:solidFill>
                  <a:schemeClr val="tx2"/>
                </a:solidFill>
              </a:rPr>
              <a:t>2011-12</a:t>
            </a:r>
            <a:endParaRPr lang="en-US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753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CONCLUSIONS</a:t>
            </a:r>
            <a:endParaRPr lang="en-US" dirty="0" smtClean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4953000"/>
          </a:xfrm>
        </p:spPr>
        <p:txBody>
          <a:bodyPr/>
          <a:lstStyle/>
          <a:p>
            <a:pPr eaLnBrk="1" hangingPunct="1"/>
            <a:r>
              <a:rPr lang="en-US" dirty="0"/>
              <a:t>½ of women with severe UI continue to experience severe symptoms over &gt;</a:t>
            </a:r>
            <a:r>
              <a:rPr lang="en-US" dirty="0" smtClean="0"/>
              <a:t>10y, and only a minority are receiving care</a:t>
            </a:r>
            <a:endParaRPr lang="en-US" dirty="0"/>
          </a:p>
          <a:p>
            <a:pPr eaLnBrk="1" hangingPunct="1"/>
            <a:r>
              <a:rPr lang="en-US" dirty="0" smtClean="0"/>
              <a:t>Vast majority of women even with mild UI symptoms experience persistent or worsening UI over more than decade of </a:t>
            </a:r>
            <a:r>
              <a:rPr lang="en-US" dirty="0" err="1" smtClean="0"/>
              <a:t>f’up</a:t>
            </a:r>
            <a:endParaRPr lang="en-US" dirty="0" smtClean="0"/>
          </a:p>
          <a:p>
            <a:pPr eaLnBrk="1" hangingPunct="1"/>
            <a:r>
              <a:rPr lang="en-US" dirty="0" err="1" smtClean="0"/>
              <a:t>Careseeking</a:t>
            </a:r>
            <a:r>
              <a:rPr lang="en-US" dirty="0" smtClean="0"/>
              <a:t> is remarkably infrequent – especially in women with mild symptoms, who likely could be successfully treated and reduce likelihood of worsening symptoms</a:t>
            </a:r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8477</TotalTime>
  <Words>944</Words>
  <Application>Microsoft Office PowerPoint</Application>
  <PresentationFormat>On-screen Show (4:3)</PresentationFormat>
  <Paragraphs>222</Paragraphs>
  <Slides>21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ＭＳ Ｐゴシック</vt:lpstr>
      <vt:lpstr>Arial</vt:lpstr>
      <vt:lpstr>Garamond</vt:lpstr>
      <vt:lpstr>Times New Roman</vt:lpstr>
      <vt:lpstr>Wingdings</vt:lpstr>
      <vt:lpstr>Edge</vt:lpstr>
      <vt:lpstr>Perspectives on UI Natural History and Careseeking: Nurses’ Health Studies  </vt:lpstr>
      <vt:lpstr>PowerPoint Presentation</vt:lpstr>
      <vt:lpstr> TOPICS </vt:lpstr>
      <vt:lpstr>Nurses’ Health Study/Nurses’ Health Study 2</vt:lpstr>
      <vt:lpstr>Nurses’ Health Study/Nurses’ Health Study 2</vt:lpstr>
      <vt:lpstr> Natural History of UI in NHS    </vt:lpstr>
      <vt:lpstr>UI Natural History over 12 Years, Nurses’ Health Study</vt:lpstr>
      <vt:lpstr>UI Natural History over 12 Years, Nurses’ Health Study</vt:lpstr>
      <vt:lpstr>BMI and Risk of Progression from Mild/Moderate to Severe UI</vt:lpstr>
      <vt:lpstr>Natural History of UI Subtypes in NHS    </vt:lpstr>
      <vt:lpstr>Natural History of UI Type, Nurses’ Health Study</vt:lpstr>
      <vt:lpstr>Consequences of UI, Nurses’ Health Study    Racial differences</vt:lpstr>
      <vt:lpstr>Characteristics of Black and White Nurses’ Health Study Participants, 2004</vt:lpstr>
      <vt:lpstr>UI and Depressive Symptoms</vt:lpstr>
      <vt:lpstr>PowerPoint Presentation</vt:lpstr>
      <vt:lpstr>Healthcare Seeking, Nurses’ Health Study    </vt:lpstr>
      <vt:lpstr>Likelihood of Careseeking</vt:lpstr>
      <vt:lpstr>PowerPoint Presentation</vt:lpstr>
      <vt:lpstr>UI Outpatient Evaluation and Management, Nurses’ Health Study    </vt:lpstr>
      <vt:lpstr>PowerPoint Presentation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Urinary Incontinence in Women</dc:title>
  <dc:creator>Mary Townsend</dc:creator>
  <cp:lastModifiedBy>Fran Grodstein</cp:lastModifiedBy>
  <cp:revision>233</cp:revision>
  <dcterms:created xsi:type="dcterms:W3CDTF">2009-04-23T13:43:49Z</dcterms:created>
  <dcterms:modified xsi:type="dcterms:W3CDTF">2020-12-03T16:34:59Z</dcterms:modified>
</cp:coreProperties>
</file>