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 id="2147483739" r:id="rId2"/>
  </p:sldMasterIdLst>
  <p:notesMasterIdLst>
    <p:notesMasterId r:id="rId42"/>
  </p:notesMasterIdLst>
  <p:handoutMasterIdLst>
    <p:handoutMasterId r:id="rId43"/>
  </p:handoutMasterIdLst>
  <p:sldIdLst>
    <p:sldId id="354" r:id="rId3"/>
    <p:sldId id="502" r:id="rId4"/>
    <p:sldId id="496" r:id="rId5"/>
    <p:sldId id="366" r:id="rId6"/>
    <p:sldId id="507" r:id="rId7"/>
    <p:sldId id="365" r:id="rId8"/>
    <p:sldId id="368" r:id="rId9"/>
    <p:sldId id="508" r:id="rId10"/>
    <p:sldId id="490" r:id="rId11"/>
    <p:sldId id="372" r:id="rId12"/>
    <p:sldId id="373" r:id="rId13"/>
    <p:sldId id="412" r:id="rId14"/>
    <p:sldId id="374" r:id="rId15"/>
    <p:sldId id="413" r:id="rId16"/>
    <p:sldId id="375" r:id="rId17"/>
    <p:sldId id="414" r:id="rId18"/>
    <p:sldId id="376" r:id="rId19"/>
    <p:sldId id="415" r:id="rId20"/>
    <p:sldId id="377" r:id="rId21"/>
    <p:sldId id="416" r:id="rId22"/>
    <p:sldId id="378" r:id="rId23"/>
    <p:sldId id="417" r:id="rId24"/>
    <p:sldId id="379" r:id="rId25"/>
    <p:sldId id="418" r:id="rId26"/>
    <p:sldId id="419" r:id="rId27"/>
    <p:sldId id="455" r:id="rId28"/>
    <p:sldId id="468" r:id="rId29"/>
    <p:sldId id="457" r:id="rId30"/>
    <p:sldId id="470" r:id="rId31"/>
    <p:sldId id="471" r:id="rId32"/>
    <p:sldId id="503" r:id="rId33"/>
    <p:sldId id="504" r:id="rId34"/>
    <p:sldId id="491" r:id="rId35"/>
    <p:sldId id="493" r:id="rId36"/>
    <p:sldId id="505" r:id="rId37"/>
    <p:sldId id="506" r:id="rId38"/>
    <p:sldId id="476" r:id="rId39"/>
    <p:sldId id="432" r:id="rId40"/>
    <p:sldId id="406" r:id="rId41"/>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pitchFamily="34" charset="0"/>
        <a:ea typeface="ＭＳ Ｐゴシック"/>
        <a:cs typeface="ＭＳ Ｐゴシック"/>
      </a:defRPr>
    </a:lvl1pPr>
    <a:lvl2pPr marL="457200" algn="l" rtl="0" fontAlgn="base">
      <a:spcBef>
        <a:spcPct val="0"/>
      </a:spcBef>
      <a:spcAft>
        <a:spcPct val="0"/>
      </a:spcAft>
      <a:defRPr sz="1400" kern="1200">
        <a:solidFill>
          <a:schemeClr val="tx1"/>
        </a:solidFill>
        <a:latin typeface="Arial" pitchFamily="34" charset="0"/>
        <a:ea typeface="ＭＳ Ｐゴシック"/>
        <a:cs typeface="ＭＳ Ｐゴシック"/>
      </a:defRPr>
    </a:lvl2pPr>
    <a:lvl3pPr marL="914400" algn="l" rtl="0" fontAlgn="base">
      <a:spcBef>
        <a:spcPct val="0"/>
      </a:spcBef>
      <a:spcAft>
        <a:spcPct val="0"/>
      </a:spcAft>
      <a:defRPr sz="1400" kern="1200">
        <a:solidFill>
          <a:schemeClr val="tx1"/>
        </a:solidFill>
        <a:latin typeface="Arial" pitchFamily="34" charset="0"/>
        <a:ea typeface="ＭＳ Ｐゴシック"/>
        <a:cs typeface="ＭＳ Ｐゴシック"/>
      </a:defRPr>
    </a:lvl3pPr>
    <a:lvl4pPr marL="1371600" algn="l" rtl="0" fontAlgn="base">
      <a:spcBef>
        <a:spcPct val="0"/>
      </a:spcBef>
      <a:spcAft>
        <a:spcPct val="0"/>
      </a:spcAft>
      <a:defRPr sz="1400" kern="1200">
        <a:solidFill>
          <a:schemeClr val="tx1"/>
        </a:solidFill>
        <a:latin typeface="Arial" pitchFamily="34" charset="0"/>
        <a:ea typeface="ＭＳ Ｐゴシック"/>
        <a:cs typeface="ＭＳ Ｐゴシック"/>
      </a:defRPr>
    </a:lvl4pPr>
    <a:lvl5pPr marL="1828800" algn="l" rtl="0" fontAlgn="base">
      <a:spcBef>
        <a:spcPct val="0"/>
      </a:spcBef>
      <a:spcAft>
        <a:spcPct val="0"/>
      </a:spcAft>
      <a:defRPr sz="1400" kern="1200">
        <a:solidFill>
          <a:schemeClr val="tx1"/>
        </a:solidFill>
        <a:latin typeface="Arial" pitchFamily="34" charset="0"/>
        <a:ea typeface="ＭＳ Ｐゴシック"/>
        <a:cs typeface="ＭＳ Ｐゴシック"/>
      </a:defRPr>
    </a:lvl5pPr>
    <a:lvl6pPr marL="2286000" algn="l" defTabSz="914400" rtl="0" eaLnBrk="1" latinLnBrk="0" hangingPunct="1">
      <a:defRPr sz="1400" kern="1200">
        <a:solidFill>
          <a:schemeClr val="tx1"/>
        </a:solidFill>
        <a:latin typeface="Arial" pitchFamily="34" charset="0"/>
        <a:ea typeface="ＭＳ Ｐゴシック"/>
        <a:cs typeface="ＭＳ Ｐゴシック"/>
      </a:defRPr>
    </a:lvl6pPr>
    <a:lvl7pPr marL="2743200" algn="l" defTabSz="914400" rtl="0" eaLnBrk="1" latinLnBrk="0" hangingPunct="1">
      <a:defRPr sz="1400" kern="1200">
        <a:solidFill>
          <a:schemeClr val="tx1"/>
        </a:solidFill>
        <a:latin typeface="Arial" pitchFamily="34" charset="0"/>
        <a:ea typeface="ＭＳ Ｐゴシック"/>
        <a:cs typeface="ＭＳ Ｐゴシック"/>
      </a:defRPr>
    </a:lvl7pPr>
    <a:lvl8pPr marL="3200400" algn="l" defTabSz="914400" rtl="0" eaLnBrk="1" latinLnBrk="0" hangingPunct="1">
      <a:defRPr sz="1400" kern="1200">
        <a:solidFill>
          <a:schemeClr val="tx1"/>
        </a:solidFill>
        <a:latin typeface="Arial" pitchFamily="34" charset="0"/>
        <a:ea typeface="ＭＳ Ｐゴシック"/>
        <a:cs typeface="ＭＳ Ｐゴシック"/>
      </a:defRPr>
    </a:lvl8pPr>
    <a:lvl9pPr marL="3657600" algn="l" defTabSz="914400" rtl="0" eaLnBrk="1" latinLnBrk="0" hangingPunct="1">
      <a:defRPr sz="1400" kern="1200">
        <a:solidFill>
          <a:schemeClr val="tx1"/>
        </a:solidFill>
        <a:latin typeface="Arial" pitchFamily="34" charset="0"/>
        <a:ea typeface="ＭＳ Ｐゴシック"/>
        <a:cs typeface="ＭＳ Ｐゴシック"/>
      </a:defRPr>
    </a:lvl9pPr>
  </p:defaultTextStyle>
  <p:extLst>
    <p:ext uri="{EFAFB233-063F-42B5-8137-9DF3F51BA10A}">
      <p15:sldGuideLst xmlns:p15="http://schemas.microsoft.com/office/powerpoint/2012/main">
        <p15:guide id="1" orient="horz" pos="2352">
          <p15:clr>
            <a:srgbClr val="A4A3A4"/>
          </p15:clr>
        </p15:guide>
        <p15:guide id="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 Hagan" initials="RH" lastIdx="15" clrIdx="0">
    <p:extLst>
      <p:ext uri="{19B8F6BF-5375-455C-9EA6-DF929625EA0E}">
        <p15:presenceInfo xmlns:p15="http://schemas.microsoft.com/office/powerpoint/2012/main" userId="S-1-5-21-2527292675-443347093-525780562-766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75B0"/>
    <a:srgbClr val="9EA0FC"/>
    <a:srgbClr val="CCECFF"/>
    <a:srgbClr val="969696"/>
    <a:srgbClr val="CC9900"/>
    <a:srgbClr val="CCCCFF"/>
    <a:srgbClr val="3366FF"/>
    <a:srgbClr val="E6E6E6"/>
    <a:srgbClr val="00CCFF"/>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65" autoAdjust="0"/>
    <p:restoredTop sz="77586" autoAdjust="0"/>
  </p:normalViewPr>
  <p:slideViewPr>
    <p:cSldViewPr>
      <p:cViewPr varScale="1">
        <p:scale>
          <a:sx n="67" d="100"/>
          <a:sy n="67" d="100"/>
        </p:scale>
        <p:origin x="1734" y="108"/>
      </p:cViewPr>
      <p:guideLst>
        <p:guide orient="horz" pos="2352"/>
        <p:guide/>
      </p:guideLst>
    </p:cSldViewPr>
  </p:slideViewPr>
  <p:notesTextViewPr>
    <p:cViewPr>
      <p:scale>
        <a:sx n="100" d="100"/>
        <a:sy n="100" d="100"/>
      </p:scale>
      <p:origin x="0" y="0"/>
    </p:cViewPr>
  </p:notesTextViewPr>
  <p:sorterViewPr>
    <p:cViewPr varScale="1">
      <p:scale>
        <a:sx n="100" d="100"/>
        <a:sy n="100" d="100"/>
      </p:scale>
      <p:origin x="0" y="0"/>
    </p:cViewPr>
  </p:sorter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7F16D0-03F4-4F29-BE63-183B81AF6994}" type="doc">
      <dgm:prSet loTypeId="urn:microsoft.com/office/officeart/2005/8/layout/venn2" loCatId="relationship" qsTypeId="urn:microsoft.com/office/officeart/2005/8/quickstyle/simple1" qsCatId="simple" csTypeId="urn:microsoft.com/office/officeart/2005/8/colors/colorful4" csCatId="colorful" phldr="1"/>
      <dgm:spPr/>
      <dgm:t>
        <a:bodyPr/>
        <a:lstStyle/>
        <a:p>
          <a:endParaRPr lang="en-US"/>
        </a:p>
      </dgm:t>
    </dgm:pt>
    <dgm:pt modelId="{F306A252-D55F-4066-92CD-75353358D442}">
      <dgm:prSet phldrT="[Text]" custT="1"/>
      <dgm:spPr>
        <a:xfrm>
          <a:off x="0" y="692943"/>
          <a:ext cx="4192007" cy="3926681"/>
        </a:xfrm>
        <a:prstGeom prst="ellipse">
          <a:avLst/>
        </a:prstGeom>
        <a:solidFill>
          <a:srgbClr val="FFC000">
            <a:hueOff val="2598923"/>
            <a:satOff val="-11992"/>
            <a:lumOff val="441"/>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sz="1100" dirty="0">
              <a:solidFill>
                <a:sysClr val="window" lastClr="FFFFFF"/>
              </a:solidFill>
              <a:latin typeface="Calibri" panose="020F0502020204030204"/>
              <a:ea typeface="+mn-ea"/>
              <a:cs typeface="+mn-cs"/>
            </a:rPr>
            <a:t>Center/Institute/ Department</a:t>
          </a:r>
        </a:p>
      </dgm:t>
    </dgm:pt>
    <dgm:pt modelId="{3FE9B253-879A-481F-B86F-CC2C15CD021C}" type="parTrans" cxnId="{5BA8EB65-B658-4AEB-97A4-12AAFC2DE3DA}">
      <dgm:prSet/>
      <dgm:spPr/>
      <dgm:t>
        <a:bodyPr/>
        <a:lstStyle/>
        <a:p>
          <a:endParaRPr lang="en-US"/>
        </a:p>
      </dgm:t>
    </dgm:pt>
    <dgm:pt modelId="{13B67825-3763-4EA5-9594-832AACB028FE}" type="sibTrans" cxnId="{5BA8EB65-B658-4AEB-97A4-12AAFC2DE3DA}">
      <dgm:prSet/>
      <dgm:spPr/>
      <dgm:t>
        <a:bodyPr/>
        <a:lstStyle/>
        <a:p>
          <a:endParaRPr lang="en-US"/>
        </a:p>
      </dgm:t>
    </dgm:pt>
    <dgm:pt modelId="{E80DA543-8C1F-406C-B181-A5727BEA1FAB}">
      <dgm:prSet phldrT="[Text]" custT="1"/>
      <dgm:spPr>
        <a:xfrm>
          <a:off x="0" y="1385887"/>
          <a:ext cx="3233737" cy="3233737"/>
        </a:xfrm>
        <a:prstGeom prst="ellipse">
          <a:avLst/>
        </a:prstGeom>
        <a:solidFill>
          <a:srgbClr val="FFC000">
            <a:hueOff val="5197846"/>
            <a:satOff val="-23984"/>
            <a:lumOff val="883"/>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sz="1200" dirty="0">
              <a:solidFill>
                <a:sysClr val="window" lastClr="FFFFFF"/>
              </a:solidFill>
              <a:latin typeface="Calibri" panose="020F0502020204030204"/>
              <a:ea typeface="+mn-ea"/>
              <a:cs typeface="+mn-cs"/>
            </a:rPr>
            <a:t>Project Team</a:t>
          </a:r>
        </a:p>
      </dgm:t>
    </dgm:pt>
    <dgm:pt modelId="{865AD0BD-5AE6-4143-81BA-E5DD8D55F6E0}" type="parTrans" cxnId="{A32F86F0-52C3-4AF7-888B-341212A9C994}">
      <dgm:prSet/>
      <dgm:spPr/>
      <dgm:t>
        <a:bodyPr/>
        <a:lstStyle/>
        <a:p>
          <a:endParaRPr lang="en-US"/>
        </a:p>
      </dgm:t>
    </dgm:pt>
    <dgm:pt modelId="{4ABBE23B-219E-436F-8BC4-E8A8E2F63A82}" type="sibTrans" cxnId="{A32F86F0-52C3-4AF7-888B-341212A9C994}">
      <dgm:prSet/>
      <dgm:spPr/>
      <dgm:t>
        <a:bodyPr/>
        <a:lstStyle/>
        <a:p>
          <a:endParaRPr lang="en-US"/>
        </a:p>
      </dgm:t>
    </dgm:pt>
    <dgm:pt modelId="{66EB262F-0B1F-4496-9095-C27C96F7389E}">
      <dgm:prSet phldrT="[Text]" custT="1"/>
      <dgm:spPr>
        <a:xfrm>
          <a:off x="0" y="2078831"/>
          <a:ext cx="2540793" cy="2540793"/>
        </a:xfrm>
        <a:prstGeom prst="ellipse">
          <a:avLst/>
        </a:prstGeom>
        <a:solidFill>
          <a:srgbClr val="FFC000">
            <a:hueOff val="7796769"/>
            <a:satOff val="-35976"/>
            <a:lumOff val="1324"/>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sz="1200" dirty="0">
              <a:solidFill>
                <a:sysClr val="window" lastClr="FFFFFF"/>
              </a:solidFill>
              <a:latin typeface="Calibri" panose="020F0502020204030204"/>
              <a:ea typeface="+mn-ea"/>
              <a:cs typeface="+mn-cs"/>
            </a:rPr>
            <a:t>Workgroup/Lab</a:t>
          </a:r>
        </a:p>
      </dgm:t>
    </dgm:pt>
    <dgm:pt modelId="{975E0102-E817-4BE3-8EF1-900A57C6404C}" type="parTrans" cxnId="{D6669B01-DD1C-48C1-973E-E4F48CFE3A93}">
      <dgm:prSet/>
      <dgm:spPr/>
      <dgm:t>
        <a:bodyPr/>
        <a:lstStyle/>
        <a:p>
          <a:endParaRPr lang="en-US"/>
        </a:p>
      </dgm:t>
    </dgm:pt>
    <dgm:pt modelId="{B68A8082-1520-49B4-9509-0D086ECD79B2}" type="sibTrans" cxnId="{D6669B01-DD1C-48C1-973E-E4F48CFE3A93}">
      <dgm:prSet/>
      <dgm:spPr/>
      <dgm:t>
        <a:bodyPr/>
        <a:lstStyle/>
        <a:p>
          <a:endParaRPr lang="en-US"/>
        </a:p>
      </dgm:t>
    </dgm:pt>
    <dgm:pt modelId="{EB02E961-57F1-4284-95D5-D32D6655860A}">
      <dgm:prSet phldrT="[Text]" custT="1"/>
      <dgm:spPr>
        <a:xfrm>
          <a:off x="0" y="2771774"/>
          <a:ext cx="1847850" cy="1847850"/>
        </a:xfrm>
        <a:prstGeom prst="ellipse">
          <a:avLst/>
        </a:prstGeom>
        <a:solidFill>
          <a:srgbClr val="FFC000">
            <a:hueOff val="10395692"/>
            <a:satOff val="-47968"/>
            <a:lumOff val="1765"/>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sz="1200" dirty="0">
              <a:solidFill>
                <a:sysClr val="window" lastClr="FFFFFF"/>
              </a:solidFill>
              <a:latin typeface="Calibri" panose="020F0502020204030204"/>
              <a:ea typeface="+mn-ea"/>
              <a:cs typeface="+mn-cs"/>
            </a:rPr>
            <a:t>Individual</a:t>
          </a:r>
        </a:p>
      </dgm:t>
    </dgm:pt>
    <dgm:pt modelId="{86157C7F-A113-4F43-B6D7-5A897F30C12E}" type="parTrans" cxnId="{60C861A2-5F6A-4847-85B3-76FEBE3719DD}">
      <dgm:prSet/>
      <dgm:spPr/>
      <dgm:t>
        <a:bodyPr/>
        <a:lstStyle/>
        <a:p>
          <a:endParaRPr lang="en-US"/>
        </a:p>
      </dgm:t>
    </dgm:pt>
    <dgm:pt modelId="{10721E57-F3FA-4C5E-910D-43A76EDA67CF}" type="sibTrans" cxnId="{60C861A2-5F6A-4847-85B3-76FEBE3719DD}">
      <dgm:prSet/>
      <dgm:spPr/>
      <dgm:t>
        <a:bodyPr/>
        <a:lstStyle/>
        <a:p>
          <a:endParaRPr lang="en-US"/>
        </a:p>
      </dgm:t>
    </dgm:pt>
    <dgm:pt modelId="{587A2B7A-6F1A-4A8D-B849-613B29318A0A}">
      <dgm:prSet phldrT="[Text]" custT="1"/>
      <dgm:spPr>
        <a:xfrm>
          <a:off x="0" y="0"/>
          <a:ext cx="5282910" cy="4619625"/>
        </a:xfrm>
        <a:prstGeom prst="ellipse">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sz="1200" dirty="0">
              <a:solidFill>
                <a:sysClr val="window" lastClr="FFFFFF"/>
              </a:solidFill>
              <a:latin typeface="Calibri" panose="020F0502020204030204"/>
              <a:ea typeface="+mn-ea"/>
              <a:cs typeface="+mn-cs"/>
            </a:rPr>
            <a:t>University</a:t>
          </a:r>
        </a:p>
      </dgm:t>
    </dgm:pt>
    <dgm:pt modelId="{13706FA0-1AB8-4022-87DD-FF14F3B286B9}" type="parTrans" cxnId="{25F6DBC0-D63A-4303-B897-3AA6974AC0A0}">
      <dgm:prSet/>
      <dgm:spPr/>
      <dgm:t>
        <a:bodyPr/>
        <a:lstStyle/>
        <a:p>
          <a:endParaRPr lang="en-US"/>
        </a:p>
      </dgm:t>
    </dgm:pt>
    <dgm:pt modelId="{5383B54C-3DBA-40EA-97C7-C487EE77C5B8}" type="sibTrans" cxnId="{25F6DBC0-D63A-4303-B897-3AA6974AC0A0}">
      <dgm:prSet/>
      <dgm:spPr/>
      <dgm:t>
        <a:bodyPr/>
        <a:lstStyle/>
        <a:p>
          <a:endParaRPr lang="en-US"/>
        </a:p>
      </dgm:t>
    </dgm:pt>
    <dgm:pt modelId="{28329572-4E99-4E92-A590-63A2933050F6}" type="pres">
      <dgm:prSet presAssocID="{807F16D0-03F4-4F29-BE63-183B81AF6994}" presName="Name0" presStyleCnt="0">
        <dgm:presLayoutVars>
          <dgm:chMax val="7"/>
          <dgm:resizeHandles val="exact"/>
        </dgm:presLayoutVars>
      </dgm:prSet>
      <dgm:spPr/>
      <dgm:t>
        <a:bodyPr/>
        <a:lstStyle/>
        <a:p>
          <a:endParaRPr lang="en-US"/>
        </a:p>
      </dgm:t>
    </dgm:pt>
    <dgm:pt modelId="{CD48846D-C733-47C8-83DE-E2C4B65FD6E3}" type="pres">
      <dgm:prSet presAssocID="{807F16D0-03F4-4F29-BE63-183B81AF6994}" presName="comp1" presStyleCnt="0"/>
      <dgm:spPr/>
    </dgm:pt>
    <dgm:pt modelId="{0DD7F7C4-8ABC-41D1-8BEB-CE568018B332}" type="pres">
      <dgm:prSet presAssocID="{807F16D0-03F4-4F29-BE63-183B81AF6994}" presName="circle1" presStyleLbl="node1" presStyleIdx="0" presStyleCnt="5" custScaleX="114358" custLinFactX="-16689" custLinFactNeighborX="-100000"/>
      <dgm:spPr/>
      <dgm:t>
        <a:bodyPr/>
        <a:lstStyle/>
        <a:p>
          <a:endParaRPr lang="en-US"/>
        </a:p>
      </dgm:t>
    </dgm:pt>
    <dgm:pt modelId="{89902B0C-7A6E-4DEF-B0B6-591F0C3440F7}" type="pres">
      <dgm:prSet presAssocID="{807F16D0-03F4-4F29-BE63-183B81AF6994}" presName="c1text" presStyleLbl="node1" presStyleIdx="0" presStyleCnt="5">
        <dgm:presLayoutVars>
          <dgm:bulletEnabled val="1"/>
        </dgm:presLayoutVars>
      </dgm:prSet>
      <dgm:spPr/>
      <dgm:t>
        <a:bodyPr/>
        <a:lstStyle/>
        <a:p>
          <a:endParaRPr lang="en-US"/>
        </a:p>
      </dgm:t>
    </dgm:pt>
    <dgm:pt modelId="{F4D04484-1BD9-470D-A1BD-FEB2E3751932}" type="pres">
      <dgm:prSet presAssocID="{807F16D0-03F4-4F29-BE63-183B81AF6994}" presName="comp2" presStyleCnt="0"/>
      <dgm:spPr/>
    </dgm:pt>
    <dgm:pt modelId="{A3B27DBF-D1EF-4465-8DAB-EF48B716C569}" type="pres">
      <dgm:prSet presAssocID="{807F16D0-03F4-4F29-BE63-183B81AF6994}" presName="circle2" presStyleLbl="node1" presStyleIdx="1" presStyleCnt="5" custScaleX="106757" custLinFactX="-37264" custLinFactNeighborX="-100000"/>
      <dgm:spPr/>
      <dgm:t>
        <a:bodyPr/>
        <a:lstStyle/>
        <a:p>
          <a:endParaRPr lang="en-US"/>
        </a:p>
      </dgm:t>
    </dgm:pt>
    <dgm:pt modelId="{4F7ACC77-9C3C-458B-81A4-25D3CFC45614}" type="pres">
      <dgm:prSet presAssocID="{807F16D0-03F4-4F29-BE63-183B81AF6994}" presName="c2text" presStyleLbl="node1" presStyleIdx="1" presStyleCnt="5">
        <dgm:presLayoutVars>
          <dgm:bulletEnabled val="1"/>
        </dgm:presLayoutVars>
      </dgm:prSet>
      <dgm:spPr/>
      <dgm:t>
        <a:bodyPr/>
        <a:lstStyle/>
        <a:p>
          <a:endParaRPr lang="en-US"/>
        </a:p>
      </dgm:t>
    </dgm:pt>
    <dgm:pt modelId="{0318E46C-A45D-454D-83FC-BCA9046EE50A}" type="pres">
      <dgm:prSet presAssocID="{807F16D0-03F4-4F29-BE63-183B81AF6994}" presName="comp3" presStyleCnt="0"/>
      <dgm:spPr/>
    </dgm:pt>
    <dgm:pt modelId="{148A39A4-2132-4921-AB17-6B50B1A4C3CB}" type="pres">
      <dgm:prSet presAssocID="{807F16D0-03F4-4F29-BE63-183B81AF6994}" presName="circle3" presStyleLbl="node1" presStyleIdx="2" presStyleCnt="5" custLinFactX="-66688" custLinFactNeighborX="-100000"/>
      <dgm:spPr/>
      <dgm:t>
        <a:bodyPr/>
        <a:lstStyle/>
        <a:p>
          <a:endParaRPr lang="en-US"/>
        </a:p>
      </dgm:t>
    </dgm:pt>
    <dgm:pt modelId="{9DB53A1D-93A7-4868-A33C-CA8A78726822}" type="pres">
      <dgm:prSet presAssocID="{807F16D0-03F4-4F29-BE63-183B81AF6994}" presName="c3text" presStyleLbl="node1" presStyleIdx="2" presStyleCnt="5">
        <dgm:presLayoutVars>
          <dgm:bulletEnabled val="1"/>
        </dgm:presLayoutVars>
      </dgm:prSet>
      <dgm:spPr/>
      <dgm:t>
        <a:bodyPr/>
        <a:lstStyle/>
        <a:p>
          <a:endParaRPr lang="en-US"/>
        </a:p>
      </dgm:t>
    </dgm:pt>
    <dgm:pt modelId="{DBE45AFA-D448-4ACA-B72F-554FA68DE07A}" type="pres">
      <dgm:prSet presAssocID="{807F16D0-03F4-4F29-BE63-183B81AF6994}" presName="comp4" presStyleCnt="0"/>
      <dgm:spPr/>
    </dgm:pt>
    <dgm:pt modelId="{61229A57-68A9-4CD5-B583-A4C66F051BF0}" type="pres">
      <dgm:prSet presAssocID="{807F16D0-03F4-4F29-BE63-183B81AF6994}" presName="circle4" presStyleLbl="node1" presStyleIdx="3" presStyleCnt="5" custLinFactX="-100000" custLinFactNeighborX="-112147"/>
      <dgm:spPr/>
      <dgm:t>
        <a:bodyPr/>
        <a:lstStyle/>
        <a:p>
          <a:endParaRPr lang="en-US"/>
        </a:p>
      </dgm:t>
    </dgm:pt>
    <dgm:pt modelId="{85660511-8008-4620-BC6E-87F24CE306EC}" type="pres">
      <dgm:prSet presAssocID="{807F16D0-03F4-4F29-BE63-183B81AF6994}" presName="c4text" presStyleLbl="node1" presStyleIdx="3" presStyleCnt="5">
        <dgm:presLayoutVars>
          <dgm:bulletEnabled val="1"/>
        </dgm:presLayoutVars>
      </dgm:prSet>
      <dgm:spPr/>
      <dgm:t>
        <a:bodyPr/>
        <a:lstStyle/>
        <a:p>
          <a:endParaRPr lang="en-US"/>
        </a:p>
      </dgm:t>
    </dgm:pt>
    <dgm:pt modelId="{E210A71D-DFC2-4A4A-B764-D1CCC0740006}" type="pres">
      <dgm:prSet presAssocID="{807F16D0-03F4-4F29-BE63-183B81AF6994}" presName="comp5" presStyleCnt="0"/>
      <dgm:spPr/>
    </dgm:pt>
    <dgm:pt modelId="{C769A712-BF26-4BF1-9398-0B80C2BB986E}" type="pres">
      <dgm:prSet presAssocID="{807F16D0-03F4-4F29-BE63-183B81AF6994}" presName="circle5" presStyleLbl="node1" presStyleIdx="4" presStyleCnt="5" custLinFactX="-100000" custLinFactNeighborX="-191686"/>
      <dgm:spPr/>
      <dgm:t>
        <a:bodyPr/>
        <a:lstStyle/>
        <a:p>
          <a:endParaRPr lang="en-US"/>
        </a:p>
      </dgm:t>
    </dgm:pt>
    <dgm:pt modelId="{53353CF4-F3CC-4E52-9E6F-3CD58A65A555}" type="pres">
      <dgm:prSet presAssocID="{807F16D0-03F4-4F29-BE63-183B81AF6994}" presName="c5text" presStyleLbl="node1" presStyleIdx="4" presStyleCnt="5">
        <dgm:presLayoutVars>
          <dgm:bulletEnabled val="1"/>
        </dgm:presLayoutVars>
      </dgm:prSet>
      <dgm:spPr/>
      <dgm:t>
        <a:bodyPr/>
        <a:lstStyle/>
        <a:p>
          <a:endParaRPr lang="en-US"/>
        </a:p>
      </dgm:t>
    </dgm:pt>
  </dgm:ptLst>
  <dgm:cxnLst>
    <dgm:cxn modelId="{7B191F0F-21D0-4F96-8392-571A429F7351}" type="presOf" srcId="{EB02E961-57F1-4284-95D5-D32D6655860A}" destId="{C769A712-BF26-4BF1-9398-0B80C2BB986E}" srcOrd="0" destOrd="0" presId="urn:microsoft.com/office/officeart/2005/8/layout/venn2"/>
    <dgm:cxn modelId="{A32F86F0-52C3-4AF7-888B-341212A9C994}" srcId="{807F16D0-03F4-4F29-BE63-183B81AF6994}" destId="{E80DA543-8C1F-406C-B181-A5727BEA1FAB}" srcOrd="2" destOrd="0" parTransId="{865AD0BD-5AE6-4143-81BA-E5DD8D55F6E0}" sibTransId="{4ABBE23B-219E-436F-8BC4-E8A8E2F63A82}"/>
    <dgm:cxn modelId="{8B9D9753-BA0B-47C2-BCC3-F6336F9BB523}" type="presOf" srcId="{F306A252-D55F-4066-92CD-75353358D442}" destId="{A3B27DBF-D1EF-4465-8DAB-EF48B716C569}" srcOrd="0" destOrd="0" presId="urn:microsoft.com/office/officeart/2005/8/layout/venn2"/>
    <dgm:cxn modelId="{52654BAF-0643-4A3C-B70B-18E179A9237C}" type="presOf" srcId="{E80DA543-8C1F-406C-B181-A5727BEA1FAB}" destId="{9DB53A1D-93A7-4868-A33C-CA8A78726822}" srcOrd="1" destOrd="0" presId="urn:microsoft.com/office/officeart/2005/8/layout/venn2"/>
    <dgm:cxn modelId="{60C861A2-5F6A-4847-85B3-76FEBE3719DD}" srcId="{807F16D0-03F4-4F29-BE63-183B81AF6994}" destId="{EB02E961-57F1-4284-95D5-D32D6655860A}" srcOrd="4" destOrd="0" parTransId="{86157C7F-A113-4F43-B6D7-5A897F30C12E}" sibTransId="{10721E57-F3FA-4C5E-910D-43A76EDA67CF}"/>
    <dgm:cxn modelId="{5BA8EB65-B658-4AEB-97A4-12AAFC2DE3DA}" srcId="{807F16D0-03F4-4F29-BE63-183B81AF6994}" destId="{F306A252-D55F-4066-92CD-75353358D442}" srcOrd="1" destOrd="0" parTransId="{3FE9B253-879A-481F-B86F-CC2C15CD021C}" sibTransId="{13B67825-3763-4EA5-9594-832AACB028FE}"/>
    <dgm:cxn modelId="{95A54F8E-ABB3-4882-BAE2-5517FC9FB3C8}" type="presOf" srcId="{807F16D0-03F4-4F29-BE63-183B81AF6994}" destId="{28329572-4E99-4E92-A590-63A2933050F6}" srcOrd="0" destOrd="0" presId="urn:microsoft.com/office/officeart/2005/8/layout/venn2"/>
    <dgm:cxn modelId="{D6669B01-DD1C-48C1-973E-E4F48CFE3A93}" srcId="{807F16D0-03F4-4F29-BE63-183B81AF6994}" destId="{66EB262F-0B1F-4496-9095-C27C96F7389E}" srcOrd="3" destOrd="0" parTransId="{975E0102-E817-4BE3-8EF1-900A57C6404C}" sibTransId="{B68A8082-1520-49B4-9509-0D086ECD79B2}"/>
    <dgm:cxn modelId="{45CBADC3-34F6-4CEF-BB4B-A8A4C73DD420}" type="presOf" srcId="{66EB262F-0B1F-4496-9095-C27C96F7389E}" destId="{61229A57-68A9-4CD5-B583-A4C66F051BF0}" srcOrd="0" destOrd="0" presId="urn:microsoft.com/office/officeart/2005/8/layout/venn2"/>
    <dgm:cxn modelId="{71548C08-2A7C-4463-AC9F-467CCCDEDD65}" type="presOf" srcId="{E80DA543-8C1F-406C-B181-A5727BEA1FAB}" destId="{148A39A4-2132-4921-AB17-6B50B1A4C3CB}" srcOrd="0" destOrd="0" presId="urn:microsoft.com/office/officeart/2005/8/layout/venn2"/>
    <dgm:cxn modelId="{25F6DBC0-D63A-4303-B897-3AA6974AC0A0}" srcId="{807F16D0-03F4-4F29-BE63-183B81AF6994}" destId="{587A2B7A-6F1A-4A8D-B849-613B29318A0A}" srcOrd="0" destOrd="0" parTransId="{13706FA0-1AB8-4022-87DD-FF14F3B286B9}" sibTransId="{5383B54C-3DBA-40EA-97C7-C487EE77C5B8}"/>
    <dgm:cxn modelId="{C75B58A0-EEFA-4396-BFF6-EB09D88A32A2}" type="presOf" srcId="{66EB262F-0B1F-4496-9095-C27C96F7389E}" destId="{85660511-8008-4620-BC6E-87F24CE306EC}" srcOrd="1" destOrd="0" presId="urn:microsoft.com/office/officeart/2005/8/layout/venn2"/>
    <dgm:cxn modelId="{2A33AA16-13B7-47DC-B2AF-5BE84A006D8B}" type="presOf" srcId="{EB02E961-57F1-4284-95D5-D32D6655860A}" destId="{53353CF4-F3CC-4E52-9E6F-3CD58A65A555}" srcOrd="1" destOrd="0" presId="urn:microsoft.com/office/officeart/2005/8/layout/venn2"/>
    <dgm:cxn modelId="{78D45FC9-A3D3-407F-89F9-E4F5F1BC4331}" type="presOf" srcId="{F306A252-D55F-4066-92CD-75353358D442}" destId="{4F7ACC77-9C3C-458B-81A4-25D3CFC45614}" srcOrd="1" destOrd="0" presId="urn:microsoft.com/office/officeart/2005/8/layout/venn2"/>
    <dgm:cxn modelId="{F4880EB8-3264-49D9-8136-042C07F62836}" type="presOf" srcId="{587A2B7A-6F1A-4A8D-B849-613B29318A0A}" destId="{89902B0C-7A6E-4DEF-B0B6-591F0C3440F7}" srcOrd="1" destOrd="0" presId="urn:microsoft.com/office/officeart/2005/8/layout/venn2"/>
    <dgm:cxn modelId="{BE6F7339-F221-433E-978B-8CD82C1B5051}" type="presOf" srcId="{587A2B7A-6F1A-4A8D-B849-613B29318A0A}" destId="{0DD7F7C4-8ABC-41D1-8BEB-CE568018B332}" srcOrd="0" destOrd="0" presId="urn:microsoft.com/office/officeart/2005/8/layout/venn2"/>
    <dgm:cxn modelId="{E0667542-1381-4AB7-B7C2-EED3EB75FFFC}" type="presParOf" srcId="{28329572-4E99-4E92-A590-63A2933050F6}" destId="{CD48846D-C733-47C8-83DE-E2C4B65FD6E3}" srcOrd="0" destOrd="0" presId="urn:microsoft.com/office/officeart/2005/8/layout/venn2"/>
    <dgm:cxn modelId="{674D6AE5-8C5D-483E-80C1-9AFDF98BE060}" type="presParOf" srcId="{CD48846D-C733-47C8-83DE-E2C4B65FD6E3}" destId="{0DD7F7C4-8ABC-41D1-8BEB-CE568018B332}" srcOrd="0" destOrd="0" presId="urn:microsoft.com/office/officeart/2005/8/layout/venn2"/>
    <dgm:cxn modelId="{D51B03FB-CCA9-47D3-8064-DA5A6A45E22A}" type="presParOf" srcId="{CD48846D-C733-47C8-83DE-E2C4B65FD6E3}" destId="{89902B0C-7A6E-4DEF-B0B6-591F0C3440F7}" srcOrd="1" destOrd="0" presId="urn:microsoft.com/office/officeart/2005/8/layout/venn2"/>
    <dgm:cxn modelId="{7608973B-7881-402B-A006-1F760C88EEF7}" type="presParOf" srcId="{28329572-4E99-4E92-A590-63A2933050F6}" destId="{F4D04484-1BD9-470D-A1BD-FEB2E3751932}" srcOrd="1" destOrd="0" presId="urn:microsoft.com/office/officeart/2005/8/layout/venn2"/>
    <dgm:cxn modelId="{C0EE2761-1F77-4127-8F97-EEF0B867D0E8}" type="presParOf" srcId="{F4D04484-1BD9-470D-A1BD-FEB2E3751932}" destId="{A3B27DBF-D1EF-4465-8DAB-EF48B716C569}" srcOrd="0" destOrd="0" presId="urn:microsoft.com/office/officeart/2005/8/layout/venn2"/>
    <dgm:cxn modelId="{AFC0D363-184F-4351-B999-1BA3044C3AEF}" type="presParOf" srcId="{F4D04484-1BD9-470D-A1BD-FEB2E3751932}" destId="{4F7ACC77-9C3C-458B-81A4-25D3CFC45614}" srcOrd="1" destOrd="0" presId="urn:microsoft.com/office/officeart/2005/8/layout/venn2"/>
    <dgm:cxn modelId="{0B7E1A96-ABF1-4C81-83B7-5D189182DAED}" type="presParOf" srcId="{28329572-4E99-4E92-A590-63A2933050F6}" destId="{0318E46C-A45D-454D-83FC-BCA9046EE50A}" srcOrd="2" destOrd="0" presId="urn:microsoft.com/office/officeart/2005/8/layout/venn2"/>
    <dgm:cxn modelId="{46423E1C-F792-4D75-A31F-227E4EB962C7}" type="presParOf" srcId="{0318E46C-A45D-454D-83FC-BCA9046EE50A}" destId="{148A39A4-2132-4921-AB17-6B50B1A4C3CB}" srcOrd="0" destOrd="0" presId="urn:microsoft.com/office/officeart/2005/8/layout/venn2"/>
    <dgm:cxn modelId="{8F692CDE-87A2-43CC-A98D-AA097F8297B3}" type="presParOf" srcId="{0318E46C-A45D-454D-83FC-BCA9046EE50A}" destId="{9DB53A1D-93A7-4868-A33C-CA8A78726822}" srcOrd="1" destOrd="0" presId="urn:microsoft.com/office/officeart/2005/8/layout/venn2"/>
    <dgm:cxn modelId="{1B97B0D7-3593-4D08-A3ED-55C756046FB5}" type="presParOf" srcId="{28329572-4E99-4E92-A590-63A2933050F6}" destId="{DBE45AFA-D448-4ACA-B72F-554FA68DE07A}" srcOrd="3" destOrd="0" presId="urn:microsoft.com/office/officeart/2005/8/layout/venn2"/>
    <dgm:cxn modelId="{C06EC5F9-3D58-41CE-B859-DF385CC36946}" type="presParOf" srcId="{DBE45AFA-D448-4ACA-B72F-554FA68DE07A}" destId="{61229A57-68A9-4CD5-B583-A4C66F051BF0}" srcOrd="0" destOrd="0" presId="urn:microsoft.com/office/officeart/2005/8/layout/venn2"/>
    <dgm:cxn modelId="{914F0A37-BB58-408E-A077-7BBAB4BE51E1}" type="presParOf" srcId="{DBE45AFA-D448-4ACA-B72F-554FA68DE07A}" destId="{85660511-8008-4620-BC6E-87F24CE306EC}" srcOrd="1" destOrd="0" presId="urn:microsoft.com/office/officeart/2005/8/layout/venn2"/>
    <dgm:cxn modelId="{5EB1F6A3-C774-47A6-A576-3ADE2032886F}" type="presParOf" srcId="{28329572-4E99-4E92-A590-63A2933050F6}" destId="{E210A71D-DFC2-4A4A-B764-D1CCC0740006}" srcOrd="4" destOrd="0" presId="urn:microsoft.com/office/officeart/2005/8/layout/venn2"/>
    <dgm:cxn modelId="{C44EC014-B379-45E8-B208-D89F5F49B455}" type="presParOf" srcId="{E210A71D-DFC2-4A4A-B764-D1CCC0740006}" destId="{C769A712-BF26-4BF1-9398-0B80C2BB986E}" srcOrd="0" destOrd="0" presId="urn:microsoft.com/office/officeart/2005/8/layout/venn2"/>
    <dgm:cxn modelId="{67A22BB4-D43B-402A-A1C7-9BDA6E2AE8E1}" type="presParOf" srcId="{E210A71D-DFC2-4A4A-B764-D1CCC0740006}" destId="{53353CF4-F3CC-4E52-9E6F-3CD58A65A555}"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4DDFE5-D8E1-4509-A9E4-DD6AE4DEFDDC}" type="doc">
      <dgm:prSet loTypeId="urn:microsoft.com/office/officeart/2005/8/layout/radial1" loCatId="cycle" qsTypeId="urn:microsoft.com/office/officeart/2005/8/quickstyle/simple1" qsCatId="simple" csTypeId="urn:microsoft.com/office/officeart/2005/8/colors/colorful4" csCatId="colorful" phldr="1"/>
      <dgm:spPr/>
      <dgm:t>
        <a:bodyPr/>
        <a:lstStyle/>
        <a:p>
          <a:endParaRPr lang="en-US"/>
        </a:p>
      </dgm:t>
    </dgm:pt>
    <dgm:pt modelId="{00747023-AB5B-4B9A-A55F-8DB5C12249E4}">
      <dgm:prSet phldrT="[Text]"/>
      <dgm:spPr>
        <a:xfrm>
          <a:off x="2083729" y="1871605"/>
          <a:ext cx="1436583" cy="1436583"/>
        </a:xfrm>
        <a:prstGeom prst="ellipse">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Calibri" panose="020F0502020204030204"/>
              <a:ea typeface="+mn-ea"/>
              <a:cs typeface="+mn-cs"/>
            </a:rPr>
            <a:t>Lead PI Team</a:t>
          </a:r>
        </a:p>
      </dgm:t>
    </dgm:pt>
    <dgm:pt modelId="{6F90718F-92E5-4361-B0ED-C8A04C222E26}" type="parTrans" cxnId="{32A6DBE0-2F52-49E9-803C-C8FA59B106D6}">
      <dgm:prSet/>
      <dgm:spPr/>
      <dgm:t>
        <a:bodyPr/>
        <a:lstStyle/>
        <a:p>
          <a:endParaRPr lang="en-US"/>
        </a:p>
      </dgm:t>
    </dgm:pt>
    <dgm:pt modelId="{F5F30135-C403-47B7-AC43-D3789194D71C}" type="sibTrans" cxnId="{32A6DBE0-2F52-49E9-803C-C8FA59B106D6}">
      <dgm:prSet/>
      <dgm:spPr/>
      <dgm:t>
        <a:bodyPr/>
        <a:lstStyle/>
        <a:p>
          <a:endParaRPr lang="en-US"/>
        </a:p>
      </dgm:t>
    </dgm:pt>
    <dgm:pt modelId="{A1C431B2-FC20-456E-9D7F-3FE729A48CB6}">
      <dgm:prSet phldrT="[Text]"/>
      <dgm:spPr>
        <a:xfrm>
          <a:off x="2083729" y="2746"/>
          <a:ext cx="1436583" cy="1436583"/>
        </a:xfrm>
        <a:prstGeom prst="ellipse">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Calibri" panose="020F0502020204030204"/>
              <a:ea typeface="+mn-ea"/>
              <a:cs typeface="+mn-cs"/>
            </a:rPr>
            <a:t>Team 1</a:t>
          </a:r>
        </a:p>
      </dgm:t>
    </dgm:pt>
    <dgm:pt modelId="{6428D8E6-27B9-457F-85E1-D93C9CDA7803}" type="parTrans" cxnId="{34836E36-A13A-494E-B959-B88B72A8DFD1}">
      <dgm:prSet/>
      <dgm:spPr>
        <a:xfrm rot="16200000">
          <a:off x="2585882" y="1632396"/>
          <a:ext cx="432276" cy="46142"/>
        </a:xfrm>
        <a:custGeom>
          <a:avLst/>
          <a:gdLst/>
          <a:ahLst/>
          <a:cxnLst/>
          <a:rect l="0" t="0" r="0" b="0"/>
          <a:pathLst>
            <a:path>
              <a:moveTo>
                <a:pt x="0" y="23071"/>
              </a:moveTo>
              <a:lnTo>
                <a:pt x="432276" y="23071"/>
              </a:lnTo>
            </a:path>
          </a:pathLst>
        </a:custGeom>
        <a:noFill/>
        <a:ln w="12700" cap="flat" cmpd="sng" algn="ctr">
          <a:solidFill>
            <a:srgbClr val="4472C4">
              <a:hueOff val="0"/>
              <a:satOff val="0"/>
              <a:lumOff val="0"/>
              <a:alphaOff val="0"/>
            </a:srgbClr>
          </a:solidFill>
          <a:prstDash val="solid"/>
          <a:miter lim="800000"/>
        </a:ln>
        <a:effectLst/>
      </dgm:spPr>
      <dgm:t>
        <a:bodyPr/>
        <a:lstStyle/>
        <a:p>
          <a:endParaRPr lang="en-US">
            <a:solidFill>
              <a:sysClr val="windowText" lastClr="000000">
                <a:hueOff val="0"/>
                <a:satOff val="0"/>
                <a:lumOff val="0"/>
                <a:alphaOff val="0"/>
              </a:sysClr>
            </a:solidFill>
            <a:latin typeface="Calibri" panose="020F0502020204030204"/>
            <a:ea typeface="+mn-ea"/>
            <a:cs typeface="+mn-cs"/>
          </a:endParaRPr>
        </a:p>
      </dgm:t>
    </dgm:pt>
    <dgm:pt modelId="{2DC11608-3F12-46BF-8F04-7C50BF932651}" type="sibTrans" cxnId="{34836E36-A13A-494E-B959-B88B72A8DFD1}">
      <dgm:prSet/>
      <dgm:spPr/>
      <dgm:t>
        <a:bodyPr/>
        <a:lstStyle/>
        <a:p>
          <a:endParaRPr lang="en-US"/>
        </a:p>
      </dgm:t>
    </dgm:pt>
    <dgm:pt modelId="{9AC2915F-02B2-4D3D-9EC6-1AFD8136A066}">
      <dgm:prSet phldrT="[Text]"/>
      <dgm:spPr>
        <a:xfrm>
          <a:off x="3702209" y="2806035"/>
          <a:ext cx="1436583" cy="1436583"/>
        </a:xfrm>
        <a:prstGeom prst="ellipse">
          <a:avLst/>
        </a:prstGeom>
        <a:solidFill>
          <a:srgbClr val="FFC000">
            <a:hueOff val="5197846"/>
            <a:satOff val="-23984"/>
            <a:lumOff val="883"/>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Calibri" panose="020F0502020204030204"/>
              <a:ea typeface="+mn-ea"/>
              <a:cs typeface="+mn-cs"/>
            </a:rPr>
            <a:t>Team 2</a:t>
          </a:r>
        </a:p>
      </dgm:t>
    </dgm:pt>
    <dgm:pt modelId="{B4118C94-196E-4405-BF6C-ED5DC9062490}" type="parTrans" cxnId="{277ECA87-A547-43E0-B072-16E77446EDA1}">
      <dgm:prSet/>
      <dgm:spPr>
        <a:xfrm rot="1800000">
          <a:off x="3395122" y="3034040"/>
          <a:ext cx="432276" cy="46142"/>
        </a:xfrm>
        <a:custGeom>
          <a:avLst/>
          <a:gdLst/>
          <a:ahLst/>
          <a:cxnLst/>
          <a:rect l="0" t="0" r="0" b="0"/>
          <a:pathLst>
            <a:path>
              <a:moveTo>
                <a:pt x="0" y="23071"/>
              </a:moveTo>
              <a:lnTo>
                <a:pt x="432276" y="23071"/>
              </a:lnTo>
            </a:path>
          </a:pathLst>
        </a:custGeom>
        <a:noFill/>
        <a:ln w="12700" cap="flat" cmpd="sng" algn="ctr">
          <a:solidFill>
            <a:srgbClr val="4472C4">
              <a:hueOff val="0"/>
              <a:satOff val="0"/>
              <a:lumOff val="0"/>
              <a:alphaOff val="0"/>
            </a:srgbClr>
          </a:solidFill>
          <a:prstDash val="solid"/>
          <a:miter lim="800000"/>
        </a:ln>
        <a:effectLst/>
      </dgm:spPr>
      <dgm:t>
        <a:bodyPr/>
        <a:lstStyle/>
        <a:p>
          <a:endParaRPr lang="en-US">
            <a:solidFill>
              <a:sysClr val="windowText" lastClr="000000">
                <a:hueOff val="0"/>
                <a:satOff val="0"/>
                <a:lumOff val="0"/>
                <a:alphaOff val="0"/>
              </a:sysClr>
            </a:solidFill>
            <a:latin typeface="Calibri" panose="020F0502020204030204"/>
            <a:ea typeface="+mn-ea"/>
            <a:cs typeface="+mn-cs"/>
          </a:endParaRPr>
        </a:p>
      </dgm:t>
    </dgm:pt>
    <dgm:pt modelId="{890AFF4E-5D77-4683-A7E4-E6859ECBFB4B}" type="sibTrans" cxnId="{277ECA87-A547-43E0-B072-16E77446EDA1}">
      <dgm:prSet/>
      <dgm:spPr/>
      <dgm:t>
        <a:bodyPr/>
        <a:lstStyle/>
        <a:p>
          <a:endParaRPr lang="en-US"/>
        </a:p>
      </dgm:t>
    </dgm:pt>
    <dgm:pt modelId="{5E04D9EE-81E9-4D11-8F95-F7973F5ED169}">
      <dgm:prSet phldrT="[Text]"/>
      <dgm:spPr>
        <a:xfrm>
          <a:off x="465249" y="2806035"/>
          <a:ext cx="1436583" cy="1436583"/>
        </a:xfrm>
        <a:prstGeom prst="ellipse">
          <a:avLst/>
        </a:prstGeom>
        <a:solidFill>
          <a:srgbClr val="FFC000">
            <a:hueOff val="10395692"/>
            <a:satOff val="-47968"/>
            <a:lumOff val="1765"/>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Calibri" panose="020F0502020204030204"/>
              <a:ea typeface="+mn-ea"/>
              <a:cs typeface="+mn-cs"/>
            </a:rPr>
            <a:t>Team 3</a:t>
          </a:r>
        </a:p>
      </dgm:t>
    </dgm:pt>
    <dgm:pt modelId="{A17915AD-5AB4-4B7C-8B2F-3D3C4694E028}" type="parTrans" cxnId="{11A615B1-1150-4CAD-A03D-F60C6BDB4FC5}">
      <dgm:prSet/>
      <dgm:spPr>
        <a:xfrm rot="9000000">
          <a:off x="1776643" y="3034040"/>
          <a:ext cx="432276" cy="46142"/>
        </a:xfrm>
        <a:custGeom>
          <a:avLst/>
          <a:gdLst/>
          <a:ahLst/>
          <a:cxnLst/>
          <a:rect l="0" t="0" r="0" b="0"/>
          <a:pathLst>
            <a:path>
              <a:moveTo>
                <a:pt x="0" y="23071"/>
              </a:moveTo>
              <a:lnTo>
                <a:pt x="432276" y="23071"/>
              </a:lnTo>
            </a:path>
          </a:pathLst>
        </a:custGeom>
        <a:noFill/>
        <a:ln w="12700" cap="flat" cmpd="sng" algn="ctr">
          <a:solidFill>
            <a:srgbClr val="4472C4">
              <a:hueOff val="0"/>
              <a:satOff val="0"/>
              <a:lumOff val="0"/>
              <a:alphaOff val="0"/>
            </a:srgbClr>
          </a:solidFill>
          <a:prstDash val="solid"/>
          <a:miter lim="800000"/>
        </a:ln>
        <a:effectLst/>
      </dgm:spPr>
      <dgm:t>
        <a:bodyPr/>
        <a:lstStyle/>
        <a:p>
          <a:endParaRPr lang="en-US">
            <a:solidFill>
              <a:sysClr val="windowText" lastClr="000000">
                <a:hueOff val="0"/>
                <a:satOff val="0"/>
                <a:lumOff val="0"/>
                <a:alphaOff val="0"/>
              </a:sysClr>
            </a:solidFill>
            <a:latin typeface="Calibri" panose="020F0502020204030204"/>
            <a:ea typeface="+mn-ea"/>
            <a:cs typeface="+mn-cs"/>
          </a:endParaRPr>
        </a:p>
      </dgm:t>
    </dgm:pt>
    <dgm:pt modelId="{81031F47-6981-461D-B9F4-C9004FA4533D}" type="sibTrans" cxnId="{11A615B1-1150-4CAD-A03D-F60C6BDB4FC5}">
      <dgm:prSet/>
      <dgm:spPr/>
      <dgm:t>
        <a:bodyPr/>
        <a:lstStyle/>
        <a:p>
          <a:endParaRPr lang="en-US"/>
        </a:p>
      </dgm:t>
    </dgm:pt>
    <dgm:pt modelId="{1ABDC7B3-2273-4C0D-BC8B-00E48766EDE5}" type="pres">
      <dgm:prSet presAssocID="{E34DDFE5-D8E1-4509-A9E4-DD6AE4DEFDDC}" presName="cycle" presStyleCnt="0">
        <dgm:presLayoutVars>
          <dgm:chMax val="1"/>
          <dgm:dir/>
          <dgm:animLvl val="ctr"/>
          <dgm:resizeHandles val="exact"/>
        </dgm:presLayoutVars>
      </dgm:prSet>
      <dgm:spPr/>
      <dgm:t>
        <a:bodyPr/>
        <a:lstStyle/>
        <a:p>
          <a:endParaRPr lang="en-US"/>
        </a:p>
      </dgm:t>
    </dgm:pt>
    <dgm:pt modelId="{A2AC1F5E-24DC-49D9-937B-91818F3D71E9}" type="pres">
      <dgm:prSet presAssocID="{00747023-AB5B-4B9A-A55F-8DB5C12249E4}" presName="centerShape" presStyleLbl="node0" presStyleIdx="0" presStyleCnt="1"/>
      <dgm:spPr/>
      <dgm:t>
        <a:bodyPr/>
        <a:lstStyle/>
        <a:p>
          <a:endParaRPr lang="en-US"/>
        </a:p>
      </dgm:t>
    </dgm:pt>
    <dgm:pt modelId="{967419C9-34DF-46F9-9666-0DAE1EBD4791}" type="pres">
      <dgm:prSet presAssocID="{6428D8E6-27B9-457F-85E1-D93C9CDA7803}" presName="Name9" presStyleLbl="parChTrans1D2" presStyleIdx="0" presStyleCnt="3"/>
      <dgm:spPr/>
      <dgm:t>
        <a:bodyPr/>
        <a:lstStyle/>
        <a:p>
          <a:endParaRPr lang="en-US"/>
        </a:p>
      </dgm:t>
    </dgm:pt>
    <dgm:pt modelId="{912B9671-13E6-4351-B570-066CEE540ECE}" type="pres">
      <dgm:prSet presAssocID="{6428D8E6-27B9-457F-85E1-D93C9CDA7803}" presName="connTx" presStyleLbl="parChTrans1D2" presStyleIdx="0" presStyleCnt="3"/>
      <dgm:spPr/>
      <dgm:t>
        <a:bodyPr/>
        <a:lstStyle/>
        <a:p>
          <a:endParaRPr lang="en-US"/>
        </a:p>
      </dgm:t>
    </dgm:pt>
    <dgm:pt modelId="{91CB1A92-0737-4D4A-83B3-8AFB625880A1}" type="pres">
      <dgm:prSet presAssocID="{A1C431B2-FC20-456E-9D7F-3FE729A48CB6}" presName="node" presStyleLbl="node1" presStyleIdx="0" presStyleCnt="3">
        <dgm:presLayoutVars>
          <dgm:bulletEnabled val="1"/>
        </dgm:presLayoutVars>
      </dgm:prSet>
      <dgm:spPr/>
      <dgm:t>
        <a:bodyPr/>
        <a:lstStyle/>
        <a:p>
          <a:endParaRPr lang="en-US"/>
        </a:p>
      </dgm:t>
    </dgm:pt>
    <dgm:pt modelId="{6B9C27A8-1349-403E-91CF-68BE449EE11E}" type="pres">
      <dgm:prSet presAssocID="{B4118C94-196E-4405-BF6C-ED5DC9062490}" presName="Name9" presStyleLbl="parChTrans1D2" presStyleIdx="1" presStyleCnt="3"/>
      <dgm:spPr/>
      <dgm:t>
        <a:bodyPr/>
        <a:lstStyle/>
        <a:p>
          <a:endParaRPr lang="en-US"/>
        </a:p>
      </dgm:t>
    </dgm:pt>
    <dgm:pt modelId="{AB9BB520-F77C-4599-B850-CE7805CD912B}" type="pres">
      <dgm:prSet presAssocID="{B4118C94-196E-4405-BF6C-ED5DC9062490}" presName="connTx" presStyleLbl="parChTrans1D2" presStyleIdx="1" presStyleCnt="3"/>
      <dgm:spPr/>
      <dgm:t>
        <a:bodyPr/>
        <a:lstStyle/>
        <a:p>
          <a:endParaRPr lang="en-US"/>
        </a:p>
      </dgm:t>
    </dgm:pt>
    <dgm:pt modelId="{14A797EF-D86E-454E-84D1-E14150024262}" type="pres">
      <dgm:prSet presAssocID="{9AC2915F-02B2-4D3D-9EC6-1AFD8136A066}" presName="node" presStyleLbl="node1" presStyleIdx="1" presStyleCnt="3">
        <dgm:presLayoutVars>
          <dgm:bulletEnabled val="1"/>
        </dgm:presLayoutVars>
      </dgm:prSet>
      <dgm:spPr/>
      <dgm:t>
        <a:bodyPr/>
        <a:lstStyle/>
        <a:p>
          <a:endParaRPr lang="en-US"/>
        </a:p>
      </dgm:t>
    </dgm:pt>
    <dgm:pt modelId="{9DED2B0C-70A8-47C1-9BE6-BE4A71546145}" type="pres">
      <dgm:prSet presAssocID="{A17915AD-5AB4-4B7C-8B2F-3D3C4694E028}" presName="Name9" presStyleLbl="parChTrans1D2" presStyleIdx="2" presStyleCnt="3"/>
      <dgm:spPr/>
      <dgm:t>
        <a:bodyPr/>
        <a:lstStyle/>
        <a:p>
          <a:endParaRPr lang="en-US"/>
        </a:p>
      </dgm:t>
    </dgm:pt>
    <dgm:pt modelId="{A17B190E-EEE9-4B66-BD92-2E2929E69806}" type="pres">
      <dgm:prSet presAssocID="{A17915AD-5AB4-4B7C-8B2F-3D3C4694E028}" presName="connTx" presStyleLbl="parChTrans1D2" presStyleIdx="2" presStyleCnt="3"/>
      <dgm:spPr/>
      <dgm:t>
        <a:bodyPr/>
        <a:lstStyle/>
        <a:p>
          <a:endParaRPr lang="en-US"/>
        </a:p>
      </dgm:t>
    </dgm:pt>
    <dgm:pt modelId="{599A8C20-40BC-4E3A-A4E4-FE1AD6015BF9}" type="pres">
      <dgm:prSet presAssocID="{5E04D9EE-81E9-4D11-8F95-F7973F5ED169}" presName="node" presStyleLbl="node1" presStyleIdx="2" presStyleCnt="3">
        <dgm:presLayoutVars>
          <dgm:bulletEnabled val="1"/>
        </dgm:presLayoutVars>
      </dgm:prSet>
      <dgm:spPr/>
      <dgm:t>
        <a:bodyPr/>
        <a:lstStyle/>
        <a:p>
          <a:endParaRPr lang="en-US"/>
        </a:p>
      </dgm:t>
    </dgm:pt>
  </dgm:ptLst>
  <dgm:cxnLst>
    <dgm:cxn modelId="{37F0B1DE-82F2-4772-A24C-FE105532182C}" type="presOf" srcId="{6428D8E6-27B9-457F-85E1-D93C9CDA7803}" destId="{967419C9-34DF-46F9-9666-0DAE1EBD4791}" srcOrd="0" destOrd="0" presId="urn:microsoft.com/office/officeart/2005/8/layout/radial1"/>
    <dgm:cxn modelId="{D6C7B24B-148B-44BE-8B0E-CFB107D92C22}" type="presOf" srcId="{A1C431B2-FC20-456E-9D7F-3FE729A48CB6}" destId="{91CB1A92-0737-4D4A-83B3-8AFB625880A1}" srcOrd="0" destOrd="0" presId="urn:microsoft.com/office/officeart/2005/8/layout/radial1"/>
    <dgm:cxn modelId="{8E967F98-8B5E-4B1F-A708-D2CF3F73C25E}" type="presOf" srcId="{A17915AD-5AB4-4B7C-8B2F-3D3C4694E028}" destId="{9DED2B0C-70A8-47C1-9BE6-BE4A71546145}" srcOrd="0" destOrd="0" presId="urn:microsoft.com/office/officeart/2005/8/layout/radial1"/>
    <dgm:cxn modelId="{32A6DBE0-2F52-49E9-803C-C8FA59B106D6}" srcId="{E34DDFE5-D8E1-4509-A9E4-DD6AE4DEFDDC}" destId="{00747023-AB5B-4B9A-A55F-8DB5C12249E4}" srcOrd="0" destOrd="0" parTransId="{6F90718F-92E5-4361-B0ED-C8A04C222E26}" sibTransId="{F5F30135-C403-47B7-AC43-D3789194D71C}"/>
    <dgm:cxn modelId="{277ECA87-A547-43E0-B072-16E77446EDA1}" srcId="{00747023-AB5B-4B9A-A55F-8DB5C12249E4}" destId="{9AC2915F-02B2-4D3D-9EC6-1AFD8136A066}" srcOrd="1" destOrd="0" parTransId="{B4118C94-196E-4405-BF6C-ED5DC9062490}" sibTransId="{890AFF4E-5D77-4683-A7E4-E6859ECBFB4B}"/>
    <dgm:cxn modelId="{F53830AC-33BA-4F9C-A8B7-48472BD2D3CC}" type="presOf" srcId="{00747023-AB5B-4B9A-A55F-8DB5C12249E4}" destId="{A2AC1F5E-24DC-49D9-937B-91818F3D71E9}" srcOrd="0" destOrd="0" presId="urn:microsoft.com/office/officeart/2005/8/layout/radial1"/>
    <dgm:cxn modelId="{E54E8177-D679-4F80-B667-9C45BC1E9DE3}" type="presOf" srcId="{6428D8E6-27B9-457F-85E1-D93C9CDA7803}" destId="{912B9671-13E6-4351-B570-066CEE540ECE}" srcOrd="1" destOrd="0" presId="urn:microsoft.com/office/officeart/2005/8/layout/radial1"/>
    <dgm:cxn modelId="{11A615B1-1150-4CAD-A03D-F60C6BDB4FC5}" srcId="{00747023-AB5B-4B9A-A55F-8DB5C12249E4}" destId="{5E04D9EE-81E9-4D11-8F95-F7973F5ED169}" srcOrd="2" destOrd="0" parTransId="{A17915AD-5AB4-4B7C-8B2F-3D3C4694E028}" sibTransId="{81031F47-6981-461D-B9F4-C9004FA4533D}"/>
    <dgm:cxn modelId="{F236A7E2-D75B-4D03-A42B-73A51BD175B6}" type="presOf" srcId="{E34DDFE5-D8E1-4509-A9E4-DD6AE4DEFDDC}" destId="{1ABDC7B3-2273-4C0D-BC8B-00E48766EDE5}" srcOrd="0" destOrd="0" presId="urn:microsoft.com/office/officeart/2005/8/layout/radial1"/>
    <dgm:cxn modelId="{E00A094A-1093-4535-906B-321BB062747C}" type="presOf" srcId="{B4118C94-196E-4405-BF6C-ED5DC9062490}" destId="{6B9C27A8-1349-403E-91CF-68BE449EE11E}" srcOrd="0" destOrd="0" presId="urn:microsoft.com/office/officeart/2005/8/layout/radial1"/>
    <dgm:cxn modelId="{34836E36-A13A-494E-B959-B88B72A8DFD1}" srcId="{00747023-AB5B-4B9A-A55F-8DB5C12249E4}" destId="{A1C431B2-FC20-456E-9D7F-3FE729A48CB6}" srcOrd="0" destOrd="0" parTransId="{6428D8E6-27B9-457F-85E1-D93C9CDA7803}" sibTransId="{2DC11608-3F12-46BF-8F04-7C50BF932651}"/>
    <dgm:cxn modelId="{8F116567-EA8A-49BF-BEB9-78BF2C821ACF}" type="presOf" srcId="{5E04D9EE-81E9-4D11-8F95-F7973F5ED169}" destId="{599A8C20-40BC-4E3A-A4E4-FE1AD6015BF9}" srcOrd="0" destOrd="0" presId="urn:microsoft.com/office/officeart/2005/8/layout/radial1"/>
    <dgm:cxn modelId="{D478AAA8-36A0-4B94-ABDB-E0A4996322A9}" type="presOf" srcId="{B4118C94-196E-4405-BF6C-ED5DC9062490}" destId="{AB9BB520-F77C-4599-B850-CE7805CD912B}" srcOrd="1" destOrd="0" presId="urn:microsoft.com/office/officeart/2005/8/layout/radial1"/>
    <dgm:cxn modelId="{A7E09E65-E8F1-4710-8AF5-F5501B2C72D4}" type="presOf" srcId="{9AC2915F-02B2-4D3D-9EC6-1AFD8136A066}" destId="{14A797EF-D86E-454E-84D1-E14150024262}" srcOrd="0" destOrd="0" presId="urn:microsoft.com/office/officeart/2005/8/layout/radial1"/>
    <dgm:cxn modelId="{D393C08F-32CA-480E-B5F2-8968FC86E097}" type="presOf" srcId="{A17915AD-5AB4-4B7C-8B2F-3D3C4694E028}" destId="{A17B190E-EEE9-4B66-BD92-2E2929E69806}" srcOrd="1" destOrd="0" presId="urn:microsoft.com/office/officeart/2005/8/layout/radial1"/>
    <dgm:cxn modelId="{73EBCB8E-9E02-4431-B070-9560B5AD1F3F}" type="presParOf" srcId="{1ABDC7B3-2273-4C0D-BC8B-00E48766EDE5}" destId="{A2AC1F5E-24DC-49D9-937B-91818F3D71E9}" srcOrd="0" destOrd="0" presId="urn:microsoft.com/office/officeart/2005/8/layout/radial1"/>
    <dgm:cxn modelId="{A82D402E-EF15-4080-883D-67F2A6072E9A}" type="presParOf" srcId="{1ABDC7B3-2273-4C0D-BC8B-00E48766EDE5}" destId="{967419C9-34DF-46F9-9666-0DAE1EBD4791}" srcOrd="1" destOrd="0" presId="urn:microsoft.com/office/officeart/2005/8/layout/radial1"/>
    <dgm:cxn modelId="{1AF512E5-5ADF-4B06-BAF8-C228093813E7}" type="presParOf" srcId="{967419C9-34DF-46F9-9666-0DAE1EBD4791}" destId="{912B9671-13E6-4351-B570-066CEE540ECE}" srcOrd="0" destOrd="0" presId="urn:microsoft.com/office/officeart/2005/8/layout/radial1"/>
    <dgm:cxn modelId="{43327A3D-44C4-4E89-831C-23A070253B97}" type="presParOf" srcId="{1ABDC7B3-2273-4C0D-BC8B-00E48766EDE5}" destId="{91CB1A92-0737-4D4A-83B3-8AFB625880A1}" srcOrd="2" destOrd="0" presId="urn:microsoft.com/office/officeart/2005/8/layout/radial1"/>
    <dgm:cxn modelId="{CAC6ACCE-B764-4154-88F6-6030609C12FD}" type="presParOf" srcId="{1ABDC7B3-2273-4C0D-BC8B-00E48766EDE5}" destId="{6B9C27A8-1349-403E-91CF-68BE449EE11E}" srcOrd="3" destOrd="0" presId="urn:microsoft.com/office/officeart/2005/8/layout/radial1"/>
    <dgm:cxn modelId="{2D222719-027B-4939-A237-EBFEA444E606}" type="presParOf" srcId="{6B9C27A8-1349-403E-91CF-68BE449EE11E}" destId="{AB9BB520-F77C-4599-B850-CE7805CD912B}" srcOrd="0" destOrd="0" presId="urn:microsoft.com/office/officeart/2005/8/layout/radial1"/>
    <dgm:cxn modelId="{DADA2CD8-9237-41E1-97C9-E2FF42893C96}" type="presParOf" srcId="{1ABDC7B3-2273-4C0D-BC8B-00E48766EDE5}" destId="{14A797EF-D86E-454E-84D1-E14150024262}" srcOrd="4" destOrd="0" presId="urn:microsoft.com/office/officeart/2005/8/layout/radial1"/>
    <dgm:cxn modelId="{6EC8CDE2-3B4B-4D72-9419-4A3CFE8B56B5}" type="presParOf" srcId="{1ABDC7B3-2273-4C0D-BC8B-00E48766EDE5}" destId="{9DED2B0C-70A8-47C1-9BE6-BE4A71546145}" srcOrd="5" destOrd="0" presId="urn:microsoft.com/office/officeart/2005/8/layout/radial1"/>
    <dgm:cxn modelId="{8BE66298-FA1C-498C-A831-47CE490DEED1}" type="presParOf" srcId="{9DED2B0C-70A8-47C1-9BE6-BE4A71546145}" destId="{A17B190E-EEE9-4B66-BD92-2E2929E69806}" srcOrd="0" destOrd="0" presId="urn:microsoft.com/office/officeart/2005/8/layout/radial1"/>
    <dgm:cxn modelId="{BD234303-C954-40CE-9532-8D5140B0D5A1}" type="presParOf" srcId="{1ABDC7B3-2273-4C0D-BC8B-00E48766EDE5}" destId="{599A8C20-40BC-4E3A-A4E4-FE1AD6015BF9}" srcOrd="6" destOrd="0" presId="urn:microsoft.com/office/officeart/2005/8/layout/radial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D7F7C4-8ABC-41D1-8BEB-CE568018B332}">
      <dsp:nvSpPr>
        <dsp:cNvPr id="0" name=""/>
        <dsp:cNvSpPr/>
      </dsp:nvSpPr>
      <dsp:spPr>
        <a:xfrm>
          <a:off x="0" y="0"/>
          <a:ext cx="5314221" cy="4647005"/>
        </a:xfrm>
        <a:prstGeom prst="ellipse">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dirty="0">
              <a:solidFill>
                <a:sysClr val="window" lastClr="FFFFFF"/>
              </a:solidFill>
              <a:latin typeface="Calibri" panose="020F0502020204030204"/>
              <a:ea typeface="+mn-ea"/>
              <a:cs typeface="+mn-cs"/>
            </a:rPr>
            <a:t>University</a:t>
          </a:r>
        </a:p>
      </dsp:txBody>
      <dsp:txXfrm>
        <a:off x="1952538" y="300404"/>
        <a:ext cx="1409145" cy="328592"/>
      </dsp:txXfrm>
    </dsp:sp>
    <dsp:sp modelId="{A3B27DBF-D1EF-4465-8DAB-EF48B716C569}">
      <dsp:nvSpPr>
        <dsp:cNvPr id="0" name=""/>
        <dsp:cNvSpPr/>
      </dsp:nvSpPr>
      <dsp:spPr>
        <a:xfrm>
          <a:off x="0" y="697050"/>
          <a:ext cx="4216852" cy="3949954"/>
        </a:xfrm>
        <a:prstGeom prst="ellipse">
          <a:avLst/>
        </a:prstGeom>
        <a:solidFill>
          <a:srgbClr val="FFC000">
            <a:hueOff val="2598923"/>
            <a:satOff val="-11992"/>
            <a:lumOff val="441"/>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US" sz="1100" kern="1200" dirty="0">
              <a:solidFill>
                <a:sysClr val="window" lastClr="FFFFFF"/>
              </a:solidFill>
              <a:latin typeface="Calibri" panose="020F0502020204030204"/>
              <a:ea typeface="+mn-ea"/>
              <a:cs typeface="+mn-cs"/>
            </a:rPr>
            <a:t>Center/Institute/ Department</a:t>
          </a:r>
        </a:p>
      </dsp:txBody>
      <dsp:txXfrm>
        <a:off x="1465483" y="990695"/>
        <a:ext cx="1285885" cy="321200"/>
      </dsp:txXfrm>
    </dsp:sp>
    <dsp:sp modelId="{148A39A4-2132-4921-AB17-6B50B1A4C3CB}">
      <dsp:nvSpPr>
        <dsp:cNvPr id="0" name=""/>
        <dsp:cNvSpPr/>
      </dsp:nvSpPr>
      <dsp:spPr>
        <a:xfrm>
          <a:off x="0" y="1394101"/>
          <a:ext cx="3252903" cy="3252903"/>
        </a:xfrm>
        <a:prstGeom prst="ellipse">
          <a:avLst/>
        </a:prstGeom>
        <a:solidFill>
          <a:srgbClr val="FFC000">
            <a:hueOff val="5197846"/>
            <a:satOff val="-23984"/>
            <a:lumOff val="883"/>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dirty="0">
              <a:solidFill>
                <a:sysClr val="window" lastClr="FFFFFF"/>
              </a:solidFill>
              <a:latin typeface="Calibri" panose="020F0502020204030204"/>
              <a:ea typeface="+mn-ea"/>
              <a:cs typeface="+mn-cs"/>
            </a:rPr>
            <a:t>Project Team</a:t>
          </a:r>
        </a:p>
      </dsp:txBody>
      <dsp:txXfrm>
        <a:off x="1031287" y="1684291"/>
        <a:ext cx="1190327" cy="317420"/>
      </dsp:txXfrm>
    </dsp:sp>
    <dsp:sp modelId="{61229A57-68A9-4CD5-B583-A4C66F051BF0}">
      <dsp:nvSpPr>
        <dsp:cNvPr id="0" name=""/>
        <dsp:cNvSpPr/>
      </dsp:nvSpPr>
      <dsp:spPr>
        <a:xfrm>
          <a:off x="0" y="2091152"/>
          <a:ext cx="2555852" cy="2555852"/>
        </a:xfrm>
        <a:prstGeom prst="ellipse">
          <a:avLst/>
        </a:prstGeom>
        <a:solidFill>
          <a:srgbClr val="FFC000">
            <a:hueOff val="7796769"/>
            <a:satOff val="-35976"/>
            <a:lumOff val="1324"/>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dirty="0">
              <a:solidFill>
                <a:sysClr val="window" lastClr="FFFFFF"/>
              </a:solidFill>
              <a:latin typeface="Calibri" panose="020F0502020204030204"/>
              <a:ea typeface="+mn-ea"/>
              <a:cs typeface="+mn-cs"/>
            </a:rPr>
            <a:t>Workgroup/Lab</a:t>
          </a:r>
        </a:p>
      </dsp:txBody>
      <dsp:txXfrm>
        <a:off x="789966" y="2388551"/>
        <a:ext cx="975920" cy="325307"/>
      </dsp:txXfrm>
    </dsp:sp>
    <dsp:sp modelId="{C769A712-BF26-4BF1-9398-0B80C2BB986E}">
      <dsp:nvSpPr>
        <dsp:cNvPr id="0" name=""/>
        <dsp:cNvSpPr/>
      </dsp:nvSpPr>
      <dsp:spPr>
        <a:xfrm>
          <a:off x="0" y="2788202"/>
          <a:ext cx="1858802" cy="1858802"/>
        </a:xfrm>
        <a:prstGeom prst="ellipse">
          <a:avLst/>
        </a:prstGeom>
        <a:solidFill>
          <a:srgbClr val="FFC000">
            <a:hueOff val="10395692"/>
            <a:satOff val="-47968"/>
            <a:lumOff val="1765"/>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dirty="0">
              <a:solidFill>
                <a:sysClr val="window" lastClr="FFFFFF"/>
              </a:solidFill>
              <a:latin typeface="Calibri" panose="020F0502020204030204"/>
              <a:ea typeface="+mn-ea"/>
              <a:cs typeface="+mn-cs"/>
            </a:rPr>
            <a:t>Individual</a:t>
          </a:r>
        </a:p>
      </dsp:txBody>
      <dsp:txXfrm>
        <a:off x="464700" y="3389011"/>
        <a:ext cx="929401" cy="6571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AC1F5E-24DC-49D9-937B-91818F3D71E9}">
      <dsp:nvSpPr>
        <dsp:cNvPr id="0" name=""/>
        <dsp:cNvSpPr/>
      </dsp:nvSpPr>
      <dsp:spPr>
        <a:xfrm>
          <a:off x="922367" y="1533383"/>
          <a:ext cx="808526" cy="808526"/>
        </a:xfrm>
        <a:prstGeom prst="ellipse">
          <a:avLst/>
        </a:prstGeom>
        <a:solidFill>
          <a:srgbClr val="A5A5A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a:solidFill>
                <a:sysClr val="window" lastClr="FFFFFF"/>
              </a:solidFill>
              <a:latin typeface="Calibri" panose="020F0502020204030204"/>
              <a:ea typeface="+mn-ea"/>
              <a:cs typeface="+mn-cs"/>
            </a:rPr>
            <a:t>Lead PI Team</a:t>
          </a:r>
        </a:p>
      </dsp:txBody>
      <dsp:txXfrm>
        <a:off x="1040773" y="1651789"/>
        <a:ext cx="571714" cy="571714"/>
      </dsp:txXfrm>
    </dsp:sp>
    <dsp:sp modelId="{967419C9-34DF-46F9-9666-0DAE1EBD4791}">
      <dsp:nvSpPr>
        <dsp:cNvPr id="0" name=""/>
        <dsp:cNvSpPr/>
      </dsp:nvSpPr>
      <dsp:spPr>
        <a:xfrm rot="16200000">
          <a:off x="1204343" y="1383670"/>
          <a:ext cx="244574" cy="54851"/>
        </a:xfrm>
        <a:custGeom>
          <a:avLst/>
          <a:gdLst/>
          <a:ahLst/>
          <a:cxnLst/>
          <a:rect l="0" t="0" r="0" b="0"/>
          <a:pathLst>
            <a:path>
              <a:moveTo>
                <a:pt x="0" y="23071"/>
              </a:moveTo>
              <a:lnTo>
                <a:pt x="432276" y="23071"/>
              </a:lnTo>
            </a:path>
          </a:pathLst>
        </a:custGeom>
        <a:noFill/>
        <a:ln w="12700" cap="flat" cmpd="sng" algn="ctr">
          <a:solidFill>
            <a:srgbClr val="4472C4">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ysClr val="windowText" lastClr="000000">
                <a:hueOff val="0"/>
                <a:satOff val="0"/>
                <a:lumOff val="0"/>
                <a:alphaOff val="0"/>
              </a:sysClr>
            </a:solidFill>
            <a:latin typeface="Calibri" panose="020F0502020204030204"/>
            <a:ea typeface="+mn-ea"/>
            <a:cs typeface="+mn-cs"/>
          </a:endParaRPr>
        </a:p>
      </dsp:txBody>
      <dsp:txXfrm>
        <a:off x="1320516" y="1417209"/>
        <a:ext cx="0" cy="0"/>
      </dsp:txXfrm>
    </dsp:sp>
    <dsp:sp modelId="{91CB1A92-0737-4D4A-83B3-8AFB625880A1}">
      <dsp:nvSpPr>
        <dsp:cNvPr id="0" name=""/>
        <dsp:cNvSpPr/>
      </dsp:nvSpPr>
      <dsp:spPr>
        <a:xfrm>
          <a:off x="922367" y="480282"/>
          <a:ext cx="808526" cy="808526"/>
        </a:xfrm>
        <a:prstGeom prst="ellipse">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a:solidFill>
                <a:sysClr val="window" lastClr="FFFFFF"/>
              </a:solidFill>
              <a:latin typeface="Calibri" panose="020F0502020204030204"/>
              <a:ea typeface="+mn-ea"/>
              <a:cs typeface="+mn-cs"/>
            </a:rPr>
            <a:t>Team 1</a:t>
          </a:r>
        </a:p>
      </dsp:txBody>
      <dsp:txXfrm>
        <a:off x="1040773" y="598688"/>
        <a:ext cx="571714" cy="571714"/>
      </dsp:txXfrm>
    </dsp:sp>
    <dsp:sp modelId="{6B9C27A8-1349-403E-91CF-68BE449EE11E}">
      <dsp:nvSpPr>
        <dsp:cNvPr id="0" name=""/>
        <dsp:cNvSpPr/>
      </dsp:nvSpPr>
      <dsp:spPr>
        <a:xfrm rot="1800000">
          <a:off x="1660349" y="2173496"/>
          <a:ext cx="244574" cy="54851"/>
        </a:xfrm>
        <a:custGeom>
          <a:avLst/>
          <a:gdLst/>
          <a:ahLst/>
          <a:cxnLst/>
          <a:rect l="0" t="0" r="0" b="0"/>
          <a:pathLst>
            <a:path>
              <a:moveTo>
                <a:pt x="0" y="23071"/>
              </a:moveTo>
              <a:lnTo>
                <a:pt x="432276" y="23071"/>
              </a:lnTo>
            </a:path>
          </a:pathLst>
        </a:custGeom>
        <a:noFill/>
        <a:ln w="12700" cap="flat" cmpd="sng" algn="ctr">
          <a:solidFill>
            <a:srgbClr val="4472C4">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ysClr val="windowText" lastClr="000000">
                <a:hueOff val="0"/>
                <a:satOff val="0"/>
                <a:lumOff val="0"/>
                <a:alphaOff val="0"/>
              </a:sysClr>
            </a:solidFill>
            <a:latin typeface="Calibri" panose="020F0502020204030204"/>
            <a:ea typeface="+mn-ea"/>
            <a:cs typeface="+mn-cs"/>
          </a:endParaRPr>
        </a:p>
      </dsp:txBody>
      <dsp:txXfrm>
        <a:off x="1780398" y="2192569"/>
        <a:ext cx="0" cy="0"/>
      </dsp:txXfrm>
    </dsp:sp>
    <dsp:sp modelId="{14A797EF-D86E-454E-84D1-E14150024262}">
      <dsp:nvSpPr>
        <dsp:cNvPr id="0" name=""/>
        <dsp:cNvSpPr/>
      </dsp:nvSpPr>
      <dsp:spPr>
        <a:xfrm>
          <a:off x="1834379" y="2059933"/>
          <a:ext cx="808526" cy="808526"/>
        </a:xfrm>
        <a:prstGeom prst="ellipse">
          <a:avLst/>
        </a:prstGeom>
        <a:solidFill>
          <a:srgbClr val="FFC000">
            <a:hueOff val="5197846"/>
            <a:satOff val="-23984"/>
            <a:lumOff val="883"/>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a:solidFill>
                <a:sysClr val="window" lastClr="FFFFFF"/>
              </a:solidFill>
              <a:latin typeface="Calibri" panose="020F0502020204030204"/>
              <a:ea typeface="+mn-ea"/>
              <a:cs typeface="+mn-cs"/>
            </a:rPr>
            <a:t>Team 2</a:t>
          </a:r>
        </a:p>
      </dsp:txBody>
      <dsp:txXfrm>
        <a:off x="1952785" y="2178339"/>
        <a:ext cx="571714" cy="571714"/>
      </dsp:txXfrm>
    </dsp:sp>
    <dsp:sp modelId="{9DED2B0C-70A8-47C1-9BE6-BE4A71546145}">
      <dsp:nvSpPr>
        <dsp:cNvPr id="0" name=""/>
        <dsp:cNvSpPr/>
      </dsp:nvSpPr>
      <dsp:spPr>
        <a:xfrm rot="9000000">
          <a:off x="748337" y="2173496"/>
          <a:ext cx="244574" cy="54851"/>
        </a:xfrm>
        <a:custGeom>
          <a:avLst/>
          <a:gdLst/>
          <a:ahLst/>
          <a:cxnLst/>
          <a:rect l="0" t="0" r="0" b="0"/>
          <a:pathLst>
            <a:path>
              <a:moveTo>
                <a:pt x="0" y="23071"/>
              </a:moveTo>
              <a:lnTo>
                <a:pt x="432276" y="23071"/>
              </a:lnTo>
            </a:path>
          </a:pathLst>
        </a:custGeom>
        <a:noFill/>
        <a:ln w="12700" cap="flat" cmpd="sng" algn="ctr">
          <a:solidFill>
            <a:srgbClr val="4472C4">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solidFill>
              <a:sysClr val="windowText" lastClr="000000">
                <a:hueOff val="0"/>
                <a:satOff val="0"/>
                <a:lumOff val="0"/>
                <a:alphaOff val="0"/>
              </a:sysClr>
            </a:solidFill>
            <a:latin typeface="Calibri" panose="020F0502020204030204"/>
            <a:ea typeface="+mn-ea"/>
            <a:cs typeface="+mn-cs"/>
          </a:endParaRPr>
        </a:p>
      </dsp:txBody>
      <dsp:txXfrm rot="10800000">
        <a:off x="878975" y="2203159"/>
        <a:ext cx="0" cy="0"/>
      </dsp:txXfrm>
    </dsp:sp>
    <dsp:sp modelId="{599A8C20-40BC-4E3A-A4E4-FE1AD6015BF9}">
      <dsp:nvSpPr>
        <dsp:cNvPr id="0" name=""/>
        <dsp:cNvSpPr/>
      </dsp:nvSpPr>
      <dsp:spPr>
        <a:xfrm>
          <a:off x="10354" y="2059933"/>
          <a:ext cx="808526" cy="808526"/>
        </a:xfrm>
        <a:prstGeom prst="ellipse">
          <a:avLst/>
        </a:prstGeom>
        <a:solidFill>
          <a:srgbClr val="FFC000">
            <a:hueOff val="10395692"/>
            <a:satOff val="-47968"/>
            <a:lumOff val="1765"/>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a:solidFill>
                <a:sysClr val="window" lastClr="FFFFFF"/>
              </a:solidFill>
              <a:latin typeface="Calibri" panose="020F0502020204030204"/>
              <a:ea typeface="+mn-ea"/>
              <a:cs typeface="+mn-cs"/>
            </a:rPr>
            <a:t>Team 3</a:t>
          </a:r>
        </a:p>
      </dsp:txBody>
      <dsp:txXfrm>
        <a:off x="128760" y="2178339"/>
        <a:ext cx="571714" cy="571714"/>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ea typeface="+mn-ea"/>
                <a:cs typeface="+mn-cs"/>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a:defRPr sz="1200">
                <a:latin typeface="Arial" charset="0"/>
                <a:ea typeface="ＭＳ Ｐゴシック" pitchFamily="-109" charset="-128"/>
                <a:cs typeface="+mn-cs"/>
              </a:defRPr>
            </a:lvl1pPr>
          </a:lstStyle>
          <a:p>
            <a:pPr>
              <a:defRPr/>
            </a:pPr>
            <a:fld id="{111F0EFE-6DFC-4A68-B471-A43C02681060}" type="datetime1">
              <a:rPr lang="en-US"/>
              <a:pPr>
                <a:defRPr/>
              </a:pPr>
              <a:t>12/2/2020</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atin typeface="Arial"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atin typeface="Arial" charset="0"/>
                <a:ea typeface="ＭＳ Ｐゴシック" pitchFamily="-109" charset="-128"/>
                <a:cs typeface="+mn-cs"/>
              </a:defRPr>
            </a:lvl1pPr>
          </a:lstStyle>
          <a:p>
            <a:pPr>
              <a:defRPr/>
            </a:pPr>
            <a:fld id="{1E81AAC7-346F-4123-BCB9-E2769E8EB53F}" type="slidenum">
              <a:rPr lang="en-US"/>
              <a:pPr>
                <a:defRPr/>
              </a:pPr>
              <a:t>‹#›</a:t>
            </a:fld>
            <a:endParaRPr lang="en-US"/>
          </a:p>
        </p:txBody>
      </p:sp>
    </p:spTree>
    <p:extLst>
      <p:ext uri="{BB962C8B-B14F-4D97-AF65-F5344CB8AC3E}">
        <p14:creationId xmlns:p14="http://schemas.microsoft.com/office/powerpoint/2010/main" val="12843184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l">
              <a:defRPr sz="1200">
                <a:latin typeface="Arial" charset="0"/>
                <a:ea typeface="+mn-ea"/>
                <a:cs typeface="+mn-cs"/>
              </a:defRPr>
            </a:lvl1pPr>
          </a:lstStyle>
          <a:p>
            <a:pPr>
              <a:defRPr/>
            </a:pPr>
            <a:endParaRPr lang="en-US"/>
          </a:p>
        </p:txBody>
      </p:sp>
      <p:sp>
        <p:nvSpPr>
          <p:cNvPr id="5123"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atin typeface="Arial" charset="0"/>
                <a:ea typeface="+mn-ea"/>
                <a:cs typeface="+mn-cs"/>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l">
              <a:defRPr sz="1200">
                <a:latin typeface="Arial" charset="0"/>
                <a:ea typeface="+mn-ea"/>
                <a:cs typeface="+mn-cs"/>
              </a:defRPr>
            </a:lvl1pPr>
          </a:lstStyle>
          <a:p>
            <a:pPr>
              <a:defRPr/>
            </a:pPr>
            <a:endParaRPr lang="en-US"/>
          </a:p>
        </p:txBody>
      </p:sp>
      <p:sp>
        <p:nvSpPr>
          <p:cNvPr id="5127"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atin typeface="Arial" charset="0"/>
                <a:ea typeface="ＭＳ Ｐゴシック" pitchFamily="-109" charset="-128"/>
                <a:cs typeface="+mn-cs"/>
              </a:defRPr>
            </a:lvl1pPr>
          </a:lstStyle>
          <a:p>
            <a:pPr>
              <a:defRPr/>
            </a:pPr>
            <a:fld id="{03152877-68C7-45A5-A81D-80D4DAFA500C}" type="slidenum">
              <a:rPr lang="en-US"/>
              <a:pPr>
                <a:defRPr/>
              </a:pPr>
              <a:t>‹#›</a:t>
            </a:fld>
            <a:endParaRPr lang="en-US"/>
          </a:p>
        </p:txBody>
      </p:sp>
    </p:spTree>
    <p:extLst>
      <p:ext uri="{BB962C8B-B14F-4D97-AF65-F5344CB8AC3E}">
        <p14:creationId xmlns:p14="http://schemas.microsoft.com/office/powerpoint/2010/main" val="8732723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09" charset="-128"/>
        <a:cs typeface="ＭＳ Ｐゴシック" pitchFamily="-109"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09" charset="-128"/>
        <a:cs typeface="ＭＳ Ｐゴシック"/>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09" charset="-128"/>
        <a:cs typeface="ＭＳ Ｐゴシック"/>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09" charset="-128"/>
        <a:cs typeface="ＭＳ Ｐゴシック"/>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09"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1</a:t>
            </a:fld>
            <a:endParaRPr lang="en-US"/>
          </a:p>
        </p:txBody>
      </p:sp>
    </p:spTree>
    <p:extLst>
      <p:ext uri="{BB962C8B-B14F-4D97-AF65-F5344CB8AC3E}">
        <p14:creationId xmlns:p14="http://schemas.microsoft.com/office/powerpoint/2010/main" val="3120358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ＭＳ Ｐゴシック" pitchFamily="-109" charset="-128"/>
                <a:cs typeface="ＭＳ Ｐゴシック" pitchFamily="-109" charset="-128"/>
              </a:rPr>
              <a:t>I want to start off with this important point. S</a:t>
            </a:r>
            <a:r>
              <a:rPr lang="en-US" dirty="0" smtClean="0"/>
              <a:t>cience teams rarely fail because of the science; they fail or falter because of the organizational choices leaders make and the culture leaders build.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charset="0"/>
              <a:ea typeface="ＭＳ Ｐゴシック" pitchFamily="-109" charset="-128"/>
              <a:cs typeface="ＭＳ Ｐゴシック" pitchFamily="-109"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ＭＳ Ｐゴシック" pitchFamily="-109" charset="-128"/>
                <a:cs typeface="ＭＳ Ｐゴシック" pitchFamily="-109" charset="-128"/>
              </a:rPr>
              <a:t>So, today we’re going to focus on how to make good organizational choices and build</a:t>
            </a:r>
            <a:r>
              <a:rPr lang="en-US" sz="1200" kern="1200" baseline="0" dirty="0" smtClean="0">
                <a:solidFill>
                  <a:schemeClr val="tx1"/>
                </a:solidFill>
                <a:effectLst/>
                <a:latin typeface="Arial" charset="0"/>
                <a:ea typeface="ＭＳ Ｐゴシック" pitchFamily="-109" charset="-128"/>
                <a:cs typeface="ＭＳ Ｐゴシック" pitchFamily="-109" charset="-128"/>
              </a:rPr>
              <a:t> a positive, collaborative</a:t>
            </a:r>
            <a:r>
              <a:rPr lang="en-US" sz="1200" kern="1200" dirty="0" smtClean="0">
                <a:solidFill>
                  <a:schemeClr val="tx1"/>
                </a:solidFill>
                <a:effectLst/>
                <a:latin typeface="Arial" charset="0"/>
                <a:ea typeface="ＭＳ Ｐゴシック" pitchFamily="-109" charset="-128"/>
                <a:cs typeface="ＭＳ Ｐゴシック" pitchFamily="-109" charset="-128"/>
              </a:rPr>
              <a:t> culture.</a:t>
            </a:r>
            <a:r>
              <a:rPr lang="en-US" sz="1200" kern="1200" baseline="0" dirty="0" smtClean="0">
                <a:solidFill>
                  <a:schemeClr val="tx1"/>
                </a:solidFill>
                <a:effectLst/>
                <a:latin typeface="Arial" charset="0"/>
                <a:ea typeface="ＭＳ Ｐゴシック" pitchFamily="-109" charset="-128"/>
                <a:cs typeface="ＭＳ Ｐゴシック" pitchFamily="-109" charset="-128"/>
              </a:rPr>
              <a:t> I want to stress that this is not something you do once and forget about it, these are choices you’ll need to be making every day. </a:t>
            </a:r>
            <a:endParaRPr lang="en-US" sz="1200" kern="1200" dirty="0">
              <a:solidFill>
                <a:schemeClr val="tx1"/>
              </a:solidFill>
              <a:effectLst/>
              <a:latin typeface="Arial" charset="0"/>
              <a:ea typeface="ＭＳ Ｐゴシック" pitchFamily="-109" charset="-128"/>
              <a:cs typeface="ＭＳ Ｐゴシック" pitchFamily="-109" charset="-128"/>
            </a:endParaRPr>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2</a:t>
            </a:fld>
            <a:endParaRPr lang="en-US"/>
          </a:p>
        </p:txBody>
      </p:sp>
    </p:spTree>
    <p:extLst>
      <p:ext uri="{BB962C8B-B14F-4D97-AF65-F5344CB8AC3E}">
        <p14:creationId xmlns:p14="http://schemas.microsoft.com/office/powerpoint/2010/main" val="777622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3</a:t>
            </a:fld>
            <a:endParaRPr lang="en-US"/>
          </a:p>
        </p:txBody>
      </p:sp>
    </p:spTree>
    <p:extLst>
      <p:ext uri="{BB962C8B-B14F-4D97-AF65-F5344CB8AC3E}">
        <p14:creationId xmlns:p14="http://schemas.microsoft.com/office/powerpoint/2010/main" val="570108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my opinion, this isn’t a super useful definition, and I get asked all the time, Is what I’m doing Team Science? I generally say, if you’re working with other researchers who don’t report to you on a project you couldn’t do just</a:t>
            </a:r>
            <a:r>
              <a:rPr lang="en-US" baseline="0" dirty="0" smtClean="0"/>
              <a:t> within your own lab or research group</a:t>
            </a:r>
            <a:r>
              <a:rPr lang="en-US" dirty="0" smtClean="0"/>
              <a:t>, you’re probably doing team science.</a:t>
            </a:r>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4</a:t>
            </a:fld>
            <a:endParaRPr lang="en-US"/>
          </a:p>
        </p:txBody>
      </p:sp>
    </p:spTree>
    <p:extLst>
      <p:ext uri="{BB962C8B-B14F-4D97-AF65-F5344CB8AC3E}">
        <p14:creationId xmlns:p14="http://schemas.microsoft.com/office/powerpoint/2010/main" val="484893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variety of terms are used, often interchangeably, to talk about research involving multiple disciplines. We often use a fruit smoothie analogy to explain the differences among the terms. </a:t>
            </a:r>
            <a:r>
              <a:rPr lang="en-US" baseline="0" dirty="0" err="1" smtClean="0"/>
              <a:t>Uni</a:t>
            </a:r>
            <a:r>
              <a:rPr lang="en-US" baseline="0" dirty="0" smtClean="0"/>
              <a:t>-disciplinary research is the traditional definition of a discipline, represented here as an apple. It’s one type of fruit, easy to distinguish from other fruits, eaten alone. Multidisciplinary research engages more than one discipline, but those disciplines may operate independently and sequentially, with not a lot of interactions between or among the disciplines. This type of research is represented here by the fruit basket. Each piece of fruit is still whole and easily distinguished from the others, but they are together in the basket. Interdisciplinary research is the next level of integration, with work being done jointly, maybe more interactions between or among the disciplines. Here, we represent interdisciplinary research with the fruit salad. You can still see, generally, which fruit is which, but the are mixing together and maybe the flavors are melding a bit. The final orientation is transdisciplinary, which is characterized by integration, interdependence, and emergence. You may see shared vocabularies and entirely new methods or perspectives. Transdisciplinary research is represented here by the smoothie. You don’t notice the individual fruits that went into the smoothie – in fact, there may even be some kale in there that you don’t notice – and the taste is the sum of all the parts coming together to create something new and different.</a:t>
            </a:r>
          </a:p>
          <a:p>
            <a:endParaRPr lang="en-US" baseline="0" dirty="0" smtClean="0"/>
          </a:p>
          <a:p>
            <a:r>
              <a:rPr lang="en-US" baseline="0" dirty="0" smtClean="0"/>
              <a:t>In practice, these terms may be used in many different ways and mean very different things to different people. The main area where the distinction is important is when submitting grant proposals to agencies or solicitations that use one of these terms in a specific way, and you should be sure to do the same.</a:t>
            </a:r>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5</a:t>
            </a:fld>
            <a:endParaRPr lang="en-US"/>
          </a:p>
        </p:txBody>
      </p:sp>
    </p:spTree>
    <p:extLst>
      <p:ext uri="{BB962C8B-B14F-4D97-AF65-F5344CB8AC3E}">
        <p14:creationId xmlns:p14="http://schemas.microsoft.com/office/powerpoint/2010/main" val="2291004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Takeaway: more science is being done in teams,</a:t>
            </a:r>
            <a:r>
              <a:rPr lang="en-US" baseline="0" dirty="0" smtClean="0"/>
              <a:t> so if you’re engaged in research, you’ll most likely be doing so in teams.</a:t>
            </a:r>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6</a:t>
            </a:fld>
            <a:endParaRPr lang="en-US"/>
          </a:p>
        </p:txBody>
      </p:sp>
    </p:spTree>
    <p:extLst>
      <p:ext uri="{BB962C8B-B14F-4D97-AF65-F5344CB8AC3E}">
        <p14:creationId xmlns:p14="http://schemas.microsoft.com/office/powerpoint/2010/main" val="3978752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8</a:t>
            </a:fld>
            <a:endParaRPr lang="en-US"/>
          </a:p>
        </p:txBody>
      </p:sp>
    </p:spTree>
    <p:extLst>
      <p:ext uri="{BB962C8B-B14F-4D97-AF65-F5344CB8AC3E}">
        <p14:creationId xmlns:p14="http://schemas.microsoft.com/office/powerpoint/2010/main" val="4120091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One of the things that my team at UW-ICTR has been exploring recently is the ways that team-science</a:t>
            </a:r>
            <a:r>
              <a:rPr lang="en-US" baseline="0" dirty="0" smtClean="0"/>
              <a:t> best practices can increase the reproducibility of research. </a:t>
            </a:r>
            <a:endParaRPr 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Takeaway</a:t>
            </a:r>
            <a:r>
              <a:rPr lang="en-US" baseline="0" dirty="0" smtClean="0"/>
              <a:t> message from the paper is that teams are an </a:t>
            </a:r>
            <a:r>
              <a:rPr lang="en-US" sz="1200" kern="1200" dirty="0" smtClean="0">
                <a:solidFill>
                  <a:schemeClr val="tx1"/>
                </a:solidFill>
                <a:effectLst/>
                <a:latin typeface="Arial" charset="0"/>
                <a:ea typeface="ＭＳ Ｐゴシック" pitchFamily="-109" charset="-128"/>
                <a:cs typeface="ＭＳ Ｐゴシック" pitchFamily="-109" charset="-128"/>
              </a:rPr>
              <a:t>opportune target for a “right-sized” intervention with broader and deeper impact than training individuals, but which is still smaller and less complex than trying to change a university. Such an intervention, focused on building team-based reproducibility behaviors from the beginning, targeting the process of research, and taking into account competing incentives, can create an environment within the team that supports all three types of reproducibility. Bonus feature is that we know that these team-science best</a:t>
            </a:r>
            <a:r>
              <a:rPr lang="en-US" sz="1200" kern="1200" baseline="0" dirty="0" smtClean="0">
                <a:solidFill>
                  <a:schemeClr val="tx1"/>
                </a:solidFill>
                <a:effectLst/>
                <a:latin typeface="Arial" charset="0"/>
                <a:ea typeface="ＭＳ Ｐゴシック" pitchFamily="-109" charset="-128"/>
                <a:cs typeface="ＭＳ Ｐゴシック" pitchFamily="-109" charset="-128"/>
              </a:rPr>
              <a:t> practices also lead to higher-impact science overall.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baseline="0" dirty="0" smtClean="0">
              <a:solidFill>
                <a:schemeClr val="tx1"/>
              </a:solidFill>
              <a:effectLst/>
              <a:latin typeface="Arial" charset="0"/>
              <a:ea typeface="ＭＳ Ｐゴシック" pitchFamily="-109"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effectLst/>
                <a:latin typeface="Arial" charset="0"/>
                <a:ea typeface="ＭＳ Ｐゴシック" pitchFamily="-109" charset="-128"/>
              </a:rPr>
              <a:t>So, those are some of the benefits of working in teams.</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9</a:t>
            </a:fld>
            <a:endParaRPr lang="en-US"/>
          </a:p>
        </p:txBody>
      </p:sp>
    </p:spTree>
    <p:extLst>
      <p:ext uri="{BB962C8B-B14F-4D97-AF65-F5344CB8AC3E}">
        <p14:creationId xmlns:p14="http://schemas.microsoft.com/office/powerpoint/2010/main" val="476745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10</a:t>
            </a:fld>
            <a:endParaRPr lang="en-US"/>
          </a:p>
        </p:txBody>
      </p:sp>
    </p:spTree>
    <p:extLst>
      <p:ext uri="{BB962C8B-B14F-4D97-AF65-F5344CB8AC3E}">
        <p14:creationId xmlns:p14="http://schemas.microsoft.com/office/powerpoint/2010/main" val="2993682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Each problem will require a different kind of knowledge integration. More complex problems will generally require more complex knowledge integration. This could range from just talking about different approaches like a basic scientist explaining a new vaccine to a clinician. Maybe the clinician doesn’t need to know all the details behind why the vaccine works, as they’re simply delivering it to patients to see if it works. Maybe, though, the clinician is engaged in the research and needs to help select the population in which to test the vaccine, so she can help the basic scientist understand aspects of physiology or behaviors that might impact how the vaccine works. Finally, maybe the researchers are working together to create a completely new approach that blends the two disciplines together so completely they end up with something that looks like a new discipline, like behavioral economics or astrobiology.</a:t>
            </a:r>
          </a:p>
          <a:p>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13</a:t>
            </a:fld>
            <a:endParaRPr lang="en-US"/>
          </a:p>
        </p:txBody>
      </p:sp>
    </p:spTree>
    <p:extLst>
      <p:ext uri="{BB962C8B-B14F-4D97-AF65-F5344CB8AC3E}">
        <p14:creationId xmlns:p14="http://schemas.microsoft.com/office/powerpoint/2010/main" val="2212675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400" dirty="0"/>
              <a:t>The problems scientists are trying to solve are more challenging and more complex than ever. Large problems require more diverse skill sets to address, which means bringing more people together onto teams. While larger numbers of people working together can, in theory, result in enhanced productivity and more diversity of thought, there are costs to those benefits. Keeping everyone on the same page and moving at the same pace is hard and has to be someone’s job. Larger teams also require substantial communication but it has to be very targeted communication, with the right information being delivered to the right investigator at the right time to avoid swamping people with information. This is not something we have really figured out how to do well in large teams. Finally, it’s harder to know everyone on the team and be able to trust them or build that shared understanding that’s so critical for interdisciplinary work. </a:t>
            </a:r>
          </a:p>
          <a:p>
            <a:endParaRPr lang="en-US" sz="1400"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15</a:t>
            </a:fld>
            <a:endParaRPr lang="en-US"/>
          </a:p>
        </p:txBody>
      </p:sp>
    </p:spTree>
    <p:extLst>
      <p:ext uri="{BB962C8B-B14F-4D97-AF65-F5344CB8AC3E}">
        <p14:creationId xmlns:p14="http://schemas.microsoft.com/office/powerpoint/2010/main" val="4220560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17</a:t>
            </a:fld>
            <a:endParaRPr lang="en-US"/>
          </a:p>
        </p:txBody>
      </p:sp>
    </p:spTree>
    <p:extLst>
      <p:ext uri="{BB962C8B-B14F-4D97-AF65-F5344CB8AC3E}">
        <p14:creationId xmlns:p14="http://schemas.microsoft.com/office/powerpoint/2010/main" val="3325258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PROSPR example</a:t>
            </a:r>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18</a:t>
            </a:fld>
            <a:endParaRPr lang="en-US"/>
          </a:p>
        </p:txBody>
      </p:sp>
    </p:spTree>
    <p:extLst>
      <p:ext uri="{BB962C8B-B14F-4D97-AF65-F5344CB8AC3E}">
        <p14:creationId xmlns:p14="http://schemas.microsoft.com/office/powerpoint/2010/main" val="26804605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 example</a:t>
            </a:r>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21</a:t>
            </a:fld>
            <a:endParaRPr lang="en-US"/>
          </a:p>
        </p:txBody>
      </p:sp>
    </p:spTree>
    <p:extLst>
      <p:ext uri="{BB962C8B-B14F-4D97-AF65-F5344CB8AC3E}">
        <p14:creationId xmlns:p14="http://schemas.microsoft.com/office/powerpoint/2010/main" val="2133994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may think that most of these things are out of your control as trainees, especially for those who</a:t>
            </a:r>
            <a:r>
              <a:rPr lang="en-US" baseline="0" dirty="0" smtClean="0"/>
              <a:t> are still post-docs or graduate students</a:t>
            </a:r>
            <a:r>
              <a:rPr lang="en-US" dirty="0" smtClean="0"/>
              <a:t>, but</a:t>
            </a:r>
            <a:r>
              <a:rPr lang="en-US" baseline="0" dirty="0" smtClean="0"/>
              <a:t> there are many ideas here that you can either use for your own work or maybe you can try to influence your mentors to improve.</a:t>
            </a:r>
            <a:endParaRPr lang="en-US" dirty="0" smtClean="0"/>
          </a:p>
          <a:p>
            <a:endParaRPr lang="en-US" dirty="0" smtClean="0"/>
          </a:p>
          <a:p>
            <a:r>
              <a:rPr lang="en-US" dirty="0" smtClean="0"/>
              <a:t>What exactly this</a:t>
            </a:r>
            <a:r>
              <a:rPr lang="en-US" baseline="0" dirty="0" smtClean="0"/>
              <a:t> looks like will change dramatically over the course of your career. When you’re starting your own lab, your systems might not need to be as elaborate as when you’re collaborating with researchers at 4 different universities. However, if you invest time upfront, now early in your career, to develop robust systems that can scale as your lab and your research program grows, that will help you dramatically. </a:t>
            </a:r>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25</a:t>
            </a:fld>
            <a:endParaRPr lang="en-US"/>
          </a:p>
        </p:txBody>
      </p:sp>
    </p:spTree>
    <p:extLst>
      <p:ext uri="{BB962C8B-B14F-4D97-AF65-F5344CB8AC3E}">
        <p14:creationId xmlns:p14="http://schemas.microsoft.com/office/powerpoint/2010/main" val="3382550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Now that you’re situated in the field on team science, what it means, how it</a:t>
            </a:r>
            <a:r>
              <a:rPr lang="en-US" baseline="0" dirty="0" smtClean="0"/>
              <a:t> works, let’s dive more into how you can be an effective interdisciplinary collaborator and team member.</a:t>
            </a:r>
            <a:endParaRPr 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Most</a:t>
            </a:r>
            <a:r>
              <a:rPr lang="en-US" baseline="0" dirty="0" smtClean="0"/>
              <a:t> of you are early in your scientific careers, so you are probably still working on teams that are being led by others. So, we are going to focus this next section on how to be a good team member, how you can help the team leadership be more effective, and how you can develop your own team leadership skills no matter where you are in the team.</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26</a:t>
            </a:fld>
            <a:endParaRPr lang="en-US"/>
          </a:p>
        </p:txBody>
      </p:sp>
    </p:spTree>
    <p:extLst>
      <p:ext uri="{BB962C8B-B14F-4D97-AF65-F5344CB8AC3E}">
        <p14:creationId xmlns:p14="http://schemas.microsoft.com/office/powerpoint/2010/main" val="23037904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27</a:t>
            </a:fld>
            <a:endParaRPr lang="en-US"/>
          </a:p>
        </p:txBody>
      </p:sp>
    </p:spTree>
    <p:extLst>
      <p:ext uri="{BB962C8B-B14F-4D97-AF65-F5344CB8AC3E}">
        <p14:creationId xmlns:p14="http://schemas.microsoft.com/office/powerpoint/2010/main" val="3206207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being aware of these potential challenges, the team can think in advance how to address them</a:t>
            </a:r>
          </a:p>
          <a:p>
            <a:r>
              <a:rPr lang="en-US" dirty="0" smtClean="0"/>
              <a:t>Scientific conflict can be generative. When</a:t>
            </a:r>
            <a:r>
              <a:rPr lang="en-US" baseline="0" dirty="0" smtClean="0"/>
              <a:t> we argue about our science in a respectful way, focusing on differences in ideas, we generate new approaches, resolve questions. However, interpersonal conflict </a:t>
            </a:r>
            <a:r>
              <a:rPr lang="en-US" dirty="0" smtClean="0"/>
              <a:t>is when people</a:t>
            </a:r>
            <a:r>
              <a:rPr lang="en-US" baseline="0" dirty="0" smtClean="0"/>
              <a:t> attack one another for their beliefs instead of focusing on the scientific differences. Some interpersonal conflict is, more or less, inevitable on a team, and can generally be minimized through the creation of a psychologically safe environment. The key to minimizing its impact on the team and its work is to deal with conflicts early, create an culture where everyone feels free to seek help or speak up if they are feeling attacked, and for leaders to model the kind of productive scientific discussions that propel the science forward. I encourage you to reach out to your HR training program and find the course they offer in conflict management or difficult conversations and take it now as a graduate student.</a:t>
            </a:r>
          </a:p>
          <a:p>
            <a:endParaRPr lang="en-US" baseline="0" dirty="0" smtClean="0"/>
          </a:p>
          <a:p>
            <a:r>
              <a:rPr lang="en-US" baseline="0" dirty="0" smtClean="0"/>
              <a:t>We’ve talked a bit about the challenges of interdisciplinary research, with differences in language being a key challenge. Different disciplines have their own languages and approaches. The same word may mean quite different things for different disciplines, so it’s critical that collaborators are comfortable asking questions when they don’t understand something and that speakers define terms when they use them to make sure everyone is on the same page. Something as simple as data can be challenging. What researchers consider data may be very different across fields. Oceanography example.</a:t>
            </a:r>
          </a:p>
          <a:p>
            <a:endParaRPr lang="en-US" baseline="0" dirty="0" smtClean="0"/>
          </a:p>
          <a:p>
            <a:r>
              <a:rPr lang="en-US" baseline="0" dirty="0" smtClean="0"/>
              <a:t>Cultural differences, too, can be challenging. Different cultures have difference communication norms, around who is allowed to speak, how they put forward ideas. When you’re collaborating with scientists across the globe, it’s really important to be cognizant of this fact. </a:t>
            </a:r>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28</a:t>
            </a:fld>
            <a:endParaRPr lang="en-US"/>
          </a:p>
        </p:txBody>
      </p:sp>
    </p:spTree>
    <p:extLst>
      <p:ext uri="{BB962C8B-B14F-4D97-AF65-F5344CB8AC3E}">
        <p14:creationId xmlns:p14="http://schemas.microsoft.com/office/powerpoint/2010/main" val="690285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We’re going to start with a case study focused on communication. I’m going to ask you to read this to yourself, maybe take</a:t>
            </a:r>
            <a:r>
              <a:rPr lang="en-US" baseline="0" dirty="0" smtClean="0"/>
              <a:t> a screenshot or a picture with your phone, because I’m going to send you off into breakout rooms to discuss it in a minute. It’s also posted on the Google doc, if you’re able to access that.</a:t>
            </a:r>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31</a:t>
            </a:fld>
            <a:endParaRPr lang="en-US"/>
          </a:p>
        </p:txBody>
      </p:sp>
    </p:spTree>
    <p:extLst>
      <p:ext uri="{BB962C8B-B14F-4D97-AF65-F5344CB8AC3E}">
        <p14:creationId xmlns:p14="http://schemas.microsoft.com/office/powerpoint/2010/main" val="1384958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32</a:t>
            </a:fld>
            <a:endParaRPr lang="en-US"/>
          </a:p>
        </p:txBody>
      </p:sp>
    </p:spTree>
    <p:extLst>
      <p:ext uri="{BB962C8B-B14F-4D97-AF65-F5344CB8AC3E}">
        <p14:creationId xmlns:p14="http://schemas.microsoft.com/office/powerpoint/2010/main" val="720191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 course, no discussion of conflict and communication is complete without a section on Authorship. Authorship may well be the number one source of conflict</a:t>
            </a:r>
            <a:r>
              <a:rPr lang="en-US" baseline="0" dirty="0" smtClean="0"/>
              <a:t> in team science. </a:t>
            </a:r>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33</a:t>
            </a:fld>
            <a:endParaRPr lang="en-US"/>
          </a:p>
        </p:txBody>
      </p:sp>
    </p:spTree>
    <p:extLst>
      <p:ext uri="{BB962C8B-B14F-4D97-AF65-F5344CB8AC3E}">
        <p14:creationId xmlns:p14="http://schemas.microsoft.com/office/powerpoint/2010/main" val="38378327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34</a:t>
            </a:fld>
            <a:endParaRPr lang="en-US"/>
          </a:p>
        </p:txBody>
      </p:sp>
    </p:spTree>
    <p:extLst>
      <p:ext uri="{BB962C8B-B14F-4D97-AF65-F5344CB8AC3E}">
        <p14:creationId xmlns:p14="http://schemas.microsoft.com/office/powerpoint/2010/main" val="20394734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36</a:t>
            </a:fld>
            <a:endParaRPr lang="en-US"/>
          </a:p>
        </p:txBody>
      </p:sp>
    </p:spTree>
    <p:extLst>
      <p:ext uri="{BB962C8B-B14F-4D97-AF65-F5344CB8AC3E}">
        <p14:creationId xmlns:p14="http://schemas.microsoft.com/office/powerpoint/2010/main" val="13532594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best things you can do as an early-career</a:t>
            </a:r>
            <a:r>
              <a:rPr lang="en-US" baseline="0" dirty="0" smtClean="0"/>
              <a:t> researcher </a:t>
            </a:r>
            <a:r>
              <a:rPr lang="en-US" dirty="0" smtClean="0"/>
              <a:t>is really think</a:t>
            </a:r>
            <a:r>
              <a:rPr lang="en-US" baseline="0" dirty="0" smtClean="0"/>
              <a:t> about how you will manage your relationship with your more senior collaborators.</a:t>
            </a:r>
          </a:p>
          <a:p>
            <a:endParaRPr lang="en-US" dirty="0" smtClean="0"/>
          </a:p>
          <a:p>
            <a:r>
              <a:rPr lang="en-US" dirty="0" smtClean="0"/>
              <a:t>I’m going to just touch on this briefly, because it’s a bit outside of the realm of team-science training, but I think it can be difficult to really know what</a:t>
            </a:r>
            <a:r>
              <a:rPr lang="en-US" baseline="0" dirty="0" smtClean="0"/>
              <a:t> is expected of you as a trainee. This is especially true for first-generation graduate students and international students who may come from very different research cultures. I encourage you to visit the website for CIMER, based here at the University of Wisconsin-Madison, for resources on how to be a collaborative trainee, maybe even invite your mentoring committee to check out these resources. </a:t>
            </a:r>
          </a:p>
          <a:p>
            <a:endParaRPr lang="en-US" baseline="0" dirty="0" smtClean="0"/>
          </a:p>
          <a:p>
            <a:r>
              <a:rPr lang="en-US" baseline="0" dirty="0" smtClean="0"/>
              <a:t>While these resources are focused more specifically on your relationship with your specific mentor, the skills that are included here will translate to working with senior researchers more generally on team-science projects. </a:t>
            </a:r>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37</a:t>
            </a:fld>
            <a:endParaRPr lang="en-US"/>
          </a:p>
        </p:txBody>
      </p:sp>
    </p:spTree>
    <p:extLst>
      <p:ext uri="{BB962C8B-B14F-4D97-AF65-F5344CB8AC3E}">
        <p14:creationId xmlns:p14="http://schemas.microsoft.com/office/powerpoint/2010/main" val="29615974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3152877-68C7-45A5-A81D-80D4DAFA500C}" type="slidenum">
              <a:rPr lang="en-US" smtClean="0"/>
              <a:pPr>
                <a:defRPr/>
              </a:pPr>
              <a:t>39</a:t>
            </a:fld>
            <a:endParaRPr lang="en-US"/>
          </a:p>
        </p:txBody>
      </p:sp>
    </p:spTree>
    <p:extLst>
      <p:ext uri="{BB962C8B-B14F-4D97-AF65-F5344CB8AC3E}">
        <p14:creationId xmlns:p14="http://schemas.microsoft.com/office/powerpoint/2010/main" val="2820487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890EA21E-EEAA-415B-9ED9-156A7B9D0D99}" type="slidenum">
              <a:rPr lang="en-US"/>
              <a:pPr>
                <a:defRPr/>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70855" y="6010181"/>
            <a:ext cx="2843784" cy="85313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2665" y="0"/>
            <a:ext cx="8229600" cy="11430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44CD114E-731D-4882-9D81-10B4C2812550}" type="slidenum">
              <a:rPr lang="en-US"/>
              <a:pPr>
                <a:defRPr/>
              </a:pPr>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70855" y="6010181"/>
            <a:ext cx="2843784" cy="85313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D7FC35E5-6B95-4E92-B94D-94732EEBCB5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B8AEE708-988D-4F58-9A38-010E3470439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3AEC8C73-A131-40D2-8B6A-08E3CB9B990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CB88D037-311D-455A-8E2A-CB83F62B9BF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8"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2F68624C-EC68-447F-8416-532425CCD38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FA5C5C0F-F3D8-436F-9CB6-98DCB8A6042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89419EE0-B7DC-4730-A87D-540D3B968AC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8516220B-CAB0-4351-B099-65FE1DE14D3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E0FAE76C-AF1A-4362-BAB4-7BEC939C294F}"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986BAFD5-1C92-4A81-9860-7EC3E3FBB5CD}"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A1F4F614-1742-4465-9F41-1A390F708463}"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AF557356-82A1-493B-A3DD-DD9BB8439C3E}"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2846C-B988-AE41-8EC2-63E58CF5C791}"/>
              </a:ext>
            </a:extLst>
          </p:cNvPr>
          <p:cNvSpPr>
            <a:spLocks noGrp="1"/>
          </p:cNvSpPr>
          <p:nvPr>
            <p:ph type="ctrTitle"/>
          </p:nvPr>
        </p:nvSpPr>
        <p:spPr>
          <a:xfrm>
            <a:off x="1143000" y="1122908"/>
            <a:ext cx="6858000" cy="2387576"/>
          </a:xfrm>
        </p:spPr>
        <p:txBody>
          <a:bodyPr/>
          <a:lstStyle>
            <a:lvl1pPr algn="ctr">
              <a:defRPr sz="3164"/>
            </a:lvl1pPr>
          </a:lstStyle>
          <a:p>
            <a:r>
              <a:rPr lang="en-US"/>
              <a:t>Click to edit Master title style</a:t>
            </a:r>
          </a:p>
        </p:txBody>
      </p:sp>
      <p:sp>
        <p:nvSpPr>
          <p:cNvPr id="3" name="Subtitle 2">
            <a:extLst>
              <a:ext uri="{FF2B5EF4-FFF2-40B4-BE49-F238E27FC236}">
                <a16:creationId xmlns:a16="http://schemas.microsoft.com/office/drawing/2014/main" id="{7DDF707B-161E-CB4C-BB17-C403035BF59E}"/>
              </a:ext>
            </a:extLst>
          </p:cNvPr>
          <p:cNvSpPr>
            <a:spLocks noGrp="1"/>
          </p:cNvSpPr>
          <p:nvPr>
            <p:ph type="subTitle" idx="1"/>
          </p:nvPr>
        </p:nvSpPr>
        <p:spPr>
          <a:xfrm>
            <a:off x="1143000" y="3602013"/>
            <a:ext cx="6858000" cy="1655340"/>
          </a:xfrm>
        </p:spPr>
        <p:txBody>
          <a:bodyPr/>
          <a:lstStyle>
            <a:lvl1pPr marL="0" indent="0" algn="ctr">
              <a:buNone/>
              <a:defRPr sz="1265"/>
            </a:lvl1pPr>
            <a:lvl2pPr marL="241093" indent="0" algn="ctr">
              <a:buNone/>
              <a:defRPr sz="1055"/>
            </a:lvl2pPr>
            <a:lvl3pPr marL="482186" indent="0" algn="ctr">
              <a:buNone/>
              <a:defRPr sz="949"/>
            </a:lvl3pPr>
            <a:lvl4pPr marL="723279" indent="0" algn="ctr">
              <a:buNone/>
              <a:defRPr sz="844"/>
            </a:lvl4pPr>
            <a:lvl5pPr marL="964372" indent="0" algn="ctr">
              <a:buNone/>
              <a:defRPr sz="844"/>
            </a:lvl5pPr>
            <a:lvl6pPr marL="1205465" indent="0" algn="ctr">
              <a:buNone/>
              <a:defRPr sz="844"/>
            </a:lvl6pPr>
            <a:lvl7pPr marL="1446558" indent="0" algn="ctr">
              <a:buNone/>
              <a:defRPr sz="844"/>
            </a:lvl7pPr>
            <a:lvl8pPr marL="1687651" indent="0" algn="ctr">
              <a:buNone/>
              <a:defRPr sz="844"/>
            </a:lvl8pPr>
            <a:lvl9pPr marL="1928744" indent="0" algn="ctr">
              <a:buNone/>
              <a:defRPr sz="844"/>
            </a:lvl9pPr>
          </a:lstStyle>
          <a:p>
            <a:r>
              <a:rPr lang="en-US"/>
              <a:t>Click to edit Master subtitle style</a:t>
            </a:r>
          </a:p>
        </p:txBody>
      </p:sp>
    </p:spTree>
    <p:extLst>
      <p:ext uri="{BB962C8B-B14F-4D97-AF65-F5344CB8AC3E}">
        <p14:creationId xmlns:p14="http://schemas.microsoft.com/office/powerpoint/2010/main" val="321208763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CA3D3-42EE-5843-976D-E758597D6199}"/>
              </a:ext>
            </a:extLst>
          </p:cNvPr>
          <p:cNvSpPr>
            <a:spLocks noGrp="1"/>
          </p:cNvSpPr>
          <p:nvPr>
            <p:ph type="title"/>
          </p:nvPr>
        </p:nvSpPr>
        <p:spPr>
          <a:xfrm>
            <a:off x="125016" y="696517"/>
            <a:ext cx="8643938" cy="884039"/>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701CF54-9460-AB4E-ABAB-D872B0842966}"/>
              </a:ext>
            </a:extLst>
          </p:cNvPr>
          <p:cNvSpPr>
            <a:spLocks noGrp="1"/>
          </p:cNvSpPr>
          <p:nvPr>
            <p:ph idx="1"/>
          </p:nvPr>
        </p:nvSpPr>
        <p:spPr>
          <a:xfrm>
            <a:off x="0" y="2143125"/>
            <a:ext cx="8643938" cy="848320"/>
          </a:xfrm>
        </p:spPr>
        <p:txBody>
          <a:bodyPr/>
          <a:lstStyle>
            <a:lvl1pPr marL="301367" indent="-301367">
              <a:buFont typeface="Arial" panose="020B0604020202020204" pitchFamily="34" charset="0"/>
              <a:buChar char="•"/>
              <a:defRPr/>
            </a:lvl1pPr>
            <a:lvl2pPr marL="301367" indent="-301367">
              <a:buFont typeface="Arial" panose="020B0604020202020204" pitchFamily="34" charset="0"/>
              <a:buChar char="•"/>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4694588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5CEE2-6FF7-D140-8997-58D9AFA547DA}"/>
              </a:ext>
            </a:extLst>
          </p:cNvPr>
          <p:cNvSpPr>
            <a:spLocks noGrp="1"/>
          </p:cNvSpPr>
          <p:nvPr>
            <p:ph type="title"/>
          </p:nvPr>
        </p:nvSpPr>
        <p:spPr>
          <a:xfrm>
            <a:off x="623963" y="1710037"/>
            <a:ext cx="7887146" cy="2851919"/>
          </a:xfrm>
        </p:spPr>
        <p:txBody>
          <a:bodyPr/>
          <a:lstStyle>
            <a:lvl1pPr>
              <a:defRPr sz="3164"/>
            </a:lvl1pPr>
          </a:lstStyle>
          <a:p>
            <a:r>
              <a:rPr lang="en-US"/>
              <a:t>Click to edit Master title style</a:t>
            </a:r>
          </a:p>
        </p:txBody>
      </p:sp>
      <p:sp>
        <p:nvSpPr>
          <p:cNvPr id="3" name="Text Placeholder 2">
            <a:extLst>
              <a:ext uri="{FF2B5EF4-FFF2-40B4-BE49-F238E27FC236}">
                <a16:creationId xmlns:a16="http://schemas.microsoft.com/office/drawing/2014/main" id="{1C7CF0FD-8F75-B644-8797-2FFBA9F12B29}"/>
              </a:ext>
            </a:extLst>
          </p:cNvPr>
          <p:cNvSpPr>
            <a:spLocks noGrp="1"/>
          </p:cNvSpPr>
          <p:nvPr>
            <p:ph type="body" idx="1"/>
          </p:nvPr>
        </p:nvSpPr>
        <p:spPr>
          <a:xfrm>
            <a:off x="623963" y="4589859"/>
            <a:ext cx="7887146" cy="1500188"/>
          </a:xfrm>
        </p:spPr>
        <p:txBody>
          <a:bodyPr/>
          <a:lstStyle>
            <a:lvl1pPr marL="0" indent="0">
              <a:buNone/>
              <a:defRPr sz="1265"/>
            </a:lvl1pPr>
            <a:lvl2pPr marL="241093" indent="0">
              <a:buNone/>
              <a:defRPr sz="1055"/>
            </a:lvl2pPr>
            <a:lvl3pPr marL="482186" indent="0">
              <a:buNone/>
              <a:defRPr sz="949"/>
            </a:lvl3pPr>
            <a:lvl4pPr marL="723279" indent="0">
              <a:buNone/>
              <a:defRPr sz="844"/>
            </a:lvl4pPr>
            <a:lvl5pPr marL="964372" indent="0">
              <a:buNone/>
              <a:defRPr sz="844"/>
            </a:lvl5pPr>
            <a:lvl6pPr marL="1205465" indent="0">
              <a:buNone/>
              <a:defRPr sz="844"/>
            </a:lvl6pPr>
            <a:lvl7pPr marL="1446558" indent="0">
              <a:buNone/>
              <a:defRPr sz="844"/>
            </a:lvl7pPr>
            <a:lvl8pPr marL="1687651" indent="0">
              <a:buNone/>
              <a:defRPr sz="844"/>
            </a:lvl8pPr>
            <a:lvl9pPr marL="1928744" indent="0">
              <a:buNone/>
              <a:defRPr sz="844"/>
            </a:lvl9pPr>
          </a:lstStyle>
          <a:p>
            <a:pPr lvl="0"/>
            <a:r>
              <a:rPr lang="en-US"/>
              <a:t>Click to edit Master text styles</a:t>
            </a:r>
          </a:p>
        </p:txBody>
      </p:sp>
    </p:spTree>
    <p:extLst>
      <p:ext uri="{BB962C8B-B14F-4D97-AF65-F5344CB8AC3E}">
        <p14:creationId xmlns:p14="http://schemas.microsoft.com/office/powerpoint/2010/main" val="85866399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E7BEC-4E99-2348-BC4C-83C93289B7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62B201-D66E-794C-AE80-8FF903D960F5}"/>
              </a:ext>
            </a:extLst>
          </p:cNvPr>
          <p:cNvSpPr>
            <a:spLocks noGrp="1"/>
          </p:cNvSpPr>
          <p:nvPr>
            <p:ph sz="half" idx="1"/>
          </p:nvPr>
        </p:nvSpPr>
        <p:spPr>
          <a:xfrm>
            <a:off x="250031" y="5679281"/>
            <a:ext cx="4268391" cy="848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F4791C-7B94-2145-8FB4-C4DB2D3CD504}"/>
              </a:ext>
            </a:extLst>
          </p:cNvPr>
          <p:cNvSpPr>
            <a:spLocks noGrp="1"/>
          </p:cNvSpPr>
          <p:nvPr>
            <p:ph sz="half" idx="2"/>
          </p:nvPr>
        </p:nvSpPr>
        <p:spPr>
          <a:xfrm>
            <a:off x="4625578" y="5679281"/>
            <a:ext cx="4268391" cy="848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982611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1201A-0518-DE4D-AE44-514E87090DEB}"/>
              </a:ext>
            </a:extLst>
          </p:cNvPr>
          <p:cNvSpPr>
            <a:spLocks noGrp="1"/>
          </p:cNvSpPr>
          <p:nvPr>
            <p:ph type="title"/>
          </p:nvPr>
        </p:nvSpPr>
        <p:spPr>
          <a:xfrm>
            <a:off x="629544" y="365002"/>
            <a:ext cx="7887146" cy="1326059"/>
          </a:xfrm>
        </p:spPr>
        <p:txBody>
          <a:bodyPr/>
          <a:lstStyle/>
          <a:p>
            <a:r>
              <a:rPr lang="en-US"/>
              <a:t>Click to edit Master title style</a:t>
            </a:r>
          </a:p>
        </p:txBody>
      </p:sp>
      <p:sp>
        <p:nvSpPr>
          <p:cNvPr id="3" name="Text Placeholder 2">
            <a:extLst>
              <a:ext uri="{FF2B5EF4-FFF2-40B4-BE49-F238E27FC236}">
                <a16:creationId xmlns:a16="http://schemas.microsoft.com/office/drawing/2014/main" id="{4190422F-DD6A-CE45-810C-FD410CB64A43}"/>
              </a:ext>
            </a:extLst>
          </p:cNvPr>
          <p:cNvSpPr>
            <a:spLocks noGrp="1"/>
          </p:cNvSpPr>
          <p:nvPr>
            <p:ph type="body" idx="1"/>
          </p:nvPr>
        </p:nvSpPr>
        <p:spPr>
          <a:xfrm>
            <a:off x="629544" y="1681014"/>
            <a:ext cx="3868787" cy="823764"/>
          </a:xfrm>
        </p:spPr>
        <p:txBody>
          <a:bodyPr anchor="b"/>
          <a:lstStyle>
            <a:lvl1pPr marL="0" indent="0">
              <a:buNone/>
              <a:defRPr sz="1265" b="1"/>
            </a:lvl1pPr>
            <a:lvl2pPr marL="241093" indent="0">
              <a:buNone/>
              <a:defRPr sz="1055" b="1"/>
            </a:lvl2pPr>
            <a:lvl3pPr marL="482186" indent="0">
              <a:buNone/>
              <a:defRPr sz="949" b="1"/>
            </a:lvl3pPr>
            <a:lvl4pPr marL="723279" indent="0">
              <a:buNone/>
              <a:defRPr sz="844" b="1"/>
            </a:lvl4pPr>
            <a:lvl5pPr marL="964372" indent="0">
              <a:buNone/>
              <a:defRPr sz="844" b="1"/>
            </a:lvl5pPr>
            <a:lvl6pPr marL="1205465" indent="0">
              <a:buNone/>
              <a:defRPr sz="844" b="1"/>
            </a:lvl6pPr>
            <a:lvl7pPr marL="1446558" indent="0">
              <a:buNone/>
              <a:defRPr sz="844" b="1"/>
            </a:lvl7pPr>
            <a:lvl8pPr marL="1687651" indent="0">
              <a:buNone/>
              <a:defRPr sz="844" b="1"/>
            </a:lvl8pPr>
            <a:lvl9pPr marL="1928744" indent="0">
              <a:buNone/>
              <a:defRPr sz="844" b="1"/>
            </a:lvl9pPr>
          </a:lstStyle>
          <a:p>
            <a:pPr lvl="0"/>
            <a:r>
              <a:rPr lang="en-US"/>
              <a:t>Click to edit Master text styles</a:t>
            </a:r>
          </a:p>
        </p:txBody>
      </p:sp>
      <p:sp>
        <p:nvSpPr>
          <p:cNvPr id="4" name="Content Placeholder 3">
            <a:extLst>
              <a:ext uri="{FF2B5EF4-FFF2-40B4-BE49-F238E27FC236}">
                <a16:creationId xmlns:a16="http://schemas.microsoft.com/office/drawing/2014/main" id="{057DDE5E-9D09-0E41-B9B0-D187FCE5CB92}"/>
              </a:ext>
            </a:extLst>
          </p:cNvPr>
          <p:cNvSpPr>
            <a:spLocks noGrp="1"/>
          </p:cNvSpPr>
          <p:nvPr>
            <p:ph sz="half" idx="2"/>
          </p:nvPr>
        </p:nvSpPr>
        <p:spPr>
          <a:xfrm>
            <a:off x="629544" y="2504778"/>
            <a:ext cx="3868787" cy="3684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B524FA4-476F-DC46-B16C-4E08CEA1695D}"/>
              </a:ext>
            </a:extLst>
          </p:cNvPr>
          <p:cNvSpPr>
            <a:spLocks noGrp="1"/>
          </p:cNvSpPr>
          <p:nvPr>
            <p:ph type="body" sz="quarter" idx="3"/>
          </p:nvPr>
        </p:nvSpPr>
        <p:spPr>
          <a:xfrm>
            <a:off x="4628928" y="1681014"/>
            <a:ext cx="3887762" cy="823764"/>
          </a:xfrm>
        </p:spPr>
        <p:txBody>
          <a:bodyPr anchor="b"/>
          <a:lstStyle>
            <a:lvl1pPr marL="0" indent="0">
              <a:buNone/>
              <a:defRPr sz="1265" b="1"/>
            </a:lvl1pPr>
            <a:lvl2pPr marL="241093" indent="0">
              <a:buNone/>
              <a:defRPr sz="1055" b="1"/>
            </a:lvl2pPr>
            <a:lvl3pPr marL="482186" indent="0">
              <a:buNone/>
              <a:defRPr sz="949" b="1"/>
            </a:lvl3pPr>
            <a:lvl4pPr marL="723279" indent="0">
              <a:buNone/>
              <a:defRPr sz="844" b="1"/>
            </a:lvl4pPr>
            <a:lvl5pPr marL="964372" indent="0">
              <a:buNone/>
              <a:defRPr sz="844" b="1"/>
            </a:lvl5pPr>
            <a:lvl6pPr marL="1205465" indent="0">
              <a:buNone/>
              <a:defRPr sz="844" b="1"/>
            </a:lvl6pPr>
            <a:lvl7pPr marL="1446558" indent="0">
              <a:buNone/>
              <a:defRPr sz="844" b="1"/>
            </a:lvl7pPr>
            <a:lvl8pPr marL="1687651" indent="0">
              <a:buNone/>
              <a:defRPr sz="844" b="1"/>
            </a:lvl8pPr>
            <a:lvl9pPr marL="1928744" indent="0">
              <a:buNone/>
              <a:defRPr sz="844" b="1"/>
            </a:lvl9pPr>
          </a:lstStyle>
          <a:p>
            <a:pPr lvl="0"/>
            <a:r>
              <a:rPr lang="en-US"/>
              <a:t>Click to edit Master text styles</a:t>
            </a:r>
          </a:p>
        </p:txBody>
      </p:sp>
      <p:sp>
        <p:nvSpPr>
          <p:cNvPr id="6" name="Content Placeholder 5">
            <a:extLst>
              <a:ext uri="{FF2B5EF4-FFF2-40B4-BE49-F238E27FC236}">
                <a16:creationId xmlns:a16="http://schemas.microsoft.com/office/drawing/2014/main" id="{4828C30E-3BFD-AB45-BDB6-0D003B4BAFB1}"/>
              </a:ext>
            </a:extLst>
          </p:cNvPr>
          <p:cNvSpPr>
            <a:spLocks noGrp="1"/>
          </p:cNvSpPr>
          <p:nvPr>
            <p:ph sz="quarter" idx="4"/>
          </p:nvPr>
        </p:nvSpPr>
        <p:spPr>
          <a:xfrm>
            <a:off x="4628928" y="2504778"/>
            <a:ext cx="3887762" cy="3684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680356"/>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B3D02-634B-DC4E-BA4F-8BA8428C5DE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48721221"/>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98244550"/>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5CA8C-612B-934D-82E3-4F639E8F35AA}"/>
              </a:ext>
            </a:extLst>
          </p:cNvPr>
          <p:cNvSpPr>
            <a:spLocks noGrp="1"/>
          </p:cNvSpPr>
          <p:nvPr>
            <p:ph type="title"/>
          </p:nvPr>
        </p:nvSpPr>
        <p:spPr>
          <a:xfrm>
            <a:off x="629544" y="457647"/>
            <a:ext cx="2949029" cy="1599531"/>
          </a:xfrm>
        </p:spPr>
        <p:txBody>
          <a:bodyPr/>
          <a:lstStyle>
            <a:lvl1pPr>
              <a:defRPr sz="1688"/>
            </a:lvl1pPr>
          </a:lstStyle>
          <a:p>
            <a:r>
              <a:rPr lang="en-US"/>
              <a:t>Click to edit Master title style</a:t>
            </a:r>
          </a:p>
        </p:txBody>
      </p:sp>
      <p:sp>
        <p:nvSpPr>
          <p:cNvPr id="3" name="Content Placeholder 2">
            <a:extLst>
              <a:ext uri="{FF2B5EF4-FFF2-40B4-BE49-F238E27FC236}">
                <a16:creationId xmlns:a16="http://schemas.microsoft.com/office/drawing/2014/main" id="{3BF92E02-7C2F-F241-A1B3-78EB8327BF45}"/>
              </a:ext>
            </a:extLst>
          </p:cNvPr>
          <p:cNvSpPr>
            <a:spLocks noGrp="1"/>
          </p:cNvSpPr>
          <p:nvPr>
            <p:ph idx="1"/>
          </p:nvPr>
        </p:nvSpPr>
        <p:spPr>
          <a:xfrm>
            <a:off x="3887763" y="987848"/>
            <a:ext cx="4628927" cy="4873377"/>
          </a:xfrm>
        </p:spPr>
        <p:txBody>
          <a:bodyPr/>
          <a:lstStyle>
            <a:lvl1pPr>
              <a:defRPr sz="1688"/>
            </a:lvl1pPr>
            <a:lvl2pPr>
              <a:defRPr sz="1477"/>
            </a:lvl2pPr>
            <a:lvl3pPr>
              <a:defRPr sz="1265"/>
            </a:lvl3pPr>
            <a:lvl4pPr>
              <a:defRPr sz="1055"/>
            </a:lvl4pPr>
            <a:lvl5pPr>
              <a:defRPr sz="1055"/>
            </a:lvl5pPr>
            <a:lvl6pPr>
              <a:defRPr sz="1055"/>
            </a:lvl6pPr>
            <a:lvl7pPr>
              <a:defRPr sz="1055"/>
            </a:lvl7pPr>
            <a:lvl8pPr>
              <a:defRPr sz="1055"/>
            </a:lvl8pPr>
            <a:lvl9pPr>
              <a:defRPr sz="105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DADF40A-058D-3B49-ABA8-FF2D7621AAAB}"/>
              </a:ext>
            </a:extLst>
          </p:cNvPr>
          <p:cNvSpPr>
            <a:spLocks noGrp="1"/>
          </p:cNvSpPr>
          <p:nvPr>
            <p:ph type="body" sz="half" idx="2"/>
          </p:nvPr>
        </p:nvSpPr>
        <p:spPr>
          <a:xfrm>
            <a:off x="629544" y="2057177"/>
            <a:ext cx="2949029" cy="3811860"/>
          </a:xfrm>
        </p:spPr>
        <p:txBody>
          <a:bodyPr/>
          <a:lstStyle>
            <a:lvl1pPr marL="0" indent="0">
              <a:buNone/>
              <a:defRPr sz="844"/>
            </a:lvl1pPr>
            <a:lvl2pPr marL="241093" indent="0">
              <a:buNone/>
              <a:defRPr sz="738"/>
            </a:lvl2pPr>
            <a:lvl3pPr marL="482186" indent="0">
              <a:buNone/>
              <a:defRPr sz="633"/>
            </a:lvl3pPr>
            <a:lvl4pPr marL="723279" indent="0">
              <a:buNone/>
              <a:defRPr sz="527"/>
            </a:lvl4pPr>
            <a:lvl5pPr marL="964372" indent="0">
              <a:buNone/>
              <a:defRPr sz="527"/>
            </a:lvl5pPr>
            <a:lvl6pPr marL="1205465" indent="0">
              <a:buNone/>
              <a:defRPr sz="527"/>
            </a:lvl6pPr>
            <a:lvl7pPr marL="1446558" indent="0">
              <a:buNone/>
              <a:defRPr sz="527"/>
            </a:lvl7pPr>
            <a:lvl8pPr marL="1687651" indent="0">
              <a:buNone/>
              <a:defRPr sz="527"/>
            </a:lvl8pPr>
            <a:lvl9pPr marL="1928744" indent="0">
              <a:buNone/>
              <a:defRPr sz="527"/>
            </a:lvl9pPr>
          </a:lstStyle>
          <a:p>
            <a:pPr lvl="0"/>
            <a:r>
              <a:rPr lang="en-US"/>
              <a:t>Click to edit Master text styles</a:t>
            </a:r>
          </a:p>
        </p:txBody>
      </p:sp>
    </p:spTree>
    <p:extLst>
      <p:ext uri="{BB962C8B-B14F-4D97-AF65-F5344CB8AC3E}">
        <p14:creationId xmlns:p14="http://schemas.microsoft.com/office/powerpoint/2010/main" val="2024011570"/>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7255A-A1E8-B344-AA74-0888155D8B6A}"/>
              </a:ext>
            </a:extLst>
          </p:cNvPr>
          <p:cNvSpPr>
            <a:spLocks noGrp="1"/>
          </p:cNvSpPr>
          <p:nvPr>
            <p:ph type="title"/>
          </p:nvPr>
        </p:nvSpPr>
        <p:spPr>
          <a:xfrm>
            <a:off x="629544" y="457647"/>
            <a:ext cx="2949029" cy="1599531"/>
          </a:xfrm>
        </p:spPr>
        <p:txBody>
          <a:bodyPr/>
          <a:lstStyle>
            <a:lvl1pPr>
              <a:defRPr sz="1688"/>
            </a:lvl1pPr>
          </a:lstStyle>
          <a:p>
            <a:r>
              <a:rPr lang="en-US"/>
              <a:t>Click to edit Master title style</a:t>
            </a:r>
          </a:p>
        </p:txBody>
      </p:sp>
      <p:sp>
        <p:nvSpPr>
          <p:cNvPr id="3" name="Picture Placeholder 2">
            <a:extLst>
              <a:ext uri="{FF2B5EF4-FFF2-40B4-BE49-F238E27FC236}">
                <a16:creationId xmlns:a16="http://schemas.microsoft.com/office/drawing/2014/main" id="{DD0CAD6A-CE01-7640-B0D6-7DFBFDF2EDD4}"/>
              </a:ext>
            </a:extLst>
          </p:cNvPr>
          <p:cNvSpPr>
            <a:spLocks noGrp="1"/>
          </p:cNvSpPr>
          <p:nvPr>
            <p:ph type="pic" idx="1"/>
          </p:nvPr>
        </p:nvSpPr>
        <p:spPr>
          <a:xfrm>
            <a:off x="3887763" y="987848"/>
            <a:ext cx="4628927" cy="4873377"/>
          </a:xfrm>
        </p:spPr>
        <p:txBody>
          <a:bodyPr/>
          <a:lstStyle>
            <a:lvl1pPr marL="0" indent="0">
              <a:buNone/>
              <a:defRPr sz="1688"/>
            </a:lvl1pPr>
            <a:lvl2pPr marL="241093" indent="0">
              <a:buNone/>
              <a:defRPr sz="1477"/>
            </a:lvl2pPr>
            <a:lvl3pPr marL="482186" indent="0">
              <a:buNone/>
              <a:defRPr sz="1265"/>
            </a:lvl3pPr>
            <a:lvl4pPr marL="723279" indent="0">
              <a:buNone/>
              <a:defRPr sz="1055"/>
            </a:lvl4pPr>
            <a:lvl5pPr marL="964372" indent="0">
              <a:buNone/>
              <a:defRPr sz="1055"/>
            </a:lvl5pPr>
            <a:lvl6pPr marL="1205465" indent="0">
              <a:buNone/>
              <a:defRPr sz="1055"/>
            </a:lvl6pPr>
            <a:lvl7pPr marL="1446558" indent="0">
              <a:buNone/>
              <a:defRPr sz="1055"/>
            </a:lvl7pPr>
            <a:lvl8pPr marL="1687651" indent="0">
              <a:buNone/>
              <a:defRPr sz="1055"/>
            </a:lvl8pPr>
            <a:lvl9pPr marL="1928744" indent="0">
              <a:buNone/>
              <a:defRPr sz="1055"/>
            </a:lvl9pPr>
          </a:lstStyle>
          <a:p>
            <a:endParaRPr lang="en-US"/>
          </a:p>
        </p:txBody>
      </p:sp>
      <p:sp>
        <p:nvSpPr>
          <p:cNvPr id="4" name="Text Placeholder 3">
            <a:extLst>
              <a:ext uri="{FF2B5EF4-FFF2-40B4-BE49-F238E27FC236}">
                <a16:creationId xmlns:a16="http://schemas.microsoft.com/office/drawing/2014/main" id="{880EA439-8C11-3C49-8C39-30B82251A6AA}"/>
              </a:ext>
            </a:extLst>
          </p:cNvPr>
          <p:cNvSpPr>
            <a:spLocks noGrp="1"/>
          </p:cNvSpPr>
          <p:nvPr>
            <p:ph type="body" sz="half" idx="2"/>
          </p:nvPr>
        </p:nvSpPr>
        <p:spPr>
          <a:xfrm>
            <a:off x="629544" y="2057177"/>
            <a:ext cx="2949029" cy="3811860"/>
          </a:xfrm>
        </p:spPr>
        <p:txBody>
          <a:bodyPr/>
          <a:lstStyle>
            <a:lvl1pPr marL="0" indent="0">
              <a:buNone/>
              <a:defRPr sz="844"/>
            </a:lvl1pPr>
            <a:lvl2pPr marL="241093" indent="0">
              <a:buNone/>
              <a:defRPr sz="738"/>
            </a:lvl2pPr>
            <a:lvl3pPr marL="482186" indent="0">
              <a:buNone/>
              <a:defRPr sz="633"/>
            </a:lvl3pPr>
            <a:lvl4pPr marL="723279" indent="0">
              <a:buNone/>
              <a:defRPr sz="527"/>
            </a:lvl4pPr>
            <a:lvl5pPr marL="964372" indent="0">
              <a:buNone/>
              <a:defRPr sz="527"/>
            </a:lvl5pPr>
            <a:lvl6pPr marL="1205465" indent="0">
              <a:buNone/>
              <a:defRPr sz="527"/>
            </a:lvl6pPr>
            <a:lvl7pPr marL="1446558" indent="0">
              <a:buNone/>
              <a:defRPr sz="527"/>
            </a:lvl7pPr>
            <a:lvl8pPr marL="1687651" indent="0">
              <a:buNone/>
              <a:defRPr sz="527"/>
            </a:lvl8pPr>
            <a:lvl9pPr marL="1928744" indent="0">
              <a:buNone/>
              <a:defRPr sz="527"/>
            </a:lvl9pPr>
          </a:lstStyle>
          <a:p>
            <a:pPr lvl="0"/>
            <a:r>
              <a:rPr lang="en-US"/>
              <a:t>Click to edit Master text styles</a:t>
            </a:r>
          </a:p>
        </p:txBody>
      </p:sp>
    </p:spTree>
    <p:extLst>
      <p:ext uri="{BB962C8B-B14F-4D97-AF65-F5344CB8AC3E}">
        <p14:creationId xmlns:p14="http://schemas.microsoft.com/office/powerpoint/2010/main" val="323097710"/>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9FA66-F8DE-514C-9653-5B5E5DEC65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C59DE8-3906-F64C-98EB-F4B4E71F10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385336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FBF674-2A36-5B46-AC9A-59E0E5BD23EF}"/>
              </a:ext>
            </a:extLst>
          </p:cNvPr>
          <p:cNvSpPr>
            <a:spLocks noGrp="1"/>
          </p:cNvSpPr>
          <p:nvPr>
            <p:ph type="title" orient="vert"/>
          </p:nvPr>
        </p:nvSpPr>
        <p:spPr>
          <a:xfrm>
            <a:off x="6732984" y="4804172"/>
            <a:ext cx="2160985" cy="172343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0358D7-1F4C-284F-8B67-D194A2D97FAF}"/>
              </a:ext>
            </a:extLst>
          </p:cNvPr>
          <p:cNvSpPr>
            <a:spLocks noGrp="1"/>
          </p:cNvSpPr>
          <p:nvPr>
            <p:ph type="body" orient="vert" idx="1"/>
          </p:nvPr>
        </p:nvSpPr>
        <p:spPr>
          <a:xfrm>
            <a:off x="250032" y="4804172"/>
            <a:ext cx="6375797" cy="17234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440986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3.jpe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5.tiff"/><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5" name="Rectangle 7"/>
          <p:cNvSpPr>
            <a:spLocks noChangeArrowheads="1"/>
          </p:cNvSpPr>
          <p:nvPr/>
        </p:nvSpPr>
        <p:spPr bwMode="auto">
          <a:xfrm>
            <a:off x="0" y="0"/>
            <a:ext cx="9144000" cy="1371600"/>
          </a:xfrm>
          <a:prstGeom prst="rect">
            <a:avLst/>
          </a:prstGeom>
          <a:solidFill>
            <a:schemeClr val="bg1">
              <a:lumMod val="85000"/>
            </a:schemeClr>
          </a:solidFill>
          <a:ln w="9525">
            <a:noFill/>
            <a:miter lim="800000"/>
            <a:headEnd/>
            <a:tailEnd/>
          </a:ln>
          <a:effectLst/>
        </p:spPr>
        <p:txBody>
          <a:bodyPr wrap="none" anchor="ctr"/>
          <a:lstStyle/>
          <a:p>
            <a:pPr algn="r">
              <a:defRPr/>
            </a:pPr>
            <a:endParaRPr lang="en-US">
              <a:solidFill>
                <a:srgbClr val="000000"/>
              </a:solidFill>
              <a:latin typeface="Arial" charset="0"/>
              <a:ea typeface="+mn-ea"/>
              <a:cs typeface="+mn-cs"/>
            </a:endParaRPr>
          </a:p>
        </p:txBody>
      </p:sp>
      <p:sp>
        <p:nvSpPr>
          <p:cNvPr id="1027" name="Rectangle 2"/>
          <p:cNvSpPr>
            <a:spLocks noGrp="1" noChangeArrowheads="1"/>
          </p:cNvSpPr>
          <p:nvPr>
            <p:ph type="title"/>
          </p:nvPr>
        </p:nvSpPr>
        <p:spPr bwMode="auto">
          <a:xfrm>
            <a:off x="457200" y="228600"/>
            <a:ext cx="8229600" cy="1143000"/>
          </a:xfrm>
          <a:prstGeom prst="rect">
            <a:avLst/>
          </a:prstGeom>
          <a:noFill/>
          <a:ln w="9525">
            <a:noFill/>
            <a:miter lim="800000"/>
            <a:headEnd/>
            <a:tailEnd/>
          </a:ln>
        </p:spPr>
        <p:txBody>
          <a:bodyPr vert="horz" wrap="square" lIns="91440" tIns="45720" rIns="91440" bIns="45720" numCol="1" anchor="t" anchorCtr="1" compatLnSpc="1">
            <a:prstTxWarp prst="textNoShape">
              <a:avLst/>
            </a:prstTxWarp>
          </a:bodyPr>
          <a:lstStyle/>
          <a:p>
            <a:pPr lvl="0"/>
            <a:r>
              <a:rPr lang="en-US"/>
              <a:t>Click to edit Master </a:t>
            </a:r>
            <a:br>
              <a:rPr lang="en-US"/>
            </a:br>
            <a:r>
              <a:rPr lang="en-US"/>
              <a:t>title style</a:t>
            </a:r>
            <a:br>
              <a:rPr lang="en-US"/>
            </a:br>
            <a:endParaRPr lang="en-US"/>
          </a:p>
        </p:txBody>
      </p:sp>
      <p:sp>
        <p:nvSpPr>
          <p:cNvPr id="1028"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176" name="Line 8"/>
          <p:cNvSpPr>
            <a:spLocks noChangeShapeType="1"/>
          </p:cNvSpPr>
          <p:nvPr/>
        </p:nvSpPr>
        <p:spPr bwMode="auto">
          <a:xfrm flipV="1">
            <a:off x="0" y="1371600"/>
            <a:ext cx="9144000" cy="22225"/>
          </a:xfrm>
          <a:prstGeom prst="line">
            <a:avLst/>
          </a:prstGeom>
          <a:noFill/>
          <a:ln w="25400">
            <a:solidFill>
              <a:schemeClr val="tx1"/>
            </a:solidFill>
            <a:round/>
            <a:headEnd/>
            <a:tailEnd/>
          </a:ln>
          <a:effectLst/>
        </p:spPr>
        <p:txBody>
          <a:bodyPr wrap="none" anchor="ctr"/>
          <a:lstStyle/>
          <a:p>
            <a:pPr algn="r">
              <a:defRPr/>
            </a:pPr>
            <a:endParaRPr lang="en-US">
              <a:solidFill>
                <a:srgbClr val="000000"/>
              </a:solidFill>
              <a:latin typeface="Arial" charset="0"/>
              <a:ea typeface="+mn-ea"/>
              <a:cs typeface="+mn-cs"/>
            </a:endParaRPr>
          </a:p>
        </p:txBody>
      </p:sp>
      <p:pic>
        <p:nvPicPr>
          <p:cNvPr id="9" name="Picture 8"/>
          <p:cNvPicPr/>
          <p:nvPr userDrawn="1"/>
        </p:nvPicPr>
        <p:blipFill>
          <a:blip r:embed="rId16" cstate="print">
            <a:extLst>
              <a:ext uri="{28A0092B-C50C-407E-A947-70E740481C1C}">
                <a14:useLocalDpi xmlns:a14="http://schemas.microsoft.com/office/drawing/2010/main" val="0"/>
              </a:ext>
            </a:extLst>
          </a:blip>
          <a:stretch>
            <a:fillRect/>
          </a:stretch>
        </p:blipFill>
        <p:spPr>
          <a:xfrm>
            <a:off x="457200" y="6126163"/>
            <a:ext cx="4288155" cy="612140"/>
          </a:xfrm>
          <a:prstGeom prst="rect">
            <a:avLst/>
          </a:prstGeom>
        </p:spPr>
      </p:pic>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Lst>
  <p:txStyles>
    <p:titleStyle>
      <a:lvl1pPr algn="ctr" rtl="0" eaLnBrk="0" fontAlgn="base" hangingPunct="0">
        <a:lnSpc>
          <a:spcPts val="3725"/>
        </a:lnSpc>
        <a:spcBef>
          <a:spcPct val="0"/>
        </a:spcBef>
        <a:spcAft>
          <a:spcPct val="0"/>
        </a:spcAft>
        <a:defRPr sz="3600" b="1">
          <a:solidFill>
            <a:schemeClr val="tx1"/>
          </a:solidFill>
          <a:latin typeface="+mj-lt"/>
          <a:ea typeface="ＭＳ Ｐゴシック" pitchFamily="-109" charset="-128"/>
          <a:cs typeface="ＭＳ Ｐゴシック" pitchFamily="-109" charset="-128"/>
        </a:defRPr>
      </a:lvl1pPr>
      <a:lvl2pPr algn="ctr" rtl="0" eaLnBrk="0" fontAlgn="base" hangingPunct="0">
        <a:lnSpc>
          <a:spcPts val="3725"/>
        </a:lnSpc>
        <a:spcBef>
          <a:spcPct val="0"/>
        </a:spcBef>
        <a:spcAft>
          <a:spcPct val="0"/>
        </a:spcAft>
        <a:defRPr sz="3600" b="1">
          <a:solidFill>
            <a:schemeClr val="tx1"/>
          </a:solidFill>
          <a:latin typeface="Arial" charset="0"/>
          <a:ea typeface="ＭＳ Ｐゴシック" pitchFamily="-109" charset="-128"/>
          <a:cs typeface="ＭＳ Ｐゴシック" pitchFamily="-109" charset="-128"/>
        </a:defRPr>
      </a:lvl2pPr>
      <a:lvl3pPr algn="ctr" rtl="0" eaLnBrk="0" fontAlgn="base" hangingPunct="0">
        <a:lnSpc>
          <a:spcPts val="3725"/>
        </a:lnSpc>
        <a:spcBef>
          <a:spcPct val="0"/>
        </a:spcBef>
        <a:spcAft>
          <a:spcPct val="0"/>
        </a:spcAft>
        <a:defRPr sz="3600" b="1">
          <a:solidFill>
            <a:schemeClr val="tx1"/>
          </a:solidFill>
          <a:latin typeface="Arial" charset="0"/>
          <a:ea typeface="ＭＳ Ｐゴシック" pitchFamily="-109" charset="-128"/>
          <a:cs typeface="ＭＳ Ｐゴシック" pitchFamily="-109" charset="-128"/>
        </a:defRPr>
      </a:lvl3pPr>
      <a:lvl4pPr algn="ctr" rtl="0" eaLnBrk="0" fontAlgn="base" hangingPunct="0">
        <a:lnSpc>
          <a:spcPts val="3725"/>
        </a:lnSpc>
        <a:spcBef>
          <a:spcPct val="0"/>
        </a:spcBef>
        <a:spcAft>
          <a:spcPct val="0"/>
        </a:spcAft>
        <a:defRPr sz="3600" b="1">
          <a:solidFill>
            <a:schemeClr val="tx1"/>
          </a:solidFill>
          <a:latin typeface="Arial" charset="0"/>
          <a:ea typeface="ＭＳ Ｐゴシック" pitchFamily="-109" charset="-128"/>
          <a:cs typeface="ＭＳ Ｐゴシック" pitchFamily="-109" charset="-128"/>
        </a:defRPr>
      </a:lvl4pPr>
      <a:lvl5pPr algn="ctr" rtl="0" eaLnBrk="0" fontAlgn="base" hangingPunct="0">
        <a:lnSpc>
          <a:spcPts val="3725"/>
        </a:lnSpc>
        <a:spcBef>
          <a:spcPct val="0"/>
        </a:spcBef>
        <a:spcAft>
          <a:spcPct val="0"/>
        </a:spcAft>
        <a:defRPr sz="3600" b="1">
          <a:solidFill>
            <a:schemeClr val="tx1"/>
          </a:solidFill>
          <a:latin typeface="Arial" charset="0"/>
          <a:ea typeface="ＭＳ Ｐゴシック" pitchFamily="-109" charset="-128"/>
          <a:cs typeface="ＭＳ Ｐゴシック" pitchFamily="-109"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ＭＳ Ｐゴシック" pitchFamily="-109" charset="-128"/>
          <a:cs typeface="ＭＳ Ｐゴシック" pitchFamily="-109" charset="-128"/>
        </a:defRPr>
      </a:lvl1pPr>
      <a:lvl2pPr marL="742950" indent="-285750" algn="l" rtl="0" eaLnBrk="0" fontAlgn="base" hangingPunct="0">
        <a:spcBef>
          <a:spcPct val="20000"/>
        </a:spcBef>
        <a:spcAft>
          <a:spcPct val="0"/>
        </a:spcAft>
        <a:buChar char="–"/>
        <a:defRPr sz="2400">
          <a:solidFill>
            <a:schemeClr val="tx1"/>
          </a:solidFill>
          <a:latin typeface="+mn-lt"/>
          <a:ea typeface="ＭＳ Ｐゴシック" pitchFamily="-109" charset="-128"/>
          <a:cs typeface="ＭＳ Ｐゴシック"/>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pitchFamily="-109"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9"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9" charset="-128"/>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2049" name="Picture 1">
            <a:extLst>
              <a:ext uri="{FF2B5EF4-FFF2-40B4-BE49-F238E27FC236}">
                <a16:creationId xmlns:a16="http://schemas.microsoft.com/office/drawing/2014/main" id="{22E95590-9E6D-674F-B807-1B80D7081180}"/>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8594" t="8712"/>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050" name="Rectangle 2">
            <a:extLst>
              <a:ext uri="{FF2B5EF4-FFF2-40B4-BE49-F238E27FC236}">
                <a16:creationId xmlns:a16="http://schemas.microsoft.com/office/drawing/2014/main" id="{46D6673C-1BA7-AF4B-8BDC-32CF326DE377}"/>
              </a:ext>
            </a:extLst>
          </p:cNvPr>
          <p:cNvSpPr>
            <a:spLocks noGrp="1" noChangeArrowheads="1"/>
          </p:cNvSpPr>
          <p:nvPr>
            <p:ph type="title"/>
          </p:nvPr>
        </p:nvSpPr>
        <p:spPr bwMode="auto">
          <a:xfrm>
            <a:off x="250031" y="813649"/>
            <a:ext cx="8643938" cy="8840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b" anchorCtr="0" compatLnSpc="1">
            <a:prstTxWarp prst="textNoShape">
              <a:avLst/>
            </a:prstTxWarp>
          </a:bodyPr>
          <a:lstStyle/>
          <a:p>
            <a:pPr lvl="0"/>
            <a:r>
              <a:rPr lang="en-US" altLang="en-US" dirty="0">
                <a:sym typeface="Gill Sans Light" panose="020B0302020104020203" pitchFamily="34" charset="-79"/>
              </a:rPr>
              <a:t>Click to edit Master title style</a:t>
            </a:r>
          </a:p>
        </p:txBody>
      </p:sp>
      <p:sp>
        <p:nvSpPr>
          <p:cNvPr id="2051" name="Rectangle 3">
            <a:extLst>
              <a:ext uri="{FF2B5EF4-FFF2-40B4-BE49-F238E27FC236}">
                <a16:creationId xmlns:a16="http://schemas.microsoft.com/office/drawing/2014/main" id="{D5015DD3-0F78-7545-B205-D9A7A4C36A62}"/>
              </a:ext>
            </a:extLst>
          </p:cNvPr>
          <p:cNvSpPr>
            <a:spLocks noGrp="1" noChangeArrowheads="1"/>
          </p:cNvSpPr>
          <p:nvPr>
            <p:ph type="body" idx="1"/>
          </p:nvPr>
        </p:nvSpPr>
        <p:spPr bwMode="auto">
          <a:xfrm>
            <a:off x="250031" y="2153101"/>
            <a:ext cx="8643938" cy="8483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altLang="en-US" dirty="0">
                <a:sym typeface="Gill Sans Light" panose="020B0302020104020203" pitchFamily="34" charset="-79"/>
              </a:rPr>
              <a:t>Click to edit Master text styles</a:t>
            </a:r>
          </a:p>
          <a:p>
            <a:pPr lvl="0"/>
            <a:r>
              <a:rPr lang="en-US" altLang="en-US" dirty="0">
                <a:sym typeface="Gill Sans Light" panose="020B0302020104020203" pitchFamily="34" charset="-79"/>
              </a:rPr>
              <a:t>Second level</a:t>
            </a:r>
          </a:p>
          <a:p>
            <a:pPr lvl="2"/>
            <a:r>
              <a:rPr lang="en-US" altLang="en-US" dirty="0">
                <a:sym typeface="Gill Sans Light" panose="020B0302020104020203" pitchFamily="34" charset="-79"/>
              </a:rPr>
              <a:t>Third level</a:t>
            </a:r>
          </a:p>
          <a:p>
            <a:pPr lvl="3"/>
            <a:r>
              <a:rPr lang="en-US" altLang="en-US" dirty="0">
                <a:sym typeface="Gill Sans Light" panose="020B0302020104020203" pitchFamily="34" charset="-79"/>
              </a:rPr>
              <a:t>Fourth level</a:t>
            </a:r>
          </a:p>
          <a:p>
            <a:pPr lvl="4"/>
            <a:r>
              <a:rPr lang="en-US" altLang="en-US" dirty="0">
                <a:sym typeface="Gill Sans Light" panose="020B0302020104020203" pitchFamily="34" charset="-79"/>
              </a:rPr>
              <a:t>Fifth level</a:t>
            </a:r>
          </a:p>
        </p:txBody>
      </p:sp>
      <p:pic>
        <p:nvPicPr>
          <p:cNvPr id="3" name="Picture 2">
            <a:extLst>
              <a:ext uri="{FF2B5EF4-FFF2-40B4-BE49-F238E27FC236}">
                <a16:creationId xmlns:a16="http://schemas.microsoft.com/office/drawing/2014/main" id="{9D4069E1-25BE-1041-8183-055D90B41C3E}"/>
              </a:ext>
            </a:extLst>
          </p:cNvPr>
          <p:cNvPicPr>
            <a:picLocks noChangeAspect="1"/>
          </p:cNvPicPr>
          <p:nvPr userDrawn="1"/>
        </p:nvPicPr>
        <p:blipFill>
          <a:blip r:embed="rId15">
            <a:clrChange>
              <a:clrFrom>
                <a:srgbClr val="FFFFFF"/>
              </a:clrFrom>
              <a:clrTo>
                <a:srgbClr val="FFFFFF">
                  <a:alpha val="0"/>
                </a:srgbClr>
              </a:clrTo>
            </a:clrChange>
          </a:blip>
          <a:stretch>
            <a:fillRect/>
          </a:stretch>
        </p:blipFill>
        <p:spPr>
          <a:xfrm>
            <a:off x="250031" y="66153"/>
            <a:ext cx="1559225" cy="523206"/>
          </a:xfrm>
          <a:prstGeom prst="rect">
            <a:avLst/>
          </a:prstGeom>
        </p:spPr>
      </p:pic>
    </p:spTree>
    <p:extLst>
      <p:ext uri="{BB962C8B-B14F-4D97-AF65-F5344CB8AC3E}">
        <p14:creationId xmlns:p14="http://schemas.microsoft.com/office/powerpoint/2010/main" val="803695673"/>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ransition/>
  <p:txStyles>
    <p:titleStyle>
      <a:lvl1pPr algn="ctr" rtl="0" fontAlgn="base">
        <a:spcBef>
          <a:spcPct val="0"/>
        </a:spcBef>
        <a:spcAft>
          <a:spcPct val="0"/>
        </a:spcAft>
        <a:defRPr sz="3797" kern="1200">
          <a:solidFill>
            <a:schemeClr val="tx1"/>
          </a:solidFill>
          <a:latin typeface="+mj-lt"/>
          <a:ea typeface="+mj-ea"/>
          <a:cs typeface="+mj-cs"/>
          <a:sym typeface="Gill Sans Light" panose="020B0302020104020203" pitchFamily="34" charset="-79"/>
        </a:defRPr>
      </a:lvl1pPr>
      <a:lvl2pPr algn="ctr" rtl="0" fontAlgn="base">
        <a:spcBef>
          <a:spcPct val="0"/>
        </a:spcBef>
        <a:spcAft>
          <a:spcPct val="0"/>
        </a:spcAft>
        <a:defRPr sz="3797">
          <a:solidFill>
            <a:schemeClr val="tx1"/>
          </a:solidFill>
          <a:latin typeface="Gill Sans Light" panose="020B0302020104020203" pitchFamily="34" charset="-79"/>
          <a:ea typeface="ヒラギノ角ゴ ProN W3" panose="020B0300000000000000" pitchFamily="34" charset="-128"/>
          <a:sym typeface="Gill Sans Light" panose="020B0302020104020203" pitchFamily="34" charset="-79"/>
        </a:defRPr>
      </a:lvl2pPr>
      <a:lvl3pPr algn="ctr" rtl="0" fontAlgn="base">
        <a:spcBef>
          <a:spcPct val="0"/>
        </a:spcBef>
        <a:spcAft>
          <a:spcPct val="0"/>
        </a:spcAft>
        <a:defRPr sz="3797">
          <a:solidFill>
            <a:schemeClr val="tx1"/>
          </a:solidFill>
          <a:latin typeface="Gill Sans Light" panose="020B0302020104020203" pitchFamily="34" charset="-79"/>
          <a:ea typeface="ヒラギノ角ゴ ProN W3" panose="020B0300000000000000" pitchFamily="34" charset="-128"/>
          <a:sym typeface="Gill Sans Light" panose="020B0302020104020203" pitchFamily="34" charset="-79"/>
        </a:defRPr>
      </a:lvl3pPr>
      <a:lvl4pPr algn="ctr" rtl="0" fontAlgn="base">
        <a:spcBef>
          <a:spcPct val="0"/>
        </a:spcBef>
        <a:spcAft>
          <a:spcPct val="0"/>
        </a:spcAft>
        <a:defRPr sz="3797">
          <a:solidFill>
            <a:schemeClr val="tx1"/>
          </a:solidFill>
          <a:latin typeface="Gill Sans Light" panose="020B0302020104020203" pitchFamily="34" charset="-79"/>
          <a:ea typeface="ヒラギノ角ゴ ProN W3" panose="020B0300000000000000" pitchFamily="34" charset="-128"/>
          <a:sym typeface="Gill Sans Light" panose="020B0302020104020203" pitchFamily="34" charset="-79"/>
        </a:defRPr>
      </a:lvl4pPr>
      <a:lvl5pPr algn="ctr" rtl="0" fontAlgn="base">
        <a:spcBef>
          <a:spcPct val="0"/>
        </a:spcBef>
        <a:spcAft>
          <a:spcPct val="0"/>
        </a:spcAft>
        <a:defRPr sz="3797">
          <a:solidFill>
            <a:schemeClr val="tx1"/>
          </a:solidFill>
          <a:latin typeface="Gill Sans Light" panose="020B0302020104020203" pitchFamily="34" charset="-79"/>
          <a:ea typeface="ヒラギノ角ゴ ProN W3" panose="020B0300000000000000" pitchFamily="34" charset="-128"/>
          <a:sym typeface="Gill Sans Light" panose="020B0302020104020203" pitchFamily="34" charset="-79"/>
        </a:defRPr>
      </a:lvl5pPr>
      <a:lvl6pPr marL="241093" algn="ctr" rtl="0" fontAlgn="base">
        <a:spcBef>
          <a:spcPct val="0"/>
        </a:spcBef>
        <a:spcAft>
          <a:spcPct val="0"/>
        </a:spcAft>
        <a:defRPr sz="3797">
          <a:solidFill>
            <a:schemeClr val="tx1"/>
          </a:solidFill>
          <a:latin typeface="Gill Sans Light" panose="020B0302020104020203" pitchFamily="34" charset="-79"/>
          <a:ea typeface="ヒラギノ角ゴ ProN W3" panose="020B0300000000000000" pitchFamily="34" charset="-128"/>
          <a:sym typeface="Gill Sans Light" panose="020B0302020104020203" pitchFamily="34" charset="-79"/>
        </a:defRPr>
      </a:lvl6pPr>
      <a:lvl7pPr marL="482186" algn="ctr" rtl="0" fontAlgn="base">
        <a:spcBef>
          <a:spcPct val="0"/>
        </a:spcBef>
        <a:spcAft>
          <a:spcPct val="0"/>
        </a:spcAft>
        <a:defRPr sz="3797">
          <a:solidFill>
            <a:schemeClr val="tx1"/>
          </a:solidFill>
          <a:latin typeface="Gill Sans Light" panose="020B0302020104020203" pitchFamily="34" charset="-79"/>
          <a:ea typeface="ヒラギノ角ゴ ProN W3" panose="020B0300000000000000" pitchFamily="34" charset="-128"/>
          <a:sym typeface="Gill Sans Light" panose="020B0302020104020203" pitchFamily="34" charset="-79"/>
        </a:defRPr>
      </a:lvl7pPr>
      <a:lvl8pPr marL="723279" algn="ctr" rtl="0" fontAlgn="base">
        <a:spcBef>
          <a:spcPct val="0"/>
        </a:spcBef>
        <a:spcAft>
          <a:spcPct val="0"/>
        </a:spcAft>
        <a:defRPr sz="3797">
          <a:solidFill>
            <a:schemeClr val="tx1"/>
          </a:solidFill>
          <a:latin typeface="Gill Sans Light" panose="020B0302020104020203" pitchFamily="34" charset="-79"/>
          <a:ea typeface="ヒラギノ角ゴ ProN W3" panose="020B0300000000000000" pitchFamily="34" charset="-128"/>
          <a:sym typeface="Gill Sans Light" panose="020B0302020104020203" pitchFamily="34" charset="-79"/>
        </a:defRPr>
      </a:lvl8pPr>
      <a:lvl9pPr marL="964372" algn="ctr" rtl="0" fontAlgn="base">
        <a:spcBef>
          <a:spcPct val="0"/>
        </a:spcBef>
        <a:spcAft>
          <a:spcPct val="0"/>
        </a:spcAft>
        <a:defRPr sz="3797">
          <a:solidFill>
            <a:schemeClr val="tx1"/>
          </a:solidFill>
          <a:latin typeface="Gill Sans Light" panose="020B0302020104020203" pitchFamily="34" charset="-79"/>
          <a:ea typeface="ヒラギノ角ゴ ProN W3" panose="020B0300000000000000" pitchFamily="34" charset="-128"/>
          <a:sym typeface="Gill Sans Light" panose="020B0302020104020203" pitchFamily="34" charset="-79"/>
        </a:defRPr>
      </a:lvl9pPr>
    </p:titleStyle>
    <p:bodyStyle>
      <a:lvl1pPr marL="301367" indent="-301367" algn="ctr" rtl="0" fontAlgn="base">
        <a:spcBef>
          <a:spcPct val="0"/>
        </a:spcBef>
        <a:spcAft>
          <a:spcPct val="0"/>
        </a:spcAft>
        <a:buFont typeface="Arial" panose="020B0604020202020204" pitchFamily="34" charset="0"/>
        <a:buChar char="•"/>
        <a:defRPr sz="2004" kern="1200">
          <a:solidFill>
            <a:schemeClr val="tx1"/>
          </a:solidFill>
          <a:latin typeface="+mn-lt"/>
          <a:ea typeface="+mn-ea"/>
          <a:cs typeface="+mn-cs"/>
          <a:sym typeface="Gill Sans Light" panose="020B0302020104020203" pitchFamily="34" charset="-79"/>
        </a:defRPr>
      </a:lvl1pPr>
      <a:lvl2pPr algn="ctr" rtl="0" fontAlgn="base">
        <a:spcBef>
          <a:spcPct val="0"/>
        </a:spcBef>
        <a:spcAft>
          <a:spcPct val="0"/>
        </a:spcAft>
        <a:defRPr sz="2004" kern="1200">
          <a:solidFill>
            <a:schemeClr val="tx1"/>
          </a:solidFill>
          <a:latin typeface="+mn-lt"/>
          <a:ea typeface="+mn-ea"/>
          <a:cs typeface="+mn-cs"/>
          <a:sym typeface="Gill Sans Light" panose="020B0302020104020203" pitchFamily="34" charset="-79"/>
        </a:defRPr>
      </a:lvl2pPr>
      <a:lvl3pPr algn="ctr" rtl="0" fontAlgn="base">
        <a:spcBef>
          <a:spcPct val="0"/>
        </a:spcBef>
        <a:spcAft>
          <a:spcPct val="0"/>
        </a:spcAft>
        <a:defRPr sz="2004" kern="1200">
          <a:solidFill>
            <a:schemeClr val="tx1"/>
          </a:solidFill>
          <a:latin typeface="+mn-lt"/>
          <a:ea typeface="+mn-ea"/>
          <a:cs typeface="+mn-cs"/>
          <a:sym typeface="Gill Sans Light" panose="020B0302020104020203" pitchFamily="34" charset="-79"/>
        </a:defRPr>
      </a:lvl3pPr>
      <a:lvl4pPr algn="ctr" rtl="0" fontAlgn="base">
        <a:spcBef>
          <a:spcPct val="0"/>
        </a:spcBef>
        <a:spcAft>
          <a:spcPct val="0"/>
        </a:spcAft>
        <a:defRPr sz="2004" kern="1200">
          <a:solidFill>
            <a:schemeClr val="tx1"/>
          </a:solidFill>
          <a:latin typeface="+mn-lt"/>
          <a:ea typeface="+mn-ea"/>
          <a:cs typeface="+mn-cs"/>
          <a:sym typeface="Gill Sans Light" panose="020B0302020104020203" pitchFamily="34" charset="-79"/>
        </a:defRPr>
      </a:lvl4pPr>
      <a:lvl5pPr algn="ctr" rtl="0" fontAlgn="base">
        <a:spcBef>
          <a:spcPct val="0"/>
        </a:spcBef>
        <a:spcAft>
          <a:spcPct val="0"/>
        </a:spcAft>
        <a:defRPr sz="2004" kern="1200">
          <a:solidFill>
            <a:schemeClr val="tx1"/>
          </a:solidFill>
          <a:latin typeface="+mn-lt"/>
          <a:ea typeface="+mn-ea"/>
          <a:cs typeface="+mn-cs"/>
          <a:sym typeface="Gill Sans Light" panose="020B0302020104020203" pitchFamily="34" charset="-79"/>
        </a:defRPr>
      </a:lvl5pPr>
      <a:lvl6pPr marL="1326011" indent="-120547" algn="l" defTabSz="482186" rtl="0" eaLnBrk="1" latinLnBrk="0" hangingPunct="1">
        <a:lnSpc>
          <a:spcPct val="90000"/>
        </a:lnSpc>
        <a:spcBef>
          <a:spcPts val="264"/>
        </a:spcBef>
        <a:buFont typeface="Arial" panose="020B0604020202020204" pitchFamily="34" charset="0"/>
        <a:buChar char="•"/>
        <a:defRPr sz="949" kern="1200">
          <a:solidFill>
            <a:schemeClr val="tx1"/>
          </a:solidFill>
          <a:latin typeface="+mn-lt"/>
          <a:ea typeface="+mn-ea"/>
          <a:cs typeface="+mn-cs"/>
        </a:defRPr>
      </a:lvl6pPr>
      <a:lvl7pPr marL="1567105" indent="-120547" algn="l" defTabSz="482186" rtl="0" eaLnBrk="1" latinLnBrk="0" hangingPunct="1">
        <a:lnSpc>
          <a:spcPct val="90000"/>
        </a:lnSpc>
        <a:spcBef>
          <a:spcPts val="264"/>
        </a:spcBef>
        <a:buFont typeface="Arial" panose="020B0604020202020204" pitchFamily="34" charset="0"/>
        <a:buChar char="•"/>
        <a:defRPr sz="949" kern="1200">
          <a:solidFill>
            <a:schemeClr val="tx1"/>
          </a:solidFill>
          <a:latin typeface="+mn-lt"/>
          <a:ea typeface="+mn-ea"/>
          <a:cs typeface="+mn-cs"/>
        </a:defRPr>
      </a:lvl7pPr>
      <a:lvl8pPr marL="1808198" indent="-120547" algn="l" defTabSz="482186" rtl="0" eaLnBrk="1" latinLnBrk="0" hangingPunct="1">
        <a:lnSpc>
          <a:spcPct val="90000"/>
        </a:lnSpc>
        <a:spcBef>
          <a:spcPts val="264"/>
        </a:spcBef>
        <a:buFont typeface="Arial" panose="020B0604020202020204" pitchFamily="34" charset="0"/>
        <a:buChar char="•"/>
        <a:defRPr sz="949" kern="1200">
          <a:solidFill>
            <a:schemeClr val="tx1"/>
          </a:solidFill>
          <a:latin typeface="+mn-lt"/>
          <a:ea typeface="+mn-ea"/>
          <a:cs typeface="+mn-cs"/>
        </a:defRPr>
      </a:lvl8pPr>
      <a:lvl9pPr marL="2049290" indent="-120547" algn="l" defTabSz="482186" rtl="0" eaLnBrk="1" latinLnBrk="0" hangingPunct="1">
        <a:lnSpc>
          <a:spcPct val="90000"/>
        </a:lnSpc>
        <a:spcBef>
          <a:spcPts val="264"/>
        </a:spcBef>
        <a:buFont typeface="Arial" panose="020B0604020202020204" pitchFamily="34" charset="0"/>
        <a:buChar char="•"/>
        <a:defRPr sz="949" kern="1200">
          <a:solidFill>
            <a:schemeClr val="tx1"/>
          </a:solidFill>
          <a:latin typeface="+mn-lt"/>
          <a:ea typeface="+mn-ea"/>
          <a:cs typeface="+mn-cs"/>
        </a:defRPr>
      </a:lvl9pPr>
    </p:bodyStyle>
    <p:otherStyle>
      <a:defPPr>
        <a:defRPr lang="en-US"/>
      </a:defPPr>
      <a:lvl1pPr marL="0" algn="l" defTabSz="482186" rtl="0" eaLnBrk="1" latinLnBrk="0" hangingPunct="1">
        <a:defRPr sz="949" kern="1200">
          <a:solidFill>
            <a:schemeClr val="tx1"/>
          </a:solidFill>
          <a:latin typeface="+mn-lt"/>
          <a:ea typeface="+mn-ea"/>
          <a:cs typeface="+mn-cs"/>
        </a:defRPr>
      </a:lvl1pPr>
      <a:lvl2pPr marL="241093" algn="l" defTabSz="482186" rtl="0" eaLnBrk="1" latinLnBrk="0" hangingPunct="1">
        <a:defRPr sz="949" kern="1200">
          <a:solidFill>
            <a:schemeClr val="tx1"/>
          </a:solidFill>
          <a:latin typeface="+mn-lt"/>
          <a:ea typeface="+mn-ea"/>
          <a:cs typeface="+mn-cs"/>
        </a:defRPr>
      </a:lvl2pPr>
      <a:lvl3pPr marL="482186" algn="l" defTabSz="482186" rtl="0" eaLnBrk="1" latinLnBrk="0" hangingPunct="1">
        <a:defRPr sz="949" kern="1200">
          <a:solidFill>
            <a:schemeClr val="tx1"/>
          </a:solidFill>
          <a:latin typeface="+mn-lt"/>
          <a:ea typeface="+mn-ea"/>
          <a:cs typeface="+mn-cs"/>
        </a:defRPr>
      </a:lvl3pPr>
      <a:lvl4pPr marL="723279" algn="l" defTabSz="482186" rtl="0" eaLnBrk="1" latinLnBrk="0" hangingPunct="1">
        <a:defRPr sz="949" kern="1200">
          <a:solidFill>
            <a:schemeClr val="tx1"/>
          </a:solidFill>
          <a:latin typeface="+mn-lt"/>
          <a:ea typeface="+mn-ea"/>
          <a:cs typeface="+mn-cs"/>
        </a:defRPr>
      </a:lvl4pPr>
      <a:lvl5pPr marL="964372" algn="l" defTabSz="482186" rtl="0" eaLnBrk="1" latinLnBrk="0" hangingPunct="1">
        <a:defRPr sz="949" kern="1200">
          <a:solidFill>
            <a:schemeClr val="tx1"/>
          </a:solidFill>
          <a:latin typeface="+mn-lt"/>
          <a:ea typeface="+mn-ea"/>
          <a:cs typeface="+mn-cs"/>
        </a:defRPr>
      </a:lvl5pPr>
      <a:lvl6pPr marL="1205465" algn="l" defTabSz="482186" rtl="0" eaLnBrk="1" latinLnBrk="0" hangingPunct="1">
        <a:defRPr sz="949" kern="1200">
          <a:solidFill>
            <a:schemeClr val="tx1"/>
          </a:solidFill>
          <a:latin typeface="+mn-lt"/>
          <a:ea typeface="+mn-ea"/>
          <a:cs typeface="+mn-cs"/>
        </a:defRPr>
      </a:lvl6pPr>
      <a:lvl7pPr marL="1446558" algn="l" defTabSz="482186" rtl="0" eaLnBrk="1" latinLnBrk="0" hangingPunct="1">
        <a:defRPr sz="949" kern="1200">
          <a:solidFill>
            <a:schemeClr val="tx1"/>
          </a:solidFill>
          <a:latin typeface="+mn-lt"/>
          <a:ea typeface="+mn-ea"/>
          <a:cs typeface="+mn-cs"/>
        </a:defRPr>
      </a:lvl7pPr>
      <a:lvl8pPr marL="1687651" algn="l" defTabSz="482186" rtl="0" eaLnBrk="1" latinLnBrk="0" hangingPunct="1">
        <a:defRPr sz="949" kern="1200">
          <a:solidFill>
            <a:schemeClr val="tx1"/>
          </a:solidFill>
          <a:latin typeface="+mn-lt"/>
          <a:ea typeface="+mn-ea"/>
          <a:cs typeface="+mn-cs"/>
        </a:defRPr>
      </a:lvl8pPr>
      <a:lvl9pPr marL="1928744" algn="l" defTabSz="482186" rtl="0" eaLnBrk="1" latinLnBrk="0" hangingPunct="1">
        <a:defRPr sz="94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rolland@wisc.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www.cancer.gov/about-nci/organization/crs/research-initiatives/team-science-field-guide" TargetMode="External"/></Relationships>
</file>

<file path=ppt/slides/_rels/slide29.xml.rels><?xml version="1.0" encoding="UTF-8" standalone="yes"?>
<Relationships xmlns="http://schemas.openxmlformats.org/package/2006/relationships"><Relationship Id="rId2" Type="http://schemas.openxmlformats.org/officeDocument/2006/relationships/hyperlink" Target="https://www.cancer.gov/about-nci/organization/crs/research-initiatives/team-science-field-guide"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cancer.gov/about-nci/organization/crs/research-initiatives/team-science-field-guide"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icmje.org/recommendations/browse/roles-and-responsibilities/defining-the-role-of-authors-and-contributors.html"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cimerproject.org/"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mailto:brolland@wisc.edu"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0375" y="1470345"/>
            <a:ext cx="8297770" cy="1574605"/>
          </a:xfrm>
        </p:spPr>
        <p:txBody>
          <a:bodyPr>
            <a:normAutofit fontScale="90000"/>
          </a:bodyPr>
          <a:lstStyle/>
          <a:p>
            <a:r>
              <a:rPr lang="en-US" dirty="0" smtClean="0"/>
              <a:t>Understanding Interdisciplinary Research and Team Science</a:t>
            </a:r>
            <a:r>
              <a:rPr lang="en-US" dirty="0"/>
              <a:t/>
            </a:r>
            <a:br>
              <a:rPr lang="en-US" dirty="0"/>
            </a:br>
            <a:r>
              <a:rPr lang="en-US" sz="1600" dirty="0" smtClean="0"/>
              <a:t/>
            </a:r>
            <a:br>
              <a:rPr lang="en-US" sz="1600" dirty="0" smtClean="0"/>
            </a:br>
            <a:r>
              <a:rPr lang="en-US" sz="1600" dirty="0" smtClean="0"/>
              <a:t>December 3, 2020</a:t>
            </a:r>
            <a:endParaRPr lang="en-US" sz="1600" dirty="0"/>
          </a:p>
        </p:txBody>
      </p:sp>
      <p:sp>
        <p:nvSpPr>
          <p:cNvPr id="3" name="Subtitle 2"/>
          <p:cNvSpPr>
            <a:spLocks noGrp="1"/>
          </p:cNvSpPr>
          <p:nvPr>
            <p:ph type="subTitle" idx="1"/>
          </p:nvPr>
        </p:nvSpPr>
        <p:spPr>
          <a:xfrm>
            <a:off x="1408860" y="4158695"/>
            <a:ext cx="6400800" cy="2017635"/>
          </a:xfrm>
        </p:spPr>
        <p:txBody>
          <a:bodyPr>
            <a:normAutofit fontScale="32500" lnSpcReduction="20000"/>
          </a:bodyPr>
          <a:lstStyle/>
          <a:p>
            <a:r>
              <a:rPr lang="en-US" sz="4400" b="1" dirty="0"/>
              <a:t>Betsy Rolland, PhD MLIS MPH</a:t>
            </a:r>
          </a:p>
          <a:p>
            <a:r>
              <a:rPr lang="en-US" sz="4400" dirty="0"/>
              <a:t>Director of Team Science + Research Development</a:t>
            </a:r>
          </a:p>
          <a:p>
            <a:r>
              <a:rPr lang="en-US" sz="4400" dirty="0"/>
              <a:t>Carbone Cancer Center and Institute for Clinical and Translational Research</a:t>
            </a:r>
          </a:p>
          <a:p>
            <a:r>
              <a:rPr lang="en-US" sz="4400" dirty="0"/>
              <a:t>University of Wisconsin-Madison</a:t>
            </a:r>
          </a:p>
          <a:p>
            <a:r>
              <a:rPr lang="en-US" sz="4400" dirty="0">
                <a:hlinkClick r:id="rId3"/>
              </a:rPr>
              <a:t>brolland@wisc.edu</a:t>
            </a:r>
            <a:r>
              <a:rPr lang="en-US" sz="4400" dirty="0"/>
              <a:t> </a:t>
            </a:r>
          </a:p>
          <a:p>
            <a:endParaRPr lang="en-US" sz="4400" dirty="0"/>
          </a:p>
          <a:p>
            <a:endParaRPr lang="en-US" sz="4400" dirty="0"/>
          </a:p>
          <a:p>
            <a:r>
              <a:rPr lang="en-US" sz="4400" dirty="0"/>
              <a:t>Twitter: @</a:t>
            </a:r>
            <a:r>
              <a:rPr lang="en-US" sz="4400" dirty="0" err="1"/>
              <a:t>betsyrolland</a:t>
            </a:r>
            <a:r>
              <a:rPr lang="en-US" sz="4400" dirty="0"/>
              <a:t>, @</a:t>
            </a:r>
            <a:r>
              <a:rPr lang="en-US" sz="4400" dirty="0" smtClean="0"/>
              <a:t>UWICTR</a:t>
            </a:r>
          </a:p>
          <a:p>
            <a:r>
              <a:rPr lang="en-US" sz="3100" dirty="0"/>
              <a:t>© </a:t>
            </a:r>
            <a:r>
              <a:rPr lang="en-US" sz="3100" dirty="0" smtClean="0"/>
              <a:t>2020 </a:t>
            </a:r>
            <a:r>
              <a:rPr lang="en-US" sz="3100" dirty="0"/>
              <a:t>Betsy Rolland, PhD, MLIS, </a:t>
            </a:r>
            <a:r>
              <a:rPr lang="en-US" sz="3100" dirty="0" smtClean="0"/>
              <a:t>MPH</a:t>
            </a:r>
            <a:endParaRPr lang="en-US" sz="3100" dirty="0"/>
          </a:p>
          <a:p>
            <a:endParaRPr lang="en-US" sz="4400" dirty="0"/>
          </a:p>
        </p:txBody>
      </p:sp>
      <p:sp>
        <p:nvSpPr>
          <p:cNvPr id="5" name="AutoShape 4" descr="Image result for twitter logo for pp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4292887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dirty="0"/>
              <a:t>Science teams rarely fail because of the science; they fail or falter because of the organizational choices leaders make and the culture leaders build</a:t>
            </a:r>
          </a:p>
          <a:p>
            <a:endParaRPr lang="en-US" dirty="0"/>
          </a:p>
        </p:txBody>
      </p:sp>
    </p:spTree>
    <p:extLst>
      <p:ext uri="{BB962C8B-B14F-4D97-AF65-F5344CB8AC3E}">
        <p14:creationId xmlns:p14="http://schemas.microsoft.com/office/powerpoint/2010/main" val="3143568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1"/>
            <a:ext cx="8229600" cy="1521560"/>
          </a:xfrm>
        </p:spPr>
        <p:txBody>
          <a:bodyPr/>
          <a:lstStyle/>
          <a:p>
            <a:pPr marL="0" indent="0" algn="ctr">
              <a:buNone/>
            </a:pPr>
            <a:r>
              <a:rPr lang="en-US" sz="3600" dirty="0">
                <a:solidFill>
                  <a:srgbClr val="FF0000"/>
                </a:solidFill>
              </a:rPr>
              <a:t>Introduction to Interdisciplinary Research and Team Science</a:t>
            </a:r>
          </a:p>
        </p:txBody>
      </p:sp>
    </p:spTree>
    <p:extLst>
      <p:ext uri="{BB962C8B-B14F-4D97-AF65-F5344CB8AC3E}">
        <p14:creationId xmlns:p14="http://schemas.microsoft.com/office/powerpoint/2010/main" val="38972700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Team Science Definitions</a:t>
            </a:r>
          </a:p>
        </p:txBody>
      </p:sp>
      <p:sp>
        <p:nvSpPr>
          <p:cNvPr id="3" name="Content Placeholder 2"/>
          <p:cNvSpPr>
            <a:spLocks noGrp="1"/>
          </p:cNvSpPr>
          <p:nvPr>
            <p:ph idx="1"/>
          </p:nvPr>
        </p:nvSpPr>
        <p:spPr/>
        <p:txBody>
          <a:bodyPr>
            <a:normAutofit lnSpcReduction="10000"/>
          </a:bodyPr>
          <a:lstStyle/>
          <a:p>
            <a:r>
              <a:rPr lang="en-US" dirty="0"/>
              <a:t>Team Science</a:t>
            </a:r>
          </a:p>
          <a:p>
            <a:pPr lvl="1"/>
            <a:r>
              <a:rPr lang="en-US" dirty="0"/>
              <a:t>Scientific collaboration, i.e., research conducted by more than one individual in an interdependent fashion, including research conducted by small teams and larger groups</a:t>
            </a:r>
          </a:p>
          <a:p>
            <a:pPr lvl="1"/>
            <a:r>
              <a:rPr lang="en-US" dirty="0"/>
              <a:t>Some definitions focus on interdisciplinary teams</a:t>
            </a:r>
          </a:p>
          <a:p>
            <a:r>
              <a:rPr lang="en-US" dirty="0"/>
              <a:t>Science Teams</a:t>
            </a:r>
          </a:p>
          <a:p>
            <a:pPr lvl="1"/>
            <a:r>
              <a:rPr lang="en-US" dirty="0"/>
              <a:t>Entities of 2-10 individuals conducting science together</a:t>
            </a:r>
          </a:p>
          <a:p>
            <a:pPr lvl="1"/>
            <a:r>
              <a:rPr lang="en-US" dirty="0"/>
              <a:t>Larger groups (10</a:t>
            </a:r>
            <a:r>
              <a:rPr lang="en-US" dirty="0" smtClean="0"/>
              <a:t>+)</a:t>
            </a:r>
            <a:endParaRPr lang="en-US" dirty="0"/>
          </a:p>
          <a:p>
            <a:pPr marL="57150" indent="0">
              <a:buNone/>
            </a:pPr>
            <a:endParaRPr lang="en-US" sz="1200" dirty="0"/>
          </a:p>
          <a:p>
            <a:pPr marL="57150" indent="0">
              <a:buNone/>
            </a:pPr>
            <a:r>
              <a:rPr lang="en-US" sz="1200" dirty="0"/>
              <a:t>National Research Council (NRC). (2015). Enhancing the effectiveness of team science. Washington, DC: National Academies Press.</a:t>
            </a:r>
          </a:p>
        </p:txBody>
      </p:sp>
    </p:spTree>
    <p:extLst>
      <p:ext uri="{BB962C8B-B14F-4D97-AF65-F5344CB8AC3E}">
        <p14:creationId xmlns:p14="http://schemas.microsoft.com/office/powerpoint/2010/main" val="42326217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Interdisciplinary Research</a:t>
            </a:r>
            <a:endParaRPr lang="en-US" dirty="0"/>
          </a:p>
        </p:txBody>
      </p:sp>
      <p:pic>
        <p:nvPicPr>
          <p:cNvPr id="4" name="Content Placeholder 3"/>
          <p:cNvPicPr>
            <a:picLocks noGrp="1" noChangeAspect="1"/>
          </p:cNvPicPr>
          <p:nvPr>
            <p:ph idx="1"/>
          </p:nvPr>
        </p:nvPicPr>
        <p:blipFill>
          <a:blip r:embed="rId3"/>
          <a:stretch>
            <a:fillRect/>
          </a:stretch>
        </p:blipFill>
        <p:spPr>
          <a:xfrm>
            <a:off x="647095" y="1600200"/>
            <a:ext cx="7849810" cy="4525963"/>
          </a:xfrm>
          <a:prstGeom prst="rect">
            <a:avLst/>
          </a:prstGeom>
        </p:spPr>
      </p:pic>
      <p:sp>
        <p:nvSpPr>
          <p:cNvPr id="5" name="TextBox 4"/>
          <p:cNvSpPr txBox="1"/>
          <p:nvPr/>
        </p:nvSpPr>
        <p:spPr>
          <a:xfrm>
            <a:off x="3295650" y="6305550"/>
            <a:ext cx="3419475" cy="276999"/>
          </a:xfrm>
          <a:prstGeom prst="rect">
            <a:avLst/>
          </a:prstGeom>
          <a:noFill/>
        </p:spPr>
        <p:txBody>
          <a:bodyPr wrap="square" rtlCol="0">
            <a:spAutoFit/>
          </a:bodyPr>
          <a:lstStyle/>
          <a:p>
            <a:r>
              <a:rPr lang="en-US" sz="1200" dirty="0" smtClean="0"/>
              <a:t>Slide Credit: Dr. </a:t>
            </a:r>
            <a:r>
              <a:rPr lang="en-US" sz="1200" dirty="0"/>
              <a:t>Holly Falk-</a:t>
            </a:r>
            <a:r>
              <a:rPr lang="en-US" sz="1200" dirty="0" err="1"/>
              <a:t>Krzesinski</a:t>
            </a:r>
            <a:endParaRPr lang="en-US" sz="1200" dirty="0"/>
          </a:p>
        </p:txBody>
      </p:sp>
    </p:spTree>
    <p:extLst>
      <p:ext uri="{BB962C8B-B14F-4D97-AF65-F5344CB8AC3E}">
        <p14:creationId xmlns:p14="http://schemas.microsoft.com/office/powerpoint/2010/main" val="4130064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expansion of teams</a:t>
            </a:r>
          </a:p>
        </p:txBody>
      </p:sp>
      <p:sp>
        <p:nvSpPr>
          <p:cNvPr id="3" name="Content Placeholder 2"/>
          <p:cNvSpPr>
            <a:spLocks noGrp="1"/>
          </p:cNvSpPr>
          <p:nvPr>
            <p:ph idx="1"/>
          </p:nvPr>
        </p:nvSpPr>
        <p:spPr/>
        <p:txBody>
          <a:bodyPr/>
          <a:lstStyle/>
          <a:p>
            <a:r>
              <a:rPr lang="en-US" dirty="0"/>
              <a:t>The Rise of Networked (aka Team) Science</a:t>
            </a:r>
          </a:p>
          <a:p>
            <a:pPr lvl="1"/>
            <a:r>
              <a:rPr lang="en-US" dirty="0" err="1"/>
              <a:t>Wuchty</a:t>
            </a:r>
            <a:r>
              <a:rPr lang="en-US" dirty="0"/>
              <a:t>, Jones &amp; </a:t>
            </a:r>
            <a:r>
              <a:rPr lang="en-US" dirty="0" err="1"/>
              <a:t>Uzzi</a:t>
            </a:r>
            <a:r>
              <a:rPr lang="en-US" dirty="0"/>
              <a:t> 2007</a:t>
            </a:r>
          </a:p>
        </p:txBody>
      </p:sp>
      <p:pic>
        <p:nvPicPr>
          <p:cNvPr id="8" name="Picture 7"/>
          <p:cNvPicPr/>
          <p:nvPr/>
        </p:nvPicPr>
        <p:blipFill rotWithShape="1">
          <a:blip r:embed="rId3"/>
          <a:srcRect l="9595" t="42553" r="29201" b="15933"/>
          <a:stretch/>
        </p:blipFill>
        <p:spPr bwMode="auto">
          <a:xfrm>
            <a:off x="885121" y="2584090"/>
            <a:ext cx="6927766" cy="3379345"/>
          </a:xfrm>
          <a:prstGeom prst="rect">
            <a:avLst/>
          </a:prstGeom>
          <a:ln>
            <a:noFill/>
          </a:ln>
          <a:extLst>
            <a:ext uri="{53640926-AAD7-44D8-BBD7-CCE9431645EC}">
              <a14:shadowObscured xmlns:a14="http://schemas.microsoft.com/office/drawing/2010/main"/>
            </a:ext>
          </a:extLst>
        </p:spPr>
      </p:pic>
      <p:sp>
        <p:nvSpPr>
          <p:cNvPr id="9" name="Rectangle 8"/>
          <p:cNvSpPr/>
          <p:nvPr/>
        </p:nvSpPr>
        <p:spPr bwMode="auto">
          <a:xfrm>
            <a:off x="7183540" y="2584091"/>
            <a:ext cx="883315" cy="291878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5788440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Productivity of Teams</a:t>
            </a:r>
          </a:p>
        </p:txBody>
      </p:sp>
      <p:pic>
        <p:nvPicPr>
          <p:cNvPr id="9" name="Content Placeholder 3"/>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902446" y="2078267"/>
            <a:ext cx="7425121" cy="3225392"/>
          </a:xfrm>
        </p:spPr>
      </p:pic>
      <p:sp>
        <p:nvSpPr>
          <p:cNvPr id="10" name="TextBox 9"/>
          <p:cNvSpPr txBox="1"/>
          <p:nvPr/>
        </p:nvSpPr>
        <p:spPr>
          <a:xfrm>
            <a:off x="2880109" y="6179918"/>
            <a:ext cx="2851125" cy="276979"/>
          </a:xfrm>
          <a:prstGeom prst="rect">
            <a:avLst/>
          </a:prstGeom>
          <a:noFill/>
        </p:spPr>
        <p:txBody>
          <a:bodyPr wrap="none" lIns="91420" tIns="45710" rIns="91420" bIns="45710" rtlCol="0">
            <a:spAutoFit/>
          </a:bodyPr>
          <a:lstStyle/>
          <a:p>
            <a:pPr defTabSz="914212"/>
            <a:r>
              <a:rPr lang="en-US" sz="1200" dirty="0">
                <a:solidFill>
                  <a:prstClr val="black"/>
                </a:solidFill>
                <a:latin typeface="Arial" charset="0"/>
                <a:cs typeface="Arial" charset="0"/>
              </a:rPr>
              <a:t>Hall et al</a:t>
            </a:r>
            <a:r>
              <a:rPr lang="en-US" sz="1200" i="1" dirty="0">
                <a:solidFill>
                  <a:prstClr val="black"/>
                </a:solidFill>
                <a:latin typeface="Arial" charset="0"/>
                <a:cs typeface="Arial" charset="0"/>
              </a:rPr>
              <a:t>, Am J </a:t>
            </a:r>
            <a:r>
              <a:rPr lang="en-US" sz="1200" i="1" dirty="0" err="1">
                <a:solidFill>
                  <a:prstClr val="black"/>
                </a:solidFill>
                <a:latin typeface="Arial" charset="0"/>
                <a:cs typeface="Arial" charset="0"/>
              </a:rPr>
              <a:t>Prev</a:t>
            </a:r>
            <a:r>
              <a:rPr lang="en-US" sz="1200" i="1" dirty="0">
                <a:solidFill>
                  <a:prstClr val="black"/>
                </a:solidFill>
                <a:latin typeface="Arial" charset="0"/>
                <a:cs typeface="Arial" charset="0"/>
              </a:rPr>
              <a:t> Med </a:t>
            </a:r>
            <a:r>
              <a:rPr lang="en-US" sz="1200" dirty="0">
                <a:solidFill>
                  <a:prstClr val="black"/>
                </a:solidFill>
                <a:latin typeface="Arial" charset="0"/>
                <a:cs typeface="Arial" charset="0"/>
              </a:rPr>
              <a:t>2012; </a:t>
            </a:r>
            <a:r>
              <a:rPr lang="en-US" sz="1200" b="1" dirty="0">
                <a:solidFill>
                  <a:prstClr val="black"/>
                </a:solidFill>
                <a:latin typeface="Arial" charset="0"/>
                <a:cs typeface="Arial" charset="0"/>
              </a:rPr>
              <a:t>42</a:t>
            </a:r>
            <a:r>
              <a:rPr lang="en-US" sz="1200" dirty="0">
                <a:solidFill>
                  <a:prstClr val="black"/>
                </a:solidFill>
                <a:latin typeface="Arial" charset="0"/>
                <a:cs typeface="Arial" charset="0"/>
              </a:rPr>
              <a:t>:157</a:t>
            </a:r>
          </a:p>
        </p:txBody>
      </p:sp>
      <p:sp>
        <p:nvSpPr>
          <p:cNvPr id="11" name="Rectangle 10"/>
          <p:cNvSpPr/>
          <p:nvPr/>
        </p:nvSpPr>
        <p:spPr>
          <a:xfrm>
            <a:off x="902446" y="1431940"/>
            <a:ext cx="7743825" cy="654903"/>
          </a:xfrm>
          <a:prstGeom prst="rect">
            <a:avLst/>
          </a:prstGeom>
        </p:spPr>
        <p:txBody>
          <a:bodyPr wrap="square" lIns="91420" tIns="45710" rIns="91420" bIns="45710">
            <a:spAutoFit/>
          </a:bodyPr>
          <a:lstStyle/>
          <a:p>
            <a:pPr algn="ctr" defTabSz="914212"/>
            <a:r>
              <a:rPr lang="en-US" sz="1828" dirty="0">
                <a:solidFill>
                  <a:prstClr val="black"/>
                </a:solidFill>
                <a:latin typeface="Arial" charset="0"/>
                <a:cs typeface="Arial" charset="0"/>
              </a:rPr>
              <a:t>Productivity of </a:t>
            </a:r>
            <a:r>
              <a:rPr lang="en-US" sz="1828">
                <a:solidFill>
                  <a:prstClr val="black"/>
                </a:solidFill>
                <a:latin typeface="Arial" charset="0"/>
                <a:cs typeface="Arial" charset="0"/>
              </a:rPr>
              <a:t>the </a:t>
            </a:r>
            <a:r>
              <a:rPr lang="en-US" sz="1828" smtClean="0">
                <a:solidFill>
                  <a:prstClr val="black"/>
                </a:solidFill>
                <a:latin typeface="Arial" charset="0"/>
                <a:cs typeface="Arial" charset="0"/>
              </a:rPr>
              <a:t>Transdisciplinary </a:t>
            </a:r>
            <a:r>
              <a:rPr lang="en-US" sz="1828" dirty="0" smtClean="0">
                <a:solidFill>
                  <a:prstClr val="black"/>
                </a:solidFill>
                <a:latin typeface="Arial" charset="0"/>
                <a:cs typeface="Arial" charset="0"/>
              </a:rPr>
              <a:t>Tobacco Use Research </a:t>
            </a:r>
            <a:r>
              <a:rPr lang="en-US" sz="1828" dirty="0">
                <a:solidFill>
                  <a:prstClr val="black"/>
                </a:solidFill>
                <a:latin typeface="Arial" charset="0"/>
                <a:cs typeface="Arial" charset="0"/>
              </a:rPr>
              <a:t>Centers (TTURC) program (1994-2004)</a:t>
            </a:r>
          </a:p>
        </p:txBody>
      </p:sp>
      <p:sp>
        <p:nvSpPr>
          <p:cNvPr id="12" name="TextBox 21"/>
          <p:cNvSpPr txBox="1">
            <a:spLocks noChangeArrowheads="1"/>
          </p:cNvSpPr>
          <p:nvPr/>
        </p:nvSpPr>
        <p:spPr bwMode="auto">
          <a:xfrm>
            <a:off x="873871" y="5335489"/>
            <a:ext cx="3810000" cy="838864"/>
          </a:xfrm>
          <a:prstGeom prst="rect">
            <a:avLst/>
          </a:prstGeom>
          <a:solidFill>
            <a:schemeClr val="bg1"/>
          </a:solidFill>
          <a:ln w="9525">
            <a:noFill/>
            <a:miter lim="800000"/>
            <a:headEnd/>
            <a:tailEnd/>
          </a:ln>
        </p:spPr>
        <p:txBody>
          <a:bodyPr lIns="91420" tIns="45710" rIns="91420" bIns="45710">
            <a:spAutoFit/>
          </a:bodyPr>
          <a:lstStyle/>
          <a:p>
            <a:pPr defTabSz="182516">
              <a:defRPr/>
            </a:pPr>
            <a:r>
              <a:rPr lang="en-US" sz="1617" dirty="0">
                <a:solidFill>
                  <a:prstClr val="black"/>
                </a:solidFill>
                <a:latin typeface="Times"/>
                <a:cs typeface="Times" pitchFamily="18" charset="0"/>
              </a:rPr>
              <a:t>TD center publications have longer start up period compared to R01s but become more productive over time </a:t>
            </a:r>
          </a:p>
        </p:txBody>
      </p:sp>
      <p:sp>
        <p:nvSpPr>
          <p:cNvPr id="13" name="Rectangle 21"/>
          <p:cNvSpPr>
            <a:spLocks noChangeArrowheads="1"/>
          </p:cNvSpPr>
          <p:nvPr/>
        </p:nvSpPr>
        <p:spPr bwMode="auto">
          <a:xfrm>
            <a:off x="4683871" y="5359973"/>
            <a:ext cx="4038600" cy="590013"/>
          </a:xfrm>
          <a:prstGeom prst="rect">
            <a:avLst/>
          </a:prstGeom>
          <a:noFill/>
          <a:ln w="9525">
            <a:noFill/>
            <a:miter lim="800000"/>
            <a:headEnd/>
            <a:tailEnd/>
          </a:ln>
        </p:spPr>
        <p:txBody>
          <a:bodyPr lIns="91420" tIns="45710" rIns="91420" bIns="45710">
            <a:spAutoFit/>
          </a:bodyPr>
          <a:lstStyle/>
          <a:p>
            <a:pPr defTabSz="457082">
              <a:defRPr/>
            </a:pPr>
            <a:r>
              <a:rPr lang="en-US" sz="1617" dirty="0">
                <a:solidFill>
                  <a:prstClr val="black"/>
                </a:solidFill>
                <a:latin typeface="Times"/>
                <a:cs typeface="Times" pitchFamily="18" charset="0"/>
              </a:rPr>
              <a:t>Centers initial lag in number of publications is eliminated around Project Year 4. </a:t>
            </a:r>
          </a:p>
        </p:txBody>
      </p:sp>
    </p:spTree>
    <p:extLst>
      <p:ext uri="{BB962C8B-B14F-4D97-AF65-F5344CB8AC3E}">
        <p14:creationId xmlns:p14="http://schemas.microsoft.com/office/powerpoint/2010/main" val="25808825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a:t>
            </a:r>
            <a:r>
              <a:rPr lang="en-US" dirty="0" smtClean="0"/>
              <a:t>Successful </a:t>
            </a:r>
            <a:r>
              <a:rPr lang="en-US" dirty="0"/>
              <a:t>I</a:t>
            </a:r>
            <a:r>
              <a:rPr lang="en-US" dirty="0" smtClean="0"/>
              <a:t>nterdisciplinary </a:t>
            </a:r>
            <a:r>
              <a:rPr lang="en-US" dirty="0"/>
              <a:t>T</a:t>
            </a:r>
            <a:r>
              <a:rPr lang="en-US" dirty="0" smtClean="0"/>
              <a:t>eams</a:t>
            </a:r>
            <a:endParaRPr lang="en-US" dirty="0"/>
          </a:p>
        </p:txBody>
      </p:sp>
      <p:sp>
        <p:nvSpPr>
          <p:cNvPr id="3" name="Content Placeholder 2"/>
          <p:cNvSpPr>
            <a:spLocks noGrp="1"/>
          </p:cNvSpPr>
          <p:nvPr>
            <p:ph idx="1"/>
          </p:nvPr>
        </p:nvSpPr>
        <p:spPr/>
        <p:txBody>
          <a:bodyPr>
            <a:normAutofit fontScale="92500" lnSpcReduction="20000"/>
          </a:bodyPr>
          <a:lstStyle/>
          <a:p>
            <a:r>
              <a:rPr lang="en-US" dirty="0"/>
              <a:t>Team products have documented impact on society, and economic </a:t>
            </a:r>
            <a:r>
              <a:rPr lang="en-US" dirty="0" smtClean="0"/>
              <a:t>growth </a:t>
            </a:r>
            <a:endParaRPr lang="en-US" dirty="0"/>
          </a:p>
          <a:p>
            <a:pPr lvl="2"/>
            <a:r>
              <a:rPr lang="en-US" sz="1300" dirty="0"/>
              <a:t>NRC “Convergence..”, 2014, National Academies Press.</a:t>
            </a:r>
          </a:p>
          <a:p>
            <a:r>
              <a:rPr lang="en-US" dirty="0"/>
              <a:t>Team research is cited at a higher frequency and patents more likely to be </a:t>
            </a:r>
            <a:r>
              <a:rPr lang="en-US" dirty="0" smtClean="0"/>
              <a:t>licensed </a:t>
            </a:r>
            <a:endParaRPr lang="en-US" dirty="0"/>
          </a:p>
          <a:p>
            <a:pPr lvl="2"/>
            <a:r>
              <a:rPr lang="en-US" sz="1300" dirty="0" err="1"/>
              <a:t>Wuchty</a:t>
            </a:r>
            <a:r>
              <a:rPr lang="en-US" sz="1300" dirty="0"/>
              <a:t>, 2007, Science, 316:1036; Singh, Management Science, 2010, 56:41.</a:t>
            </a:r>
          </a:p>
          <a:p>
            <a:r>
              <a:rPr lang="en-US" dirty="0"/>
              <a:t>Team approach fosters innovation and greater retention of </a:t>
            </a:r>
            <a:r>
              <a:rPr lang="en-US" dirty="0" smtClean="0"/>
              <a:t>advancements </a:t>
            </a:r>
            <a:endParaRPr lang="en-US" dirty="0"/>
          </a:p>
          <a:p>
            <a:pPr lvl="2"/>
            <a:r>
              <a:rPr lang="en-US" sz="1300" dirty="0" err="1"/>
              <a:t>Disis</a:t>
            </a:r>
            <a:r>
              <a:rPr lang="en-US" sz="1300" dirty="0"/>
              <a:t>, 2010, Science Translational Medicine,22:22cm9 </a:t>
            </a:r>
          </a:p>
          <a:p>
            <a:r>
              <a:rPr lang="en-US" dirty="0"/>
              <a:t>Teams have higher publication rates than collections of </a:t>
            </a:r>
            <a:r>
              <a:rPr lang="en-US" dirty="0" smtClean="0"/>
              <a:t>projects </a:t>
            </a:r>
            <a:endParaRPr lang="en-US" dirty="0"/>
          </a:p>
          <a:p>
            <a:pPr lvl="2"/>
            <a:r>
              <a:rPr lang="en-US" sz="1300" dirty="0"/>
              <a:t>Hall, 2012, Am J Preventive Med 42:157</a:t>
            </a:r>
          </a:p>
          <a:p>
            <a:r>
              <a:rPr lang="en-US" dirty="0"/>
              <a:t>Participants in teams have enhanced </a:t>
            </a:r>
            <a:r>
              <a:rPr lang="en-US" dirty="0" smtClean="0"/>
              <a:t>satisfaction </a:t>
            </a:r>
            <a:endParaRPr lang="en-US" dirty="0"/>
          </a:p>
          <a:p>
            <a:pPr lvl="2"/>
            <a:r>
              <a:rPr lang="en-US" sz="1300" dirty="0"/>
              <a:t>Cooke, 2015, “Enhancing the effectiveness of team science” National Academies Press</a:t>
            </a:r>
          </a:p>
          <a:p>
            <a:endParaRPr lang="en-US" dirty="0"/>
          </a:p>
        </p:txBody>
      </p:sp>
    </p:spTree>
    <p:extLst>
      <p:ext uri="{BB962C8B-B14F-4D97-AF65-F5344CB8AC3E}">
        <p14:creationId xmlns:p14="http://schemas.microsoft.com/office/powerpoint/2010/main" val="41460071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Science Enhances Reproducibility</a:t>
            </a:r>
            <a:endParaRPr lang="en-US" dirty="0"/>
          </a:p>
        </p:txBody>
      </p:sp>
      <p:pic>
        <p:nvPicPr>
          <p:cNvPr id="5" name="Content Placeholder 4"/>
          <p:cNvPicPr>
            <a:picLocks noGrp="1"/>
          </p:cNvPicPr>
          <p:nvPr>
            <p:ph idx="1"/>
          </p:nvPr>
        </p:nvPicPr>
        <p:blipFill rotWithShape="1">
          <a:blip r:embed="rId3"/>
          <a:srcRect l="55652" t="26956" r="16276" b="13302"/>
          <a:stretch/>
        </p:blipFill>
        <p:spPr bwMode="auto">
          <a:xfrm>
            <a:off x="1336672" y="1600200"/>
            <a:ext cx="6470656" cy="452596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163263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of </a:t>
            </a:r>
            <a:r>
              <a:rPr lang="en-US" dirty="0" smtClean="0"/>
              <a:t>Conducting Team Science</a:t>
            </a:r>
            <a:endParaRPr lang="en-US" dirty="0"/>
          </a:p>
        </p:txBody>
      </p:sp>
      <p:sp>
        <p:nvSpPr>
          <p:cNvPr id="3" name="Content Placeholder 2"/>
          <p:cNvSpPr>
            <a:spLocks noGrp="1"/>
          </p:cNvSpPr>
          <p:nvPr>
            <p:ph idx="1"/>
          </p:nvPr>
        </p:nvSpPr>
        <p:spPr>
          <a:xfrm>
            <a:off x="457200" y="1600201"/>
            <a:ext cx="5574190" cy="4086824"/>
          </a:xfrm>
        </p:spPr>
        <p:txBody>
          <a:bodyPr/>
          <a:lstStyle/>
          <a:p>
            <a:pPr marL="514350" indent="-514350">
              <a:buFont typeface="+mj-lt"/>
              <a:buAutoNum type="arabicPeriod"/>
            </a:pPr>
            <a:r>
              <a:rPr lang="en-US" dirty="0"/>
              <a:t>High diversity of membership</a:t>
            </a:r>
          </a:p>
          <a:p>
            <a:pPr marL="514350" indent="-514350">
              <a:buFont typeface="+mj-lt"/>
              <a:buAutoNum type="arabicPeriod"/>
            </a:pPr>
            <a:r>
              <a:rPr lang="en-US" dirty="0"/>
              <a:t>Deep knowledge integration</a:t>
            </a:r>
          </a:p>
          <a:p>
            <a:pPr marL="514350" indent="-514350">
              <a:buFont typeface="+mj-lt"/>
              <a:buAutoNum type="arabicPeriod"/>
            </a:pPr>
            <a:r>
              <a:rPr lang="en-US" dirty="0"/>
              <a:t>Large team size</a:t>
            </a:r>
          </a:p>
          <a:p>
            <a:pPr marL="514350" indent="-514350">
              <a:buFont typeface="+mj-lt"/>
              <a:buAutoNum type="arabicPeriod"/>
            </a:pPr>
            <a:r>
              <a:rPr lang="en-US" dirty="0"/>
              <a:t>Goal misalignment with other teams</a:t>
            </a:r>
          </a:p>
          <a:p>
            <a:pPr marL="514350" indent="-514350">
              <a:buFont typeface="+mj-lt"/>
              <a:buAutoNum type="arabicPeriod"/>
            </a:pPr>
            <a:r>
              <a:rPr lang="en-US" dirty="0"/>
              <a:t>Permeable boundaries</a:t>
            </a:r>
          </a:p>
          <a:p>
            <a:pPr marL="514350" indent="-514350">
              <a:buFont typeface="+mj-lt"/>
              <a:buAutoNum type="arabicPeriod"/>
            </a:pPr>
            <a:r>
              <a:rPr lang="en-US" dirty="0"/>
              <a:t>Geographic dispersion</a:t>
            </a:r>
          </a:p>
          <a:p>
            <a:pPr marL="514350" indent="-514350">
              <a:buFont typeface="+mj-lt"/>
              <a:buAutoNum type="arabicPeriod"/>
            </a:pPr>
            <a:r>
              <a:rPr lang="en-US" dirty="0"/>
              <a:t>High task interdependence</a:t>
            </a:r>
          </a:p>
          <a:p>
            <a:pPr marL="0" indent="0">
              <a:buNone/>
            </a:pPr>
            <a:endParaRPr lang="en-US" sz="1000" dirty="0"/>
          </a:p>
          <a:p>
            <a:pPr marL="0" indent="0">
              <a:buNone/>
            </a:pPr>
            <a:r>
              <a:rPr lang="en-US" sz="1200" dirty="0"/>
              <a:t>National Research Council (NRC). (2015). Enhancing the effectiveness of team science. Washington, DC: National Academies Press.</a:t>
            </a:r>
          </a:p>
          <a:p>
            <a:pPr marL="514350" indent="-514350">
              <a:buFont typeface="+mj-lt"/>
              <a:buAutoNum type="arabicPeriod"/>
            </a:pPr>
            <a:endParaRPr lang="en-US" dirty="0"/>
          </a:p>
        </p:txBody>
      </p:sp>
      <p:pic>
        <p:nvPicPr>
          <p:cNvPr id="1026" name="Picture 2" descr="https://www.nap.edu/cover/19007/4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225" y="1590829"/>
            <a:ext cx="2726757" cy="4096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3223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High diversity of membership</a:t>
            </a:r>
          </a:p>
        </p:txBody>
      </p:sp>
      <p:sp>
        <p:nvSpPr>
          <p:cNvPr id="3" name="Content Placeholder 2"/>
          <p:cNvSpPr>
            <a:spLocks noGrp="1"/>
          </p:cNvSpPr>
          <p:nvPr>
            <p:ph idx="1"/>
          </p:nvPr>
        </p:nvSpPr>
        <p:spPr/>
        <p:txBody>
          <a:bodyPr>
            <a:normAutofit fontScale="92500" lnSpcReduction="10000"/>
          </a:bodyPr>
          <a:lstStyle/>
          <a:p>
            <a:r>
              <a:rPr lang="en-US" dirty="0"/>
              <a:t>Disciplinary</a:t>
            </a:r>
          </a:p>
          <a:p>
            <a:pPr lvl="1"/>
            <a:r>
              <a:rPr lang="en-US" dirty="0"/>
              <a:t>Biologist + epidemiologist + statistician</a:t>
            </a:r>
          </a:p>
          <a:p>
            <a:r>
              <a:rPr lang="en-US" dirty="0"/>
              <a:t>Professional</a:t>
            </a:r>
          </a:p>
          <a:p>
            <a:pPr lvl="1"/>
            <a:r>
              <a:rPr lang="en-US" dirty="0"/>
              <a:t>Academic + industry</a:t>
            </a:r>
          </a:p>
          <a:p>
            <a:r>
              <a:rPr lang="en-US" dirty="0"/>
              <a:t>Demographic</a:t>
            </a:r>
          </a:p>
          <a:p>
            <a:pPr lvl="1"/>
            <a:r>
              <a:rPr lang="en-US" dirty="0"/>
              <a:t>Race/ethnicity</a:t>
            </a:r>
          </a:p>
          <a:p>
            <a:pPr lvl="1"/>
            <a:r>
              <a:rPr lang="en-US" dirty="0"/>
              <a:t>Gender</a:t>
            </a:r>
          </a:p>
          <a:p>
            <a:pPr lvl="1"/>
            <a:r>
              <a:rPr lang="en-US" dirty="0"/>
              <a:t>Age</a:t>
            </a:r>
          </a:p>
          <a:p>
            <a:r>
              <a:rPr lang="en-US" dirty="0"/>
              <a:t>Career stage</a:t>
            </a:r>
          </a:p>
          <a:p>
            <a:pPr lvl="1"/>
            <a:r>
              <a:rPr lang="en-US" dirty="0"/>
              <a:t>Early-stage investigators + senior professors</a:t>
            </a:r>
          </a:p>
          <a:p>
            <a:r>
              <a:rPr lang="en-US" dirty="0"/>
              <a:t>Personality type and work style</a:t>
            </a:r>
          </a:p>
          <a:p>
            <a:endParaRPr lang="en-US" dirty="0"/>
          </a:p>
          <a:p>
            <a:endParaRPr lang="en-US" dirty="0"/>
          </a:p>
          <a:p>
            <a:endParaRPr lang="en-US" dirty="0"/>
          </a:p>
        </p:txBody>
      </p:sp>
    </p:spTree>
    <p:extLst>
      <p:ext uri="{BB962C8B-B14F-4D97-AF65-F5344CB8AC3E}">
        <p14:creationId xmlns:p14="http://schemas.microsoft.com/office/powerpoint/2010/main" val="1149833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High diversity of membership</a:t>
            </a:r>
          </a:p>
        </p:txBody>
      </p:sp>
      <p:sp>
        <p:nvSpPr>
          <p:cNvPr id="3" name="Content Placeholder 2"/>
          <p:cNvSpPr>
            <a:spLocks noGrp="1"/>
          </p:cNvSpPr>
          <p:nvPr>
            <p:ph idx="1"/>
          </p:nvPr>
        </p:nvSpPr>
        <p:spPr/>
        <p:txBody>
          <a:bodyPr/>
          <a:lstStyle/>
          <a:p>
            <a:r>
              <a:rPr lang="en-US" dirty="0" smtClean="0"/>
              <a:t>Leadership response:</a:t>
            </a:r>
            <a:endParaRPr lang="en-US" dirty="0"/>
          </a:p>
          <a:p>
            <a:pPr lvl="1"/>
            <a:r>
              <a:rPr lang="en-US" dirty="0" smtClean="0"/>
              <a:t>Stress </a:t>
            </a:r>
            <a:r>
              <a:rPr lang="en-US" dirty="0"/>
              <a:t>that diversity brings strength to the team, and different approaches and viewpoints enhance team creativity and problem-solving</a:t>
            </a:r>
          </a:p>
          <a:p>
            <a:pPr lvl="1"/>
            <a:r>
              <a:rPr lang="en-US" dirty="0" smtClean="0"/>
              <a:t>Create </a:t>
            </a:r>
            <a:r>
              <a:rPr lang="en-US" dirty="0"/>
              <a:t>a culture where all members have a voice and feel comfortable using </a:t>
            </a:r>
            <a:r>
              <a:rPr lang="en-US" dirty="0" smtClean="0"/>
              <a:t>it</a:t>
            </a:r>
          </a:p>
          <a:p>
            <a:pPr lvl="2"/>
            <a:endParaRPr lang="en-US" dirty="0"/>
          </a:p>
        </p:txBody>
      </p:sp>
    </p:spTree>
    <p:extLst>
      <p:ext uri="{BB962C8B-B14F-4D97-AF65-F5344CB8AC3E}">
        <p14:creationId xmlns:p14="http://schemas.microsoft.com/office/powerpoint/2010/main" val="26677355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Deep knowledge integration</a:t>
            </a:r>
          </a:p>
        </p:txBody>
      </p:sp>
      <p:sp>
        <p:nvSpPr>
          <p:cNvPr id="3" name="Content Placeholder 2"/>
          <p:cNvSpPr>
            <a:spLocks noGrp="1"/>
          </p:cNvSpPr>
          <p:nvPr>
            <p:ph idx="1"/>
          </p:nvPr>
        </p:nvSpPr>
        <p:spPr/>
        <p:txBody>
          <a:bodyPr/>
          <a:lstStyle/>
          <a:p>
            <a:r>
              <a:rPr lang="en-US" dirty="0"/>
              <a:t>Integrating knowledge from different perspectives to the shared research problem</a:t>
            </a:r>
          </a:p>
          <a:p>
            <a:r>
              <a:rPr lang="en-US" dirty="0"/>
              <a:t>Different levels of integration may be needed depending on the complexity of the problem</a:t>
            </a:r>
          </a:p>
          <a:p>
            <a:r>
              <a:rPr lang="en-US" dirty="0"/>
              <a:t>Integration issues include:</a:t>
            </a:r>
          </a:p>
          <a:p>
            <a:pPr lvl="1"/>
            <a:r>
              <a:rPr lang="en-US" dirty="0"/>
              <a:t>Vocabulary</a:t>
            </a:r>
          </a:p>
          <a:p>
            <a:pPr lvl="1"/>
            <a:r>
              <a:rPr lang="en-US" dirty="0"/>
              <a:t>Frameworks</a:t>
            </a:r>
          </a:p>
          <a:p>
            <a:pPr lvl="1"/>
            <a:r>
              <a:rPr lang="en-US" dirty="0"/>
              <a:t>Data sets</a:t>
            </a:r>
          </a:p>
          <a:p>
            <a:pPr lvl="1"/>
            <a:r>
              <a:rPr lang="en-US" dirty="0"/>
              <a:t>Statistical approaches</a:t>
            </a:r>
          </a:p>
          <a:p>
            <a:endParaRPr lang="en-US" dirty="0"/>
          </a:p>
        </p:txBody>
      </p:sp>
    </p:spTree>
    <p:extLst>
      <p:ext uri="{BB962C8B-B14F-4D97-AF65-F5344CB8AC3E}">
        <p14:creationId xmlns:p14="http://schemas.microsoft.com/office/powerpoint/2010/main" val="28676774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Deep knowledge integration</a:t>
            </a:r>
          </a:p>
        </p:txBody>
      </p:sp>
      <p:sp>
        <p:nvSpPr>
          <p:cNvPr id="3" name="Content Placeholder 2"/>
          <p:cNvSpPr>
            <a:spLocks noGrp="1"/>
          </p:cNvSpPr>
          <p:nvPr>
            <p:ph idx="1"/>
          </p:nvPr>
        </p:nvSpPr>
        <p:spPr/>
        <p:txBody>
          <a:bodyPr/>
          <a:lstStyle/>
          <a:p>
            <a:r>
              <a:rPr lang="en-US" dirty="0"/>
              <a:t>Leadership response :</a:t>
            </a:r>
          </a:p>
          <a:p>
            <a:pPr lvl="1"/>
            <a:r>
              <a:rPr lang="en-US" dirty="0"/>
              <a:t>Early and ongoing discussions about the research </a:t>
            </a:r>
            <a:r>
              <a:rPr lang="en-US" dirty="0" smtClean="0"/>
              <a:t>problem, engaging different perspectives and examining different disciplinary frameworks</a:t>
            </a:r>
          </a:p>
          <a:p>
            <a:pPr lvl="1"/>
            <a:r>
              <a:rPr lang="en-US" dirty="0" smtClean="0"/>
              <a:t>Request everyone define terms or jargon during discussions</a:t>
            </a:r>
            <a:endParaRPr lang="en-US" dirty="0"/>
          </a:p>
          <a:p>
            <a:pPr lvl="1"/>
            <a:r>
              <a:rPr lang="en-US" dirty="0"/>
              <a:t>Engagement of a facilitator for more deep knowledge integration needs</a:t>
            </a:r>
          </a:p>
          <a:p>
            <a:endParaRPr lang="en-US" dirty="0"/>
          </a:p>
        </p:txBody>
      </p:sp>
    </p:spTree>
    <p:extLst>
      <p:ext uri="{BB962C8B-B14F-4D97-AF65-F5344CB8AC3E}">
        <p14:creationId xmlns:p14="http://schemas.microsoft.com/office/powerpoint/2010/main" val="24506478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Large team size</a:t>
            </a:r>
          </a:p>
        </p:txBody>
      </p:sp>
      <p:sp>
        <p:nvSpPr>
          <p:cNvPr id="3" name="Content Placeholder 2"/>
          <p:cNvSpPr>
            <a:spLocks noGrp="1"/>
          </p:cNvSpPr>
          <p:nvPr>
            <p:ph idx="1"/>
          </p:nvPr>
        </p:nvSpPr>
        <p:spPr/>
        <p:txBody>
          <a:bodyPr/>
          <a:lstStyle/>
          <a:p>
            <a:r>
              <a:rPr lang="en-US" dirty="0"/>
              <a:t>More people working together on ever-larger and more complex problems</a:t>
            </a:r>
          </a:p>
          <a:p>
            <a:r>
              <a:rPr lang="en-US" dirty="0"/>
              <a:t>Pros:</a:t>
            </a:r>
          </a:p>
          <a:p>
            <a:pPr lvl="1"/>
            <a:r>
              <a:rPr lang="en-US" dirty="0"/>
              <a:t>Enhanced productivity</a:t>
            </a:r>
          </a:p>
          <a:p>
            <a:pPr lvl="1"/>
            <a:r>
              <a:rPr lang="en-US" dirty="0"/>
              <a:t>More diversity of thought</a:t>
            </a:r>
          </a:p>
          <a:p>
            <a:r>
              <a:rPr lang="en-US" dirty="0"/>
              <a:t>Cons:</a:t>
            </a:r>
          </a:p>
          <a:p>
            <a:pPr lvl="1"/>
            <a:r>
              <a:rPr lang="en-US" dirty="0"/>
              <a:t>Higher coordination costs</a:t>
            </a:r>
          </a:p>
          <a:p>
            <a:pPr lvl="1"/>
            <a:r>
              <a:rPr lang="en-US" dirty="0"/>
              <a:t>Harder to communicate effectively</a:t>
            </a:r>
          </a:p>
          <a:p>
            <a:pPr lvl="1"/>
            <a:r>
              <a:rPr lang="en-US" dirty="0"/>
              <a:t>Less one-on-one interaction to build trust and shared understanding</a:t>
            </a:r>
          </a:p>
          <a:p>
            <a:endParaRPr lang="en-US" dirty="0"/>
          </a:p>
        </p:txBody>
      </p:sp>
    </p:spTree>
    <p:extLst>
      <p:ext uri="{BB962C8B-B14F-4D97-AF65-F5344CB8AC3E}">
        <p14:creationId xmlns:p14="http://schemas.microsoft.com/office/powerpoint/2010/main" val="14705220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Large team size</a:t>
            </a:r>
          </a:p>
        </p:txBody>
      </p:sp>
      <p:sp>
        <p:nvSpPr>
          <p:cNvPr id="3" name="Content Placeholder 2"/>
          <p:cNvSpPr>
            <a:spLocks noGrp="1"/>
          </p:cNvSpPr>
          <p:nvPr>
            <p:ph idx="1"/>
          </p:nvPr>
        </p:nvSpPr>
        <p:spPr/>
        <p:txBody>
          <a:bodyPr/>
          <a:lstStyle/>
          <a:p>
            <a:r>
              <a:rPr lang="en-US" dirty="0"/>
              <a:t>Leadership response :</a:t>
            </a:r>
          </a:p>
          <a:p>
            <a:pPr lvl="1"/>
            <a:r>
              <a:rPr lang="en-US" dirty="0" smtClean="0"/>
              <a:t>A </a:t>
            </a:r>
            <a:r>
              <a:rPr lang="en-US" dirty="0"/>
              <a:t>communication plan that lays out who needs to know what kind of </a:t>
            </a:r>
            <a:r>
              <a:rPr lang="en-US" dirty="0" smtClean="0"/>
              <a:t>information</a:t>
            </a:r>
            <a:endParaRPr lang="en-US" dirty="0"/>
          </a:p>
          <a:p>
            <a:pPr lvl="1"/>
            <a:r>
              <a:rPr lang="en-US" dirty="0"/>
              <a:t>Transparent task assignment and tracking</a:t>
            </a:r>
          </a:p>
          <a:p>
            <a:pPr lvl="1"/>
            <a:r>
              <a:rPr lang="en-US" dirty="0"/>
              <a:t>Clear roles and responsibilities so everyone knows who’s doing what</a:t>
            </a:r>
          </a:p>
          <a:p>
            <a:pPr lvl="1"/>
            <a:r>
              <a:rPr lang="en-US" dirty="0"/>
              <a:t>Holding face-to-face kickoff meetings as often as feasible can help build that trust. Social time is important.</a:t>
            </a:r>
          </a:p>
          <a:p>
            <a:pPr lvl="1"/>
            <a:r>
              <a:rPr lang="en-US" dirty="0"/>
              <a:t>Engaging staff working at the intersection of </a:t>
            </a:r>
            <a:r>
              <a:rPr lang="en-US" dirty="0" smtClean="0"/>
              <a:t>groups as translators or information brokers</a:t>
            </a:r>
            <a:endParaRPr lang="en-US" dirty="0"/>
          </a:p>
          <a:p>
            <a:endParaRPr lang="en-US" dirty="0"/>
          </a:p>
          <a:p>
            <a:endParaRPr lang="en-US" dirty="0"/>
          </a:p>
        </p:txBody>
      </p:sp>
    </p:spTree>
    <p:extLst>
      <p:ext uri="{BB962C8B-B14F-4D97-AF65-F5344CB8AC3E}">
        <p14:creationId xmlns:p14="http://schemas.microsoft.com/office/powerpoint/2010/main" val="28340210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Goal misalignment with other teams</a:t>
            </a:r>
          </a:p>
        </p:txBody>
      </p:sp>
      <p:graphicFrame>
        <p:nvGraphicFramePr>
          <p:cNvPr id="6" name="Content Placeholder 3"/>
          <p:cNvGraphicFramePr>
            <a:graphicFrameLocks/>
          </p:cNvGraphicFramePr>
          <p:nvPr>
            <p:extLst>
              <p:ext uri="{D42A27DB-BD31-4B8C-83A1-F6EECF244321}">
                <p14:modId xmlns:p14="http://schemas.microsoft.com/office/powerpoint/2010/main" val="4290941740"/>
              </p:ext>
            </p:extLst>
          </p:nvPr>
        </p:nvGraphicFramePr>
        <p:xfrm>
          <a:off x="309045" y="1470344"/>
          <a:ext cx="6183205" cy="46470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extLst>
              <p:ext uri="{D42A27DB-BD31-4B8C-83A1-F6EECF244321}">
                <p14:modId xmlns:p14="http://schemas.microsoft.com/office/powerpoint/2010/main" val="4230580368"/>
              </p:ext>
            </p:extLst>
          </p:nvPr>
        </p:nvGraphicFramePr>
        <p:xfrm>
          <a:off x="6300224" y="2200040"/>
          <a:ext cx="2653261" cy="334874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8254457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Goal misalignment with other teams</a:t>
            </a:r>
          </a:p>
        </p:txBody>
      </p:sp>
      <p:sp>
        <p:nvSpPr>
          <p:cNvPr id="3" name="Content Placeholder 2"/>
          <p:cNvSpPr>
            <a:spLocks noGrp="1"/>
          </p:cNvSpPr>
          <p:nvPr>
            <p:ph idx="1"/>
          </p:nvPr>
        </p:nvSpPr>
        <p:spPr/>
        <p:txBody>
          <a:bodyPr/>
          <a:lstStyle/>
          <a:p>
            <a:r>
              <a:rPr lang="en-US" dirty="0"/>
              <a:t>Leadership </a:t>
            </a:r>
            <a:r>
              <a:rPr lang="en-US" dirty="0" smtClean="0"/>
              <a:t>response:</a:t>
            </a:r>
            <a:endParaRPr lang="en-US" dirty="0"/>
          </a:p>
          <a:p>
            <a:pPr lvl="1"/>
            <a:r>
              <a:rPr lang="en-US" dirty="0"/>
              <a:t>Spending time up-front to understand why your collaborators are participating in this team and what they hope to accomplish</a:t>
            </a:r>
          </a:p>
          <a:p>
            <a:pPr lvl="1"/>
            <a:r>
              <a:rPr lang="en-US" dirty="0"/>
              <a:t>Paying special attention to the needs of community collaborators and junior </a:t>
            </a:r>
            <a:r>
              <a:rPr lang="en-US" dirty="0" smtClean="0"/>
              <a:t>faculty</a:t>
            </a:r>
          </a:p>
          <a:p>
            <a:pPr lvl="1"/>
            <a:r>
              <a:rPr lang="en-US" dirty="0" smtClean="0"/>
              <a:t>Consistent messaging about the overarching goals and why the team is working together</a:t>
            </a:r>
            <a:endParaRPr lang="en-US" dirty="0"/>
          </a:p>
          <a:p>
            <a:endParaRPr lang="en-US" dirty="0"/>
          </a:p>
        </p:txBody>
      </p:sp>
    </p:spTree>
    <p:extLst>
      <p:ext uri="{BB962C8B-B14F-4D97-AF65-F5344CB8AC3E}">
        <p14:creationId xmlns:p14="http://schemas.microsoft.com/office/powerpoint/2010/main" val="11429730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Permeable boundaries</a:t>
            </a:r>
          </a:p>
        </p:txBody>
      </p:sp>
      <p:sp>
        <p:nvSpPr>
          <p:cNvPr id="3" name="Content Placeholder 2"/>
          <p:cNvSpPr>
            <a:spLocks noGrp="1"/>
          </p:cNvSpPr>
          <p:nvPr>
            <p:ph idx="1"/>
          </p:nvPr>
        </p:nvSpPr>
        <p:spPr/>
        <p:txBody>
          <a:bodyPr/>
          <a:lstStyle/>
          <a:p>
            <a:r>
              <a:rPr lang="en-US" dirty="0"/>
              <a:t>Who is a member of this team?</a:t>
            </a:r>
          </a:p>
          <a:p>
            <a:r>
              <a:rPr lang="en-US" dirty="0"/>
              <a:t>Teams change over time as the science progresses</a:t>
            </a:r>
          </a:p>
          <a:p>
            <a:r>
              <a:rPr lang="en-US" dirty="0"/>
              <a:t>Trainees come and go</a:t>
            </a:r>
          </a:p>
          <a:p>
            <a:r>
              <a:rPr lang="en-US" dirty="0"/>
              <a:t>Challenging for communication and coordination</a:t>
            </a:r>
          </a:p>
          <a:p>
            <a:endParaRPr lang="en-US" dirty="0"/>
          </a:p>
        </p:txBody>
      </p:sp>
    </p:spTree>
    <p:extLst>
      <p:ext uri="{BB962C8B-B14F-4D97-AF65-F5344CB8AC3E}">
        <p14:creationId xmlns:p14="http://schemas.microsoft.com/office/powerpoint/2010/main" val="21137220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Permeable boundaries</a:t>
            </a:r>
          </a:p>
        </p:txBody>
      </p:sp>
      <p:sp>
        <p:nvSpPr>
          <p:cNvPr id="3" name="Content Placeholder 2"/>
          <p:cNvSpPr>
            <a:spLocks noGrp="1"/>
          </p:cNvSpPr>
          <p:nvPr>
            <p:ph idx="1"/>
          </p:nvPr>
        </p:nvSpPr>
        <p:spPr/>
        <p:txBody>
          <a:bodyPr/>
          <a:lstStyle/>
          <a:p>
            <a:r>
              <a:rPr lang="en-US" dirty="0"/>
              <a:t>Leadership </a:t>
            </a:r>
            <a:r>
              <a:rPr lang="en-US" dirty="0" smtClean="0"/>
              <a:t>response:</a:t>
            </a:r>
            <a:endParaRPr lang="en-US" dirty="0"/>
          </a:p>
          <a:p>
            <a:pPr lvl="1"/>
            <a:r>
              <a:rPr lang="en-US" dirty="0" smtClean="0"/>
              <a:t>Think </a:t>
            </a:r>
            <a:r>
              <a:rPr lang="en-US" dirty="0"/>
              <a:t>carefully about who needs to be involved along the lifecycle of the </a:t>
            </a:r>
            <a:r>
              <a:rPr lang="en-US" dirty="0" smtClean="0"/>
              <a:t>grant and plan for those transitions</a:t>
            </a:r>
            <a:endParaRPr lang="en-US" dirty="0"/>
          </a:p>
          <a:p>
            <a:pPr lvl="1"/>
            <a:r>
              <a:rPr lang="en-US" dirty="0" smtClean="0"/>
              <a:t>Encourage </a:t>
            </a:r>
            <a:r>
              <a:rPr lang="en-US" dirty="0"/>
              <a:t>open communication and transparency in activities so everyone can see the status of the project</a:t>
            </a:r>
          </a:p>
          <a:p>
            <a:endParaRPr lang="en-US" dirty="0"/>
          </a:p>
        </p:txBody>
      </p:sp>
    </p:spTree>
    <p:extLst>
      <p:ext uri="{BB962C8B-B14F-4D97-AF65-F5344CB8AC3E}">
        <p14:creationId xmlns:p14="http://schemas.microsoft.com/office/powerpoint/2010/main" val="36019106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Geographic dispersion</a:t>
            </a:r>
          </a:p>
        </p:txBody>
      </p:sp>
      <p:sp>
        <p:nvSpPr>
          <p:cNvPr id="3" name="Content Placeholder 2"/>
          <p:cNvSpPr>
            <a:spLocks noGrp="1"/>
          </p:cNvSpPr>
          <p:nvPr>
            <p:ph idx="1"/>
          </p:nvPr>
        </p:nvSpPr>
        <p:spPr/>
        <p:txBody>
          <a:bodyPr/>
          <a:lstStyle/>
          <a:p>
            <a:r>
              <a:rPr lang="en-US" dirty="0"/>
              <a:t>Across universities, nations, time zones</a:t>
            </a:r>
          </a:p>
          <a:p>
            <a:r>
              <a:rPr lang="en-US" dirty="0"/>
              <a:t>Challenges in managing organizational norms and policies</a:t>
            </a:r>
          </a:p>
          <a:p>
            <a:r>
              <a:rPr lang="en-US" dirty="0"/>
              <a:t>Communication across time zones</a:t>
            </a:r>
          </a:p>
          <a:p>
            <a:r>
              <a:rPr lang="en-US" dirty="0"/>
              <a:t>Trusting relationships take longer to develop</a:t>
            </a:r>
          </a:p>
          <a:p>
            <a:endParaRPr lang="en-US" dirty="0"/>
          </a:p>
        </p:txBody>
      </p:sp>
    </p:spTree>
    <p:extLst>
      <p:ext uri="{BB962C8B-B14F-4D97-AF65-F5344CB8AC3E}">
        <p14:creationId xmlns:p14="http://schemas.microsoft.com/office/powerpoint/2010/main" val="11817574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 Geographic dispersion</a:t>
            </a:r>
          </a:p>
        </p:txBody>
      </p:sp>
      <p:sp>
        <p:nvSpPr>
          <p:cNvPr id="3" name="Content Placeholder 2"/>
          <p:cNvSpPr>
            <a:spLocks noGrp="1"/>
          </p:cNvSpPr>
          <p:nvPr>
            <p:ph idx="1"/>
          </p:nvPr>
        </p:nvSpPr>
        <p:spPr/>
        <p:txBody>
          <a:bodyPr/>
          <a:lstStyle/>
          <a:p>
            <a:r>
              <a:rPr lang="en-US" dirty="0"/>
              <a:t>Leadership </a:t>
            </a:r>
            <a:r>
              <a:rPr lang="en-US" dirty="0" smtClean="0"/>
              <a:t>response:</a:t>
            </a:r>
            <a:endParaRPr lang="en-US" dirty="0"/>
          </a:p>
          <a:p>
            <a:pPr lvl="1"/>
            <a:r>
              <a:rPr lang="en-US" dirty="0" smtClean="0"/>
              <a:t>Be </a:t>
            </a:r>
            <a:r>
              <a:rPr lang="en-US" dirty="0"/>
              <a:t>cognizant of people’s normal work hours when scheduling calls</a:t>
            </a:r>
          </a:p>
          <a:p>
            <a:pPr lvl="1"/>
            <a:r>
              <a:rPr lang="en-US" dirty="0" smtClean="0"/>
              <a:t>Give </a:t>
            </a:r>
            <a:r>
              <a:rPr lang="en-US" dirty="0"/>
              <a:t>people as much advance warning as possible when you need things from their organizations. Processes at different universities can be wildly different.</a:t>
            </a:r>
          </a:p>
          <a:p>
            <a:pPr lvl="1"/>
            <a:r>
              <a:rPr lang="en-US" dirty="0" smtClean="0"/>
              <a:t>Hold face-to-face </a:t>
            </a:r>
            <a:r>
              <a:rPr lang="en-US" dirty="0"/>
              <a:t>kickoff meetings as often as feasible </a:t>
            </a:r>
            <a:r>
              <a:rPr lang="en-US" dirty="0" smtClean="0"/>
              <a:t>to </a:t>
            </a:r>
            <a:r>
              <a:rPr lang="en-US" dirty="0"/>
              <a:t>help build </a:t>
            </a:r>
            <a:r>
              <a:rPr lang="en-US" dirty="0" smtClean="0"/>
              <a:t>trust</a:t>
            </a:r>
            <a:r>
              <a:rPr lang="en-US" dirty="0"/>
              <a:t>. Social time is important.</a:t>
            </a:r>
          </a:p>
        </p:txBody>
      </p:sp>
    </p:spTree>
    <p:extLst>
      <p:ext uri="{BB962C8B-B14F-4D97-AF65-F5344CB8AC3E}">
        <p14:creationId xmlns:p14="http://schemas.microsoft.com/office/powerpoint/2010/main" val="20416374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 High task interdependence</a:t>
            </a:r>
          </a:p>
        </p:txBody>
      </p:sp>
      <p:sp>
        <p:nvSpPr>
          <p:cNvPr id="3" name="Content Placeholder 2"/>
          <p:cNvSpPr>
            <a:spLocks noGrp="1"/>
          </p:cNvSpPr>
          <p:nvPr>
            <p:ph idx="1"/>
          </p:nvPr>
        </p:nvSpPr>
        <p:spPr/>
        <p:txBody>
          <a:bodyPr/>
          <a:lstStyle/>
          <a:p>
            <a:r>
              <a:rPr lang="en-US" altLang="en-US" dirty="0"/>
              <a:t>By definition, team tasks are interdependent</a:t>
            </a:r>
          </a:p>
          <a:p>
            <a:r>
              <a:rPr lang="en-US" altLang="en-US" dirty="0"/>
              <a:t>Increased need for coordination and communication</a:t>
            </a:r>
          </a:p>
          <a:p>
            <a:r>
              <a:rPr lang="en-US" altLang="en-US" dirty="0"/>
              <a:t>Increased potential for conflict</a:t>
            </a:r>
          </a:p>
          <a:p>
            <a:endParaRPr lang="en-US" dirty="0"/>
          </a:p>
        </p:txBody>
      </p:sp>
    </p:spTree>
    <p:extLst>
      <p:ext uri="{BB962C8B-B14F-4D97-AF65-F5344CB8AC3E}">
        <p14:creationId xmlns:p14="http://schemas.microsoft.com/office/powerpoint/2010/main" val="28868207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 High task interdependence</a:t>
            </a:r>
          </a:p>
        </p:txBody>
      </p:sp>
      <p:sp>
        <p:nvSpPr>
          <p:cNvPr id="3" name="Content Placeholder 2"/>
          <p:cNvSpPr>
            <a:spLocks noGrp="1"/>
          </p:cNvSpPr>
          <p:nvPr>
            <p:ph idx="1"/>
          </p:nvPr>
        </p:nvSpPr>
        <p:spPr/>
        <p:txBody>
          <a:bodyPr/>
          <a:lstStyle/>
          <a:p>
            <a:r>
              <a:rPr lang="en-US" dirty="0"/>
              <a:t>Leadership </a:t>
            </a:r>
            <a:r>
              <a:rPr lang="en-US" dirty="0" smtClean="0"/>
              <a:t>response:</a:t>
            </a:r>
            <a:endParaRPr lang="en-US" dirty="0"/>
          </a:p>
          <a:p>
            <a:pPr lvl="1"/>
            <a:r>
              <a:rPr lang="en-US" dirty="0"/>
              <a:t>Clear roles and responsibilities</a:t>
            </a:r>
          </a:p>
          <a:p>
            <a:pPr lvl="1"/>
            <a:r>
              <a:rPr lang="en-US" dirty="0"/>
              <a:t>Clear and transparent task assignment and tracking</a:t>
            </a:r>
          </a:p>
          <a:p>
            <a:pPr lvl="1"/>
            <a:r>
              <a:rPr lang="en-US" dirty="0"/>
              <a:t>Regular communications about project and task status</a:t>
            </a:r>
          </a:p>
          <a:p>
            <a:pPr lvl="1"/>
            <a:endParaRPr lang="en-US" dirty="0"/>
          </a:p>
        </p:txBody>
      </p:sp>
    </p:spTree>
    <p:extLst>
      <p:ext uri="{BB962C8B-B14F-4D97-AF65-F5344CB8AC3E}">
        <p14:creationId xmlns:p14="http://schemas.microsoft.com/office/powerpoint/2010/main" val="11580022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Addressing the Challenges: Themes</a:t>
            </a:r>
          </a:p>
        </p:txBody>
      </p:sp>
      <p:sp>
        <p:nvSpPr>
          <p:cNvPr id="3" name="Content Placeholder 2"/>
          <p:cNvSpPr>
            <a:spLocks noGrp="1"/>
          </p:cNvSpPr>
          <p:nvPr>
            <p:ph idx="1"/>
          </p:nvPr>
        </p:nvSpPr>
        <p:spPr/>
        <p:txBody>
          <a:bodyPr>
            <a:normAutofit fontScale="92500"/>
          </a:bodyPr>
          <a:lstStyle/>
          <a:p>
            <a:r>
              <a:rPr lang="en-US" dirty="0" smtClean="0"/>
              <a:t>Address </a:t>
            </a:r>
            <a:r>
              <a:rPr lang="en-US" dirty="0"/>
              <a:t>challenges early and often through planning for collaboration</a:t>
            </a:r>
          </a:p>
          <a:p>
            <a:r>
              <a:rPr lang="en-US" dirty="0" smtClean="0"/>
              <a:t>Build in transparency to your tools </a:t>
            </a:r>
            <a:r>
              <a:rPr lang="en-US" dirty="0"/>
              <a:t>– google </a:t>
            </a:r>
            <a:r>
              <a:rPr lang="en-US" dirty="0" smtClean="0"/>
              <a:t>docs, </a:t>
            </a:r>
            <a:r>
              <a:rPr lang="en-US" dirty="0"/>
              <a:t>shared portal, project management software</a:t>
            </a:r>
          </a:p>
          <a:p>
            <a:r>
              <a:rPr lang="en-US" dirty="0" smtClean="0"/>
              <a:t>Develop clear</a:t>
            </a:r>
            <a:r>
              <a:rPr lang="en-US" dirty="0"/>
              <a:t>, effective </a:t>
            </a:r>
            <a:r>
              <a:rPr lang="en-US" dirty="0" smtClean="0"/>
              <a:t>communication systems</a:t>
            </a:r>
            <a:endParaRPr lang="en-US" dirty="0"/>
          </a:p>
          <a:p>
            <a:r>
              <a:rPr lang="en-US" dirty="0" smtClean="0"/>
              <a:t>Maintain focus on the </a:t>
            </a:r>
            <a:r>
              <a:rPr lang="en-US" dirty="0"/>
              <a:t>interdisciplinary nature of the </a:t>
            </a:r>
            <a:r>
              <a:rPr lang="en-US" dirty="0" smtClean="0"/>
              <a:t>conversations and remember that integration </a:t>
            </a:r>
            <a:r>
              <a:rPr lang="en-US" dirty="0"/>
              <a:t>takes </a:t>
            </a:r>
            <a:r>
              <a:rPr lang="en-US" dirty="0" smtClean="0"/>
              <a:t>time</a:t>
            </a:r>
            <a:endParaRPr lang="en-US" dirty="0"/>
          </a:p>
          <a:p>
            <a:r>
              <a:rPr lang="en-US" dirty="0" smtClean="0"/>
              <a:t>Remind the team of </a:t>
            </a:r>
            <a:r>
              <a:rPr lang="en-US" dirty="0"/>
              <a:t>the overarching goals and reasons why you’re </a:t>
            </a:r>
            <a:r>
              <a:rPr lang="en-US" dirty="0" smtClean="0"/>
              <a:t>collaborating</a:t>
            </a:r>
            <a:endParaRPr lang="en-US" dirty="0"/>
          </a:p>
          <a:p>
            <a:endParaRPr lang="en-US" dirty="0"/>
          </a:p>
        </p:txBody>
      </p:sp>
    </p:spTree>
    <p:extLst>
      <p:ext uri="{BB962C8B-B14F-4D97-AF65-F5344CB8AC3E}">
        <p14:creationId xmlns:p14="http://schemas.microsoft.com/office/powerpoint/2010/main" val="24770188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1"/>
            <a:ext cx="8229600" cy="1521560"/>
          </a:xfrm>
        </p:spPr>
        <p:txBody>
          <a:bodyPr/>
          <a:lstStyle/>
          <a:p>
            <a:pPr marL="0" indent="0" algn="ctr">
              <a:buNone/>
            </a:pPr>
            <a:r>
              <a:rPr lang="en-US" sz="3600" dirty="0" smtClean="0">
                <a:solidFill>
                  <a:srgbClr val="FF0000"/>
                </a:solidFill>
              </a:rPr>
              <a:t>Being an effective interdisciplinary collaborator and team member</a:t>
            </a:r>
            <a:endParaRPr lang="en-US" sz="3600" dirty="0">
              <a:solidFill>
                <a:srgbClr val="FF0000"/>
              </a:solidFill>
            </a:endParaRPr>
          </a:p>
        </p:txBody>
      </p:sp>
    </p:spTree>
    <p:extLst>
      <p:ext uri="{BB962C8B-B14F-4D97-AF65-F5344CB8AC3E}">
        <p14:creationId xmlns:p14="http://schemas.microsoft.com/office/powerpoint/2010/main" val="27916872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Psychological Safety</a:t>
            </a:r>
            <a:endParaRPr lang="en-US" dirty="0"/>
          </a:p>
        </p:txBody>
      </p:sp>
      <p:sp>
        <p:nvSpPr>
          <p:cNvPr id="3" name="Content Placeholder 2"/>
          <p:cNvSpPr>
            <a:spLocks noGrp="1"/>
          </p:cNvSpPr>
          <p:nvPr>
            <p:ph idx="1"/>
          </p:nvPr>
        </p:nvSpPr>
        <p:spPr>
          <a:xfrm>
            <a:off x="457200" y="1600200"/>
            <a:ext cx="5804620" cy="4593960"/>
          </a:xfrm>
        </p:spPr>
        <p:txBody>
          <a:bodyPr>
            <a:normAutofit fontScale="85000" lnSpcReduction="10000"/>
          </a:bodyPr>
          <a:lstStyle/>
          <a:p>
            <a:r>
              <a:rPr lang="en-US" dirty="0" smtClean="0"/>
              <a:t>The single greatest predictor of team performance is Psychological Safety</a:t>
            </a:r>
          </a:p>
          <a:p>
            <a:pPr lvl="1"/>
            <a:r>
              <a:rPr lang="en-US" dirty="0" smtClean="0"/>
              <a:t>“In </a:t>
            </a:r>
            <a:r>
              <a:rPr lang="en-US" dirty="0"/>
              <a:t>a workplace, psychological safety is the belief that the environment is </a:t>
            </a:r>
            <a:r>
              <a:rPr lang="en-US" b="1" dirty="0"/>
              <a:t>safe for interpersonal risk taking</a:t>
            </a:r>
            <a:r>
              <a:rPr lang="en-US" dirty="0"/>
              <a:t>. People feel able to speak up when needed — with relevant ideas, questions, or concerns — without being shut down in a gratuitous way. Psychological safety is present when colleagues trust and respect each other and feel able, even obligated, to be candid</a:t>
            </a:r>
            <a:r>
              <a:rPr lang="en-US" dirty="0" smtClean="0"/>
              <a:t>.”</a:t>
            </a:r>
          </a:p>
          <a:p>
            <a:r>
              <a:rPr lang="en-US" dirty="0" smtClean="0"/>
              <a:t>Lack of psychological safety leads to hiding rather than surfacing problems  </a:t>
            </a:r>
            <a:endParaRPr lang="en-US" dirty="0"/>
          </a:p>
        </p:txBody>
      </p:sp>
      <p:pic>
        <p:nvPicPr>
          <p:cNvPr id="1026" name="Picture 2" descr="https://images-na.ssl-images-amazon.com/images/I/41P5nET4K8L._SX336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9060" y="1591612"/>
            <a:ext cx="2408716" cy="3734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5235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Challenges</a:t>
            </a:r>
            <a:endParaRPr lang="en-US" dirty="0"/>
          </a:p>
        </p:txBody>
      </p:sp>
      <p:sp>
        <p:nvSpPr>
          <p:cNvPr id="3" name="Content Placeholder 2"/>
          <p:cNvSpPr>
            <a:spLocks noGrp="1"/>
          </p:cNvSpPr>
          <p:nvPr>
            <p:ph idx="1"/>
          </p:nvPr>
        </p:nvSpPr>
        <p:spPr>
          <a:xfrm>
            <a:off x="457199" y="1600200"/>
            <a:ext cx="3615535" cy="4525963"/>
          </a:xfrm>
        </p:spPr>
        <p:txBody>
          <a:bodyPr/>
          <a:lstStyle/>
          <a:p>
            <a:r>
              <a:rPr lang="en-US" dirty="0" smtClean="0"/>
              <a:t>Understanding dimensions of conflict</a:t>
            </a:r>
          </a:p>
          <a:p>
            <a:pPr lvl="1"/>
            <a:r>
              <a:rPr lang="en-US" dirty="0" smtClean="0"/>
              <a:t>Interpersonal vs. scientific</a:t>
            </a:r>
          </a:p>
          <a:p>
            <a:r>
              <a:rPr lang="en-US" dirty="0" smtClean="0"/>
              <a:t>Interdisciplinary language</a:t>
            </a:r>
          </a:p>
          <a:p>
            <a:r>
              <a:rPr lang="en-US" dirty="0" smtClean="0"/>
              <a:t>Cultural differences</a:t>
            </a:r>
          </a:p>
          <a:p>
            <a:endParaRPr lang="en-US" dirty="0" smtClean="0"/>
          </a:p>
          <a:p>
            <a:endParaRPr lang="en-US" dirty="0"/>
          </a:p>
        </p:txBody>
      </p:sp>
      <p:pic>
        <p:nvPicPr>
          <p:cNvPr id="4" name="Picture 3"/>
          <p:cNvPicPr/>
          <p:nvPr/>
        </p:nvPicPr>
        <p:blipFill rotWithShape="1">
          <a:blip r:embed="rId3"/>
          <a:srcRect l="65914" t="12862" r="16355" b="5461"/>
          <a:stretch/>
        </p:blipFill>
        <p:spPr bwMode="auto">
          <a:xfrm>
            <a:off x="4840835" y="1508749"/>
            <a:ext cx="4090120" cy="4617413"/>
          </a:xfrm>
          <a:prstGeom prst="rect">
            <a:avLst/>
          </a:prstGeom>
          <a:ln>
            <a:noFill/>
          </a:ln>
          <a:extLst>
            <a:ext uri="{53640926-AAD7-44D8-BBD7-CCE9431645EC}">
              <a14:shadowObscured xmlns:a14="http://schemas.microsoft.com/office/drawing/2010/main"/>
            </a:ext>
          </a:extLst>
        </p:spPr>
      </p:pic>
      <p:sp>
        <p:nvSpPr>
          <p:cNvPr id="5" name="TextBox 4"/>
          <p:cNvSpPr txBox="1"/>
          <p:nvPr/>
        </p:nvSpPr>
        <p:spPr>
          <a:xfrm>
            <a:off x="2843775" y="6232565"/>
            <a:ext cx="3494855" cy="553998"/>
          </a:xfrm>
          <a:prstGeom prst="rect">
            <a:avLst/>
          </a:prstGeom>
          <a:noFill/>
        </p:spPr>
        <p:txBody>
          <a:bodyPr wrap="square" rtlCol="0">
            <a:spAutoFit/>
          </a:bodyPr>
          <a:lstStyle/>
          <a:p>
            <a:r>
              <a:rPr lang="en-US" sz="1000" dirty="0">
                <a:hlinkClick r:id="rId4"/>
              </a:rPr>
              <a:t>https://www.cancer.gov/about-nci/organization/crs/research-initiatives/team-science-field-guide</a:t>
            </a:r>
            <a:endParaRPr lang="en-US" sz="1000" dirty="0"/>
          </a:p>
        </p:txBody>
      </p:sp>
    </p:spTree>
    <p:extLst>
      <p:ext uri="{BB962C8B-B14F-4D97-AF65-F5344CB8AC3E}">
        <p14:creationId xmlns:p14="http://schemas.microsoft.com/office/powerpoint/2010/main" val="32068907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Supporting idea generation and creativity</a:t>
            </a:r>
            <a:endParaRPr lang="en-US" dirty="0"/>
          </a:p>
        </p:txBody>
      </p:sp>
      <p:sp>
        <p:nvSpPr>
          <p:cNvPr id="3" name="Content Placeholder 2"/>
          <p:cNvSpPr>
            <a:spLocks noGrp="1"/>
          </p:cNvSpPr>
          <p:nvPr>
            <p:ph idx="1"/>
          </p:nvPr>
        </p:nvSpPr>
        <p:spPr/>
        <p:txBody>
          <a:bodyPr>
            <a:normAutofit fontScale="77500" lnSpcReduction="20000"/>
          </a:bodyPr>
          <a:lstStyle/>
          <a:p>
            <a:r>
              <a:rPr lang="en-US" dirty="0"/>
              <a:t>Embrace the notion that differing opinions may hold the seeds to creativity </a:t>
            </a:r>
            <a:r>
              <a:rPr lang="en-US" dirty="0" smtClean="0"/>
              <a:t>and important </a:t>
            </a:r>
            <a:r>
              <a:rPr lang="en-US" dirty="0"/>
              <a:t>new ideas.</a:t>
            </a:r>
          </a:p>
          <a:p>
            <a:r>
              <a:rPr lang="en-US" dirty="0" smtClean="0"/>
              <a:t>Expect </a:t>
            </a:r>
            <a:r>
              <a:rPr lang="en-US" dirty="0"/>
              <a:t>team members grounded in different disciplines to have </a:t>
            </a:r>
            <a:r>
              <a:rPr lang="en-US" dirty="0" smtClean="0"/>
              <a:t>different perspectives </a:t>
            </a:r>
            <a:r>
              <a:rPr lang="en-US" dirty="0"/>
              <a:t>on scientific issues.</a:t>
            </a:r>
          </a:p>
          <a:p>
            <a:r>
              <a:rPr lang="en-US" dirty="0" smtClean="0"/>
              <a:t>Conduct </a:t>
            </a:r>
            <a:r>
              <a:rPr lang="en-US" dirty="0"/>
              <a:t>regular meetings in which team members take turns presenting </a:t>
            </a:r>
            <a:r>
              <a:rPr lang="en-US" dirty="0" smtClean="0"/>
              <a:t>data and </a:t>
            </a:r>
            <a:r>
              <a:rPr lang="en-US" dirty="0"/>
              <a:t>providing feedback.</a:t>
            </a:r>
          </a:p>
          <a:p>
            <a:r>
              <a:rPr lang="en-US" dirty="0" smtClean="0"/>
              <a:t>Ensure </a:t>
            </a:r>
            <a:r>
              <a:rPr lang="en-US" dirty="0"/>
              <a:t>that all team members feel able to participate in discussions </a:t>
            </a:r>
            <a:r>
              <a:rPr lang="en-US" dirty="0" smtClean="0"/>
              <a:t>about data</a:t>
            </a:r>
            <a:r>
              <a:rPr lang="en-US" dirty="0"/>
              <a:t>, methods, results, and other aspects of the science, as well as various </a:t>
            </a:r>
            <a:r>
              <a:rPr lang="en-US" dirty="0" smtClean="0"/>
              <a:t>issues affecting </a:t>
            </a:r>
            <a:r>
              <a:rPr lang="en-US" dirty="0"/>
              <a:t>the group.</a:t>
            </a:r>
          </a:p>
          <a:p>
            <a:r>
              <a:rPr lang="en-US" dirty="0" smtClean="0"/>
              <a:t>Convene </a:t>
            </a:r>
            <a:r>
              <a:rPr lang="en-US" dirty="0"/>
              <a:t>a journal club or other forum to discuss current topics </a:t>
            </a:r>
            <a:r>
              <a:rPr lang="en-US" dirty="0" smtClean="0"/>
              <a:t>and methodologies</a:t>
            </a:r>
            <a:r>
              <a:rPr lang="en-US" dirty="0"/>
              <a:t>.</a:t>
            </a:r>
          </a:p>
          <a:p>
            <a:r>
              <a:rPr lang="en-US" dirty="0" smtClean="0"/>
              <a:t>Provide </a:t>
            </a:r>
            <a:r>
              <a:rPr lang="en-US" dirty="0"/>
              <a:t>an environment and opportunities for team members to talk </a:t>
            </a:r>
            <a:r>
              <a:rPr lang="en-US" dirty="0" smtClean="0"/>
              <a:t>informally about </a:t>
            </a:r>
            <a:r>
              <a:rPr lang="en-US" dirty="0"/>
              <a:t>their work.</a:t>
            </a:r>
          </a:p>
        </p:txBody>
      </p:sp>
      <p:sp>
        <p:nvSpPr>
          <p:cNvPr id="4" name="TextBox 3"/>
          <p:cNvSpPr txBox="1"/>
          <p:nvPr/>
        </p:nvSpPr>
        <p:spPr>
          <a:xfrm>
            <a:off x="2843775" y="6232565"/>
            <a:ext cx="3494855" cy="553998"/>
          </a:xfrm>
          <a:prstGeom prst="rect">
            <a:avLst/>
          </a:prstGeom>
          <a:noFill/>
        </p:spPr>
        <p:txBody>
          <a:bodyPr wrap="square" rtlCol="0">
            <a:spAutoFit/>
          </a:bodyPr>
          <a:lstStyle/>
          <a:p>
            <a:r>
              <a:rPr lang="en-US" sz="1000" dirty="0">
                <a:hlinkClick r:id="rId2"/>
              </a:rPr>
              <a:t>https://www.cancer.gov/about-nci/organization/crs/research-initiatives/team-science-field-guide</a:t>
            </a:r>
            <a:endParaRPr lang="en-US" sz="1000" dirty="0"/>
          </a:p>
        </p:txBody>
      </p:sp>
    </p:spTree>
    <p:extLst>
      <p:ext uri="{BB962C8B-B14F-4D97-AF65-F5344CB8AC3E}">
        <p14:creationId xmlns:p14="http://schemas.microsoft.com/office/powerpoint/2010/main" val="20649029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Tending to team dynamics to enhance communication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a:t>Establish ground rules for how people are expected to communicate with </a:t>
            </a:r>
            <a:r>
              <a:rPr lang="en-US" dirty="0" smtClean="0"/>
              <a:t>each other </a:t>
            </a:r>
            <a:r>
              <a:rPr lang="en-US" dirty="0"/>
              <a:t>during meetings.</a:t>
            </a:r>
          </a:p>
          <a:p>
            <a:r>
              <a:rPr lang="en-US" dirty="0" smtClean="0"/>
              <a:t>Develop </a:t>
            </a:r>
            <a:r>
              <a:rPr lang="en-US" dirty="0"/>
              <a:t>an expectation that data and results will be shared with all </a:t>
            </a:r>
            <a:r>
              <a:rPr lang="en-US" dirty="0" smtClean="0"/>
              <a:t>team members </a:t>
            </a:r>
            <a:r>
              <a:rPr lang="en-US" dirty="0"/>
              <a:t>as well as procedures for doing so.</a:t>
            </a:r>
          </a:p>
          <a:p>
            <a:r>
              <a:rPr lang="en-US" dirty="0" smtClean="0"/>
              <a:t>Respectfully </a:t>
            </a:r>
            <a:r>
              <a:rPr lang="en-US" dirty="0"/>
              <a:t>address and resolve debates over science or scientific results </a:t>
            </a:r>
            <a:r>
              <a:rPr lang="en-US" dirty="0" smtClean="0"/>
              <a:t>through literature </a:t>
            </a:r>
            <a:r>
              <a:rPr lang="en-US" dirty="0"/>
              <a:t>reviews, experimentation, outside expert opinion, and other </a:t>
            </a:r>
            <a:r>
              <a:rPr lang="en-US" dirty="0" smtClean="0"/>
              <a:t>relevant methods</a:t>
            </a:r>
            <a:r>
              <a:rPr lang="en-US" dirty="0"/>
              <a:t>.</a:t>
            </a:r>
          </a:p>
          <a:p>
            <a:r>
              <a:rPr lang="en-US" dirty="0" smtClean="0"/>
              <a:t>Help </a:t>
            </a:r>
            <a:r>
              <a:rPr lang="en-US" dirty="0"/>
              <a:t>people translate when there are differences in concepts, methodologies, </a:t>
            </a:r>
            <a:r>
              <a:rPr lang="en-US" dirty="0" smtClean="0"/>
              <a:t>and frameworks</a:t>
            </a:r>
            <a:r>
              <a:rPr lang="en-US" dirty="0"/>
              <a:t>.</a:t>
            </a:r>
          </a:p>
          <a:p>
            <a:r>
              <a:rPr lang="en-US" dirty="0" smtClean="0"/>
              <a:t>When </a:t>
            </a:r>
            <a:r>
              <a:rPr lang="en-US" dirty="0"/>
              <a:t>disagreeing, be sure to disagree with the idea, not the person.</a:t>
            </a:r>
          </a:p>
          <a:p>
            <a:r>
              <a:rPr lang="en-US" dirty="0" smtClean="0"/>
              <a:t>Support </a:t>
            </a:r>
            <a:r>
              <a:rPr lang="en-US" dirty="0"/>
              <a:t>the contribution of team members at all levels of seniority.</a:t>
            </a:r>
          </a:p>
        </p:txBody>
      </p:sp>
      <p:sp>
        <p:nvSpPr>
          <p:cNvPr id="4" name="TextBox 3"/>
          <p:cNvSpPr txBox="1"/>
          <p:nvPr/>
        </p:nvSpPr>
        <p:spPr>
          <a:xfrm>
            <a:off x="2843775" y="6232565"/>
            <a:ext cx="3494855" cy="553998"/>
          </a:xfrm>
          <a:prstGeom prst="rect">
            <a:avLst/>
          </a:prstGeom>
          <a:noFill/>
        </p:spPr>
        <p:txBody>
          <a:bodyPr wrap="square" rtlCol="0">
            <a:spAutoFit/>
          </a:bodyPr>
          <a:lstStyle/>
          <a:p>
            <a:r>
              <a:rPr lang="en-US" sz="1000" dirty="0">
                <a:hlinkClick r:id="rId2"/>
              </a:rPr>
              <a:t>https://www.cancer.gov/about-nci/organization/crs/research-initiatives/team-science-field-guide</a:t>
            </a:r>
            <a:endParaRPr lang="en-US" sz="1000" dirty="0"/>
          </a:p>
        </p:txBody>
      </p:sp>
    </p:spTree>
    <p:extLst>
      <p:ext uri="{BB962C8B-B14F-4D97-AF65-F5344CB8AC3E}">
        <p14:creationId xmlns:p14="http://schemas.microsoft.com/office/powerpoint/2010/main" val="39978001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err="1"/>
              <a:t>Dr</a:t>
            </a:r>
            <a:r>
              <a:rPr lang="en-US" dirty="0"/>
              <a:t> Jones has come to the conclusion that several of her junior team members joined her team primarily because of the research funding she was able to offer. Once these team members had the resources they needed, they stopped attending team meetings and withdrew from interactions with members of the team. </a:t>
            </a:r>
            <a:endParaRPr lang="en-US" dirty="0" smtClean="0"/>
          </a:p>
          <a:p>
            <a:pPr marL="0" indent="0">
              <a:buNone/>
            </a:pPr>
            <a:endParaRPr lang="en-US" dirty="0" smtClean="0"/>
          </a:p>
          <a:p>
            <a:pPr marL="0" indent="0">
              <a:buNone/>
            </a:pPr>
            <a:r>
              <a:rPr lang="en-US" dirty="0" smtClean="0"/>
              <a:t>Other </a:t>
            </a:r>
            <a:r>
              <a:rPr lang="en-US" dirty="0"/>
              <a:t>team members, especially senior researchers in leadership roles, continued participating in the team effort, but failed to share data openly or discuss research results honestly. Team members often did not interact directly and were openly resistant to considering alternative ideas or perspectives offered by other team members. </a:t>
            </a:r>
            <a:endParaRPr lang="en-US" dirty="0" smtClean="0"/>
          </a:p>
          <a:p>
            <a:pPr marL="0" indent="0">
              <a:buNone/>
            </a:pPr>
            <a:endParaRPr lang="en-US" dirty="0"/>
          </a:p>
          <a:p>
            <a:pPr marL="0" indent="0">
              <a:buNone/>
            </a:pPr>
            <a:r>
              <a:rPr lang="en-US" dirty="0" smtClean="0"/>
              <a:t>“</a:t>
            </a:r>
            <a:r>
              <a:rPr lang="en-US" dirty="0"/>
              <a:t>On paper we are a research team, but I get the feeling many team members are focusing on their own research,” she said. “I guess they do not share my collaborative spirit.”</a:t>
            </a:r>
          </a:p>
        </p:txBody>
      </p:sp>
      <p:sp>
        <p:nvSpPr>
          <p:cNvPr id="4" name="TextBox 3"/>
          <p:cNvSpPr txBox="1"/>
          <p:nvPr/>
        </p:nvSpPr>
        <p:spPr>
          <a:xfrm>
            <a:off x="2843802" y="6329447"/>
            <a:ext cx="3456395" cy="253916"/>
          </a:xfrm>
          <a:prstGeom prst="rect">
            <a:avLst/>
          </a:prstGeom>
          <a:noFill/>
        </p:spPr>
        <p:txBody>
          <a:bodyPr wrap="none" rtlCol="0">
            <a:spAutoFit/>
          </a:bodyPr>
          <a:lstStyle/>
          <a:p>
            <a:r>
              <a:rPr lang="en-US" sz="1050" dirty="0"/>
              <a:t>Adapted from Collaboration Team Science Field Guide</a:t>
            </a:r>
          </a:p>
        </p:txBody>
      </p:sp>
    </p:spTree>
    <p:extLst>
      <p:ext uri="{BB962C8B-B14F-4D97-AF65-F5344CB8AC3E}">
        <p14:creationId xmlns:p14="http://schemas.microsoft.com/office/powerpoint/2010/main" val="18992289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Breakout (10 min)</a:t>
            </a:r>
            <a:endParaRPr lang="en-US" dirty="0"/>
          </a:p>
        </p:txBody>
      </p:sp>
      <p:sp>
        <p:nvSpPr>
          <p:cNvPr id="3" name="Content Placeholder 2"/>
          <p:cNvSpPr>
            <a:spLocks noGrp="1"/>
          </p:cNvSpPr>
          <p:nvPr>
            <p:ph idx="1"/>
          </p:nvPr>
        </p:nvSpPr>
        <p:spPr/>
        <p:txBody>
          <a:bodyPr>
            <a:normAutofit fontScale="85000" lnSpcReduction="10000"/>
          </a:bodyPr>
          <a:lstStyle/>
          <a:p>
            <a:r>
              <a:rPr lang="en-US" dirty="0"/>
              <a:t>What could </a:t>
            </a:r>
            <a:r>
              <a:rPr lang="en-US" dirty="0" err="1"/>
              <a:t>Dr</a:t>
            </a:r>
            <a:r>
              <a:rPr lang="en-US" dirty="0"/>
              <a:t> Jones have done differently with her team from the beginning to set expectations for collaboration?</a:t>
            </a:r>
          </a:p>
          <a:p>
            <a:endParaRPr lang="en-US" dirty="0"/>
          </a:p>
          <a:p>
            <a:r>
              <a:rPr lang="en-US" dirty="0"/>
              <a:t>Given the difficulties that </a:t>
            </a:r>
            <a:r>
              <a:rPr lang="en-US" dirty="0" err="1"/>
              <a:t>Dr</a:t>
            </a:r>
            <a:r>
              <a:rPr lang="en-US" dirty="0"/>
              <a:t> Jones is facing with her team, what can she do to change the group dynamics to promote more collaborations? </a:t>
            </a:r>
          </a:p>
          <a:p>
            <a:endParaRPr lang="en-US" dirty="0"/>
          </a:p>
          <a:p>
            <a:r>
              <a:rPr lang="en-US" dirty="0"/>
              <a:t>What does she need to communicate to the team, and how should she approach them?</a:t>
            </a:r>
          </a:p>
          <a:p>
            <a:endParaRPr lang="en-US" dirty="0"/>
          </a:p>
          <a:p>
            <a:r>
              <a:rPr lang="en-US" dirty="0"/>
              <a:t>How can she model the collaborative spirit for her own team?</a:t>
            </a:r>
          </a:p>
          <a:p>
            <a:endParaRPr lang="en-US" dirty="0"/>
          </a:p>
          <a:p>
            <a:endParaRPr lang="en-US" dirty="0"/>
          </a:p>
        </p:txBody>
      </p:sp>
    </p:spTree>
    <p:extLst>
      <p:ext uri="{BB962C8B-B14F-4D97-AF65-F5344CB8AC3E}">
        <p14:creationId xmlns:p14="http://schemas.microsoft.com/office/powerpoint/2010/main" val="31133166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Authorship</a:t>
            </a:r>
            <a:endParaRPr lang="en-US" dirty="0"/>
          </a:p>
        </p:txBody>
      </p:sp>
      <p:sp>
        <p:nvSpPr>
          <p:cNvPr id="3" name="Content Placeholder 2"/>
          <p:cNvSpPr>
            <a:spLocks noGrp="1"/>
          </p:cNvSpPr>
          <p:nvPr>
            <p:ph idx="1"/>
          </p:nvPr>
        </p:nvSpPr>
        <p:spPr/>
        <p:txBody>
          <a:bodyPr/>
          <a:lstStyle/>
          <a:p>
            <a:r>
              <a:rPr lang="en-US" dirty="0" smtClean="0"/>
              <a:t>Varies by discipline and by lab</a:t>
            </a:r>
          </a:p>
          <a:p>
            <a:r>
              <a:rPr lang="en-US" dirty="0" smtClean="0"/>
              <a:t>Key is clarity of expectations:</a:t>
            </a:r>
          </a:p>
          <a:p>
            <a:pPr lvl="1"/>
            <a:r>
              <a:rPr lang="en-US" dirty="0" smtClean="0"/>
              <a:t>Every lab needs an authorship policy</a:t>
            </a:r>
          </a:p>
          <a:p>
            <a:pPr lvl="1"/>
            <a:r>
              <a:rPr lang="en-US" dirty="0" smtClean="0"/>
              <a:t>Every new collaboration needs a discussion of authorship</a:t>
            </a:r>
          </a:p>
          <a:p>
            <a:pPr lvl="1"/>
            <a:r>
              <a:rPr lang="en-US" dirty="0" smtClean="0"/>
              <a:t>Every new project should be specific about authorship for the resulting publications</a:t>
            </a:r>
          </a:p>
          <a:p>
            <a:r>
              <a:rPr lang="en-US" dirty="0" smtClean="0"/>
              <a:t>Many sample policies on the web</a:t>
            </a:r>
          </a:p>
        </p:txBody>
      </p:sp>
    </p:spTree>
    <p:extLst>
      <p:ext uri="{BB962C8B-B14F-4D97-AF65-F5344CB8AC3E}">
        <p14:creationId xmlns:p14="http://schemas.microsoft.com/office/powerpoint/2010/main" val="18069091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ICMJE Authorship Criteria</a:t>
            </a:r>
            <a:endParaRPr lang="en-US" dirty="0"/>
          </a:p>
        </p:txBody>
      </p:sp>
      <p:sp>
        <p:nvSpPr>
          <p:cNvPr id="3" name="Content Placeholder 2"/>
          <p:cNvSpPr>
            <a:spLocks noGrp="1"/>
          </p:cNvSpPr>
          <p:nvPr>
            <p:ph idx="1"/>
          </p:nvPr>
        </p:nvSpPr>
        <p:spPr/>
        <p:txBody>
          <a:bodyPr>
            <a:normAutofit fontScale="92500"/>
          </a:bodyPr>
          <a:lstStyle/>
          <a:p>
            <a:r>
              <a:rPr lang="en-US" dirty="0" smtClean="0"/>
              <a:t>Substantial </a:t>
            </a:r>
            <a:r>
              <a:rPr lang="en-US" dirty="0"/>
              <a:t>contributions to the conception or design of the work; or the acquisition, analysis, or interpretation of data for the work; AND</a:t>
            </a:r>
          </a:p>
          <a:p>
            <a:r>
              <a:rPr lang="en-US" dirty="0"/>
              <a:t>Drafting the work or revising it critically for important intellectual content; AND</a:t>
            </a:r>
          </a:p>
          <a:p>
            <a:r>
              <a:rPr lang="en-US" dirty="0"/>
              <a:t>Final approval of the version to be published; AND</a:t>
            </a:r>
          </a:p>
          <a:p>
            <a:r>
              <a:rPr lang="en-US" dirty="0"/>
              <a:t>Agreement to be accountable for all aspects of the work in ensuring that questions related to the accuracy or integrity of any part of the work are appropriately investigated and resolved.</a:t>
            </a:r>
          </a:p>
        </p:txBody>
      </p:sp>
      <p:sp>
        <p:nvSpPr>
          <p:cNvPr id="4" name="TextBox 3"/>
          <p:cNvSpPr txBox="1"/>
          <p:nvPr/>
        </p:nvSpPr>
        <p:spPr>
          <a:xfrm>
            <a:off x="2882180" y="6062617"/>
            <a:ext cx="3456450" cy="553998"/>
          </a:xfrm>
          <a:prstGeom prst="rect">
            <a:avLst/>
          </a:prstGeom>
          <a:noFill/>
        </p:spPr>
        <p:txBody>
          <a:bodyPr wrap="square" rtlCol="0">
            <a:spAutoFit/>
          </a:bodyPr>
          <a:lstStyle/>
          <a:p>
            <a:r>
              <a:rPr lang="en-US" sz="1000" dirty="0">
                <a:hlinkClick r:id="rId3"/>
              </a:rPr>
              <a:t>http://</a:t>
            </a:r>
            <a:r>
              <a:rPr lang="en-US" sz="1000" dirty="0" smtClean="0">
                <a:hlinkClick r:id="rId3"/>
              </a:rPr>
              <a:t>www.icmje.org/recommendations/browse/roles-and-responsibilities/defining-the-role-of-authors-and-contributors.html</a:t>
            </a:r>
            <a:r>
              <a:rPr lang="en-US" sz="1000" dirty="0" smtClean="0"/>
              <a:t> </a:t>
            </a:r>
            <a:endParaRPr lang="en-US" sz="1000" dirty="0"/>
          </a:p>
        </p:txBody>
      </p:sp>
    </p:spTree>
    <p:extLst>
      <p:ext uri="{BB962C8B-B14F-4D97-AF65-F5344CB8AC3E}">
        <p14:creationId xmlns:p14="http://schemas.microsoft.com/office/powerpoint/2010/main" val="10006297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Authorship case study</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a:t>Dr. Salazar and Dr. Buchanan, two scientists from different institutions, were involved in a long-term collaboration.  Dr. Salazar published a paper in a high-visibility journal using data that had been generated by post-docs in her laboratory as well as postdocs in Dr. Buchanan’s laboratory. Although Dr. Salazar acknowledged Dr. Buchanan’s lab contributions in the paper, none of the researchers from Dr. Buchanan's lab were included as authors.  </a:t>
            </a:r>
          </a:p>
          <a:p>
            <a:pPr marL="0" indent="0">
              <a:buNone/>
            </a:pPr>
            <a:endParaRPr lang="en-US" dirty="0" smtClean="0"/>
          </a:p>
          <a:p>
            <a:pPr marL="0" indent="0">
              <a:buNone/>
            </a:pPr>
            <a:r>
              <a:rPr lang="en-US" dirty="0" smtClean="0"/>
              <a:t>Dr</a:t>
            </a:r>
            <a:r>
              <a:rPr lang="en-US" dirty="0"/>
              <a:t>. Buchanan disagreed with the way data from her lab was presented in the published paper and asked Dr. Salazar to retract it.  When Dr. Salazar failed to address the concerns raised, Dr. Buchanan contacted senior-level scientists in Dr. Salazar’s organization to air complaints. Those leaders initiated a formal investigation into the charges.</a:t>
            </a:r>
          </a:p>
          <a:p>
            <a:endParaRPr lang="en-US" dirty="0"/>
          </a:p>
        </p:txBody>
      </p:sp>
      <p:sp>
        <p:nvSpPr>
          <p:cNvPr id="4" name="TextBox 3"/>
          <p:cNvSpPr txBox="1"/>
          <p:nvPr/>
        </p:nvSpPr>
        <p:spPr>
          <a:xfrm>
            <a:off x="2920585" y="6329447"/>
            <a:ext cx="3456395" cy="253916"/>
          </a:xfrm>
          <a:prstGeom prst="rect">
            <a:avLst/>
          </a:prstGeom>
          <a:noFill/>
        </p:spPr>
        <p:txBody>
          <a:bodyPr wrap="none" rtlCol="0">
            <a:spAutoFit/>
          </a:bodyPr>
          <a:lstStyle/>
          <a:p>
            <a:r>
              <a:rPr lang="en-US" sz="1050" dirty="0"/>
              <a:t>Adapted from Collaboration Team Science Field Guide</a:t>
            </a:r>
          </a:p>
        </p:txBody>
      </p:sp>
    </p:spTree>
    <p:extLst>
      <p:ext uri="{BB962C8B-B14F-4D97-AF65-F5344CB8AC3E}">
        <p14:creationId xmlns:p14="http://schemas.microsoft.com/office/powerpoint/2010/main" val="15939428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Breakout (10 min)</a:t>
            </a:r>
            <a:endParaRPr lang="en-US" dirty="0"/>
          </a:p>
        </p:txBody>
      </p:sp>
      <p:sp>
        <p:nvSpPr>
          <p:cNvPr id="3" name="Content Placeholder 2"/>
          <p:cNvSpPr>
            <a:spLocks noGrp="1"/>
          </p:cNvSpPr>
          <p:nvPr>
            <p:ph idx="1"/>
          </p:nvPr>
        </p:nvSpPr>
        <p:spPr/>
        <p:txBody>
          <a:bodyPr>
            <a:normAutofit/>
          </a:bodyPr>
          <a:lstStyle/>
          <a:p>
            <a:r>
              <a:rPr lang="en-US" dirty="0" smtClean="0"/>
              <a:t>Who in this scenario qualifies as an author?</a:t>
            </a:r>
          </a:p>
          <a:p>
            <a:endParaRPr lang="en-US" dirty="0" smtClean="0"/>
          </a:p>
          <a:p>
            <a:r>
              <a:rPr lang="en-US" dirty="0" smtClean="0"/>
              <a:t>What could these two labs have done differently along the way to avoid this conflict?</a:t>
            </a:r>
          </a:p>
          <a:p>
            <a:endParaRPr lang="en-US" dirty="0" smtClean="0"/>
          </a:p>
          <a:p>
            <a:r>
              <a:rPr lang="en-US" dirty="0" smtClean="0"/>
              <a:t>What qualifies as authorship in your field of study?</a:t>
            </a:r>
          </a:p>
          <a:p>
            <a:endParaRPr lang="en-US" dirty="0"/>
          </a:p>
          <a:p>
            <a:endParaRPr lang="en-US" dirty="0"/>
          </a:p>
        </p:txBody>
      </p:sp>
    </p:spTree>
    <p:extLst>
      <p:ext uri="{BB962C8B-B14F-4D97-AF65-F5344CB8AC3E}">
        <p14:creationId xmlns:p14="http://schemas.microsoft.com/office/powerpoint/2010/main" val="18774140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Up: Help senior researchers help you</a:t>
            </a:r>
            <a:endParaRPr lang="en-US" dirty="0"/>
          </a:p>
        </p:txBody>
      </p:sp>
      <p:sp>
        <p:nvSpPr>
          <p:cNvPr id="3" name="Content Placeholder 2"/>
          <p:cNvSpPr>
            <a:spLocks noGrp="1"/>
          </p:cNvSpPr>
          <p:nvPr>
            <p:ph idx="1"/>
          </p:nvPr>
        </p:nvSpPr>
        <p:spPr>
          <a:xfrm>
            <a:off x="457200" y="1600200"/>
            <a:ext cx="8229600" cy="4862795"/>
          </a:xfrm>
        </p:spPr>
        <p:txBody>
          <a:bodyPr>
            <a:normAutofit fontScale="62500" lnSpcReduction="20000"/>
          </a:bodyPr>
          <a:lstStyle/>
          <a:p>
            <a:pPr marL="0" indent="0">
              <a:buNone/>
            </a:pPr>
            <a:r>
              <a:rPr lang="en-US" dirty="0"/>
              <a:t>Center for the Improvement of Mentored Experiences in </a:t>
            </a:r>
            <a:r>
              <a:rPr lang="en-US" dirty="0" smtClean="0"/>
              <a:t>Research </a:t>
            </a:r>
          </a:p>
          <a:p>
            <a:pPr lvl="1"/>
            <a:r>
              <a:rPr lang="en-US" dirty="0">
                <a:hlinkClick r:id="rId3"/>
              </a:rPr>
              <a:t>https://cimerproject.org</a:t>
            </a:r>
            <a:r>
              <a:rPr lang="en-US" dirty="0" smtClean="0">
                <a:hlinkClick r:id="rId3"/>
              </a:rPr>
              <a:t>/</a:t>
            </a:r>
            <a:r>
              <a:rPr lang="en-US" dirty="0" smtClean="0"/>
              <a:t> </a:t>
            </a:r>
          </a:p>
          <a:p>
            <a:endParaRPr lang="en-US" dirty="0" smtClean="0"/>
          </a:p>
          <a:p>
            <a:pPr marL="0" indent="0">
              <a:buNone/>
            </a:pPr>
            <a:r>
              <a:rPr lang="en-US" dirty="0" smtClean="0"/>
              <a:t>Mission</a:t>
            </a:r>
            <a:endParaRPr lang="en-US" dirty="0"/>
          </a:p>
          <a:p>
            <a:r>
              <a:rPr lang="en-US" dirty="0"/>
              <a:t>To improve the research mentoring relationships for mentees and mentors at all career stages through the development, implementation and study of evidence-based and culturally-responsive interventions.</a:t>
            </a:r>
          </a:p>
          <a:p>
            <a:endParaRPr lang="en-US" dirty="0"/>
          </a:p>
          <a:p>
            <a:pPr marL="0" indent="0">
              <a:buNone/>
            </a:pPr>
            <a:r>
              <a:rPr lang="en-US" dirty="0"/>
              <a:t>The Center for the Improvement of Mentored Experiences in Research (CIMER) will</a:t>
            </a:r>
            <a:r>
              <a:rPr lang="en-US" dirty="0" smtClean="0"/>
              <a:t>:</a:t>
            </a:r>
            <a:endParaRPr lang="en-US" dirty="0"/>
          </a:p>
          <a:p>
            <a:r>
              <a:rPr lang="en-US" dirty="0"/>
              <a:t>Facilitate research mentor and mentee training for mentees and mentors at all career stages</a:t>
            </a:r>
          </a:p>
          <a:p>
            <a:r>
              <a:rPr lang="en-US" dirty="0"/>
              <a:t>Develop and study new approaches and resources for advancing mentoring relationships</a:t>
            </a:r>
          </a:p>
          <a:p>
            <a:r>
              <a:rPr lang="en-US" dirty="0"/>
              <a:t>Promote cultural change that values excellence in research mentoring</a:t>
            </a:r>
          </a:p>
          <a:p>
            <a:r>
              <a:rPr lang="en-US" dirty="0"/>
              <a:t>Build a network of mentors, mentees, and those engaged in enhancing and studying research mentoring relationships</a:t>
            </a:r>
          </a:p>
          <a:p>
            <a:r>
              <a:rPr lang="en-US" dirty="0"/>
              <a:t>Advance diversity in the research enterprise</a:t>
            </a:r>
          </a:p>
        </p:txBody>
      </p:sp>
    </p:spTree>
    <p:extLst>
      <p:ext uri="{BB962C8B-B14F-4D97-AF65-F5344CB8AC3E}">
        <p14:creationId xmlns:p14="http://schemas.microsoft.com/office/powerpoint/2010/main" val="36700192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normAutofit fontScale="92500" lnSpcReduction="10000"/>
          </a:bodyPr>
          <a:lstStyle/>
          <a:p>
            <a:r>
              <a:rPr lang="en-US" dirty="0" smtClean="0"/>
              <a:t>Leading breakthrough science teams requires attention to both scientific and organizational elements</a:t>
            </a:r>
          </a:p>
          <a:p>
            <a:r>
              <a:rPr lang="en-US" dirty="0" smtClean="0"/>
              <a:t>Science teams rarely fail because of the science; they fail or falter because of the organizational choices leaders make and the culture leaders build</a:t>
            </a:r>
          </a:p>
          <a:p>
            <a:r>
              <a:rPr lang="en-US" dirty="0" smtClean="0"/>
              <a:t>You can be a leader from anywhere in your team </a:t>
            </a:r>
          </a:p>
          <a:p>
            <a:r>
              <a:rPr lang="en-US" dirty="0" smtClean="0"/>
              <a:t>Proactive planning and addressing potential sources of conflict can help teams function at a higher level</a:t>
            </a:r>
          </a:p>
          <a:p>
            <a:r>
              <a:rPr lang="en-US" dirty="0" smtClean="0"/>
              <a:t>Investing in team processes pays dividends in scientific progress</a:t>
            </a:r>
            <a:endParaRPr lang="en-US" dirty="0"/>
          </a:p>
        </p:txBody>
      </p:sp>
    </p:spTree>
    <p:extLst>
      <p:ext uri="{BB962C8B-B14F-4D97-AF65-F5344CB8AC3E}">
        <p14:creationId xmlns:p14="http://schemas.microsoft.com/office/powerpoint/2010/main" val="10352165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4" name="Subtitle 2"/>
          <p:cNvSpPr txBox="1">
            <a:spLocks/>
          </p:cNvSpPr>
          <p:nvPr/>
        </p:nvSpPr>
        <p:spPr bwMode="auto">
          <a:xfrm>
            <a:off x="462665" y="1470345"/>
            <a:ext cx="8410695" cy="1805035"/>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47500" lnSpcReduction="20000"/>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pitchFamily="-109" charset="-128"/>
                <a:cs typeface="ＭＳ Ｐゴシック" pitchFamily="-109" charset="-128"/>
              </a:defRPr>
            </a:lvl1pPr>
            <a:lvl2pPr marL="742950" indent="-285750" algn="l" rtl="0" eaLnBrk="0" fontAlgn="base" hangingPunct="0">
              <a:spcBef>
                <a:spcPct val="20000"/>
              </a:spcBef>
              <a:spcAft>
                <a:spcPct val="0"/>
              </a:spcAft>
              <a:buChar char="–"/>
              <a:defRPr sz="2400">
                <a:solidFill>
                  <a:schemeClr val="tx1"/>
                </a:solidFill>
                <a:latin typeface="+mn-lt"/>
                <a:ea typeface="ＭＳ Ｐゴシック" pitchFamily="-109" charset="-128"/>
                <a:cs typeface="ＭＳ Ｐゴシック"/>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pitchFamily="-109"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9"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9" charset="-128"/>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pPr>
            <a:r>
              <a:rPr lang="en-US" sz="4400" b="1" dirty="0"/>
              <a:t>Betsy Rolland, PhD MLIS MPH</a:t>
            </a:r>
          </a:p>
          <a:p>
            <a:pPr marL="0" indent="0">
              <a:buNone/>
            </a:pPr>
            <a:r>
              <a:rPr lang="en-US" sz="3800" dirty="0"/>
              <a:t>Director of Team Science + Research Development</a:t>
            </a:r>
          </a:p>
          <a:p>
            <a:pPr marL="0" indent="0">
              <a:buNone/>
            </a:pPr>
            <a:r>
              <a:rPr lang="en-US" sz="3800" dirty="0"/>
              <a:t>Carbone Cancer Center and Institute for Clinical and Translational Research</a:t>
            </a:r>
          </a:p>
          <a:p>
            <a:pPr marL="0" indent="0">
              <a:buNone/>
            </a:pPr>
            <a:r>
              <a:rPr lang="en-US" sz="3800" dirty="0"/>
              <a:t>University of Wisconsin-Madison</a:t>
            </a:r>
          </a:p>
          <a:p>
            <a:pPr marL="0" indent="0">
              <a:buNone/>
            </a:pPr>
            <a:r>
              <a:rPr lang="en-US" sz="3800" dirty="0">
                <a:hlinkClick r:id="rId3"/>
              </a:rPr>
              <a:t>brolland@wisc.edu</a:t>
            </a:r>
            <a:r>
              <a:rPr lang="en-US" sz="3800" dirty="0"/>
              <a:t> </a:t>
            </a:r>
          </a:p>
          <a:p>
            <a:pPr marL="0" indent="0">
              <a:buNone/>
            </a:pPr>
            <a:endParaRPr lang="en-US" sz="4400" dirty="0"/>
          </a:p>
          <a:p>
            <a:pPr marL="0" indent="0">
              <a:buNone/>
            </a:pPr>
            <a:endParaRPr lang="en-US" sz="4400" dirty="0"/>
          </a:p>
        </p:txBody>
      </p:sp>
    </p:spTree>
    <p:extLst>
      <p:ext uri="{BB962C8B-B14F-4D97-AF65-F5344CB8AC3E}">
        <p14:creationId xmlns:p14="http://schemas.microsoft.com/office/powerpoint/2010/main" val="4276487258"/>
      </p:ext>
    </p:extLst>
  </p:cSld>
  <p:clrMapOvr>
    <a:masterClrMapping/>
  </p:clrMapOvr>
  <p:timing>
    <p:tnLst>
      <p:par>
        <p:cTn id="1" dur="indefinite" restart="never" nodeType="tmRoot"/>
      </p:par>
    </p:tnLst>
  </p:timing>
</p:sld>
</file>

<file path=ppt/theme/theme1.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 &amp; Subtitle - Photo">
  <a:themeElements>
    <a:clrScheme name="">
      <a:dk1>
        <a:srgbClr val="414141"/>
      </a:dk1>
      <a:lt1>
        <a:srgbClr val="FFFFFF"/>
      </a:lt1>
      <a:dk2>
        <a:srgbClr val="000000"/>
      </a:dk2>
      <a:lt2>
        <a:srgbClr val="80808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Title &amp; Subtitle - Photo">
      <a:majorFont>
        <a:latin typeface="Gill Sans Light"/>
        <a:ea typeface="ヒラギノ角ゴ ProN W3"/>
        <a:cs typeface=""/>
      </a:majorFont>
      <a:minorFont>
        <a:latin typeface="Gill Sans Light"/>
        <a:ea typeface="ヒラギノ角ゴ ProN W3"/>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4200" b="0" i="0" u="none" strike="noStrike" cap="none" normalizeH="0" baseline="0" smtClean="0">
            <a:ln>
              <a:noFill/>
            </a:ln>
            <a:solidFill>
              <a:srgbClr val="414141"/>
            </a:solidFill>
            <a:effectLst/>
            <a:latin typeface="Gill Sans Light" panose="020B0302020104020203" pitchFamily="34" charset="-79"/>
            <a:ea typeface="ヒラギノ角ゴ ProN W3" panose="020B0300000000000000" pitchFamily="34" charset="-128"/>
            <a:sym typeface="Gill Sans Light" panose="020B0302020104020203" pitchFamily="34" charset="-79"/>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4200" b="0" i="0" u="none" strike="noStrike" cap="none" normalizeH="0" baseline="0" smtClean="0">
            <a:ln>
              <a:noFill/>
            </a:ln>
            <a:solidFill>
              <a:srgbClr val="414141"/>
            </a:solidFill>
            <a:effectLst/>
            <a:latin typeface="Gill Sans Light" panose="020B0302020104020203" pitchFamily="34" charset="-79"/>
            <a:ea typeface="ヒラギノ角ゴ ProN W3" panose="020B0300000000000000" pitchFamily="34" charset="-128"/>
            <a:sym typeface="Gill Sans Light" panose="020B0302020104020203" pitchFamily="34" charset="-79"/>
          </a:defRPr>
        </a:defPPr>
      </a:lstStyle>
    </a:lnDef>
  </a:objectDefaults>
  <a:extraClrSchemeLst>
    <a:extraClrScheme>
      <a:clrScheme name="Title &amp; Subtitle -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22543</TotalTime>
  <Words>4010</Words>
  <Application>Microsoft Office PowerPoint</Application>
  <PresentationFormat>On-screen Show (4:3)</PresentationFormat>
  <Paragraphs>300</Paragraphs>
  <Slides>39</Slides>
  <Notes>25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39</vt:i4>
      </vt:variant>
    </vt:vector>
  </HeadingPairs>
  <TitlesOfParts>
    <vt:vector size="47" baseType="lpstr">
      <vt:lpstr>ＭＳ Ｐゴシック</vt:lpstr>
      <vt:lpstr>Arial</vt:lpstr>
      <vt:lpstr>Calibri</vt:lpstr>
      <vt:lpstr>Gill Sans Light</vt:lpstr>
      <vt:lpstr>Times</vt:lpstr>
      <vt:lpstr>ヒラギノ角ゴ ProN W3</vt:lpstr>
      <vt:lpstr>1_Default Design</vt:lpstr>
      <vt:lpstr>Title &amp; Subtitle - Photo</vt:lpstr>
      <vt:lpstr>Understanding Interdisciplinary Research and Team Science  December 3, 2020</vt:lpstr>
      <vt:lpstr>PowerPoint Presentation</vt:lpstr>
      <vt:lpstr>PowerPoint Presentation</vt:lpstr>
      <vt:lpstr>Team Science Definitions</vt:lpstr>
      <vt:lpstr>Interdisciplinary Research</vt:lpstr>
      <vt:lpstr>The expansion of teams</vt:lpstr>
      <vt:lpstr>Productivity of Teams</vt:lpstr>
      <vt:lpstr>Impact of Successful Interdisciplinary Teams</vt:lpstr>
      <vt:lpstr>Team Science Enhances Reproducibility</vt:lpstr>
      <vt:lpstr>Challenges of Conducting Team Science</vt:lpstr>
      <vt:lpstr>1. High diversity of membership</vt:lpstr>
      <vt:lpstr>1. High diversity of membership</vt:lpstr>
      <vt:lpstr>2. Deep knowledge integration</vt:lpstr>
      <vt:lpstr>2. Deep knowledge integration</vt:lpstr>
      <vt:lpstr>3. Large team size</vt:lpstr>
      <vt:lpstr>3. Large team size</vt:lpstr>
      <vt:lpstr>4. Goal misalignment with other teams</vt:lpstr>
      <vt:lpstr>4. Goal misalignment with other teams</vt:lpstr>
      <vt:lpstr>5. Permeable boundaries</vt:lpstr>
      <vt:lpstr>5. Permeable boundaries</vt:lpstr>
      <vt:lpstr>6. Geographic dispersion</vt:lpstr>
      <vt:lpstr>6. Geographic dispersion</vt:lpstr>
      <vt:lpstr>7. High task interdependence</vt:lpstr>
      <vt:lpstr>7. High task interdependence</vt:lpstr>
      <vt:lpstr>Addressing the Challenges: Themes</vt:lpstr>
      <vt:lpstr>PowerPoint Presentation</vt:lpstr>
      <vt:lpstr>Psychological Safety</vt:lpstr>
      <vt:lpstr>Communication Challenges</vt:lpstr>
      <vt:lpstr>Communication: Supporting idea generation and creativity</vt:lpstr>
      <vt:lpstr>Communication: Tending to team dynamics to enhance communication</vt:lpstr>
      <vt:lpstr>Case Study</vt:lpstr>
      <vt:lpstr>Discussion: Breakout (10 min)</vt:lpstr>
      <vt:lpstr>Authorship</vt:lpstr>
      <vt:lpstr>ICMJE Authorship Criteria</vt:lpstr>
      <vt:lpstr>Authorship case study</vt:lpstr>
      <vt:lpstr>Discussion: Breakout (10 min)</vt:lpstr>
      <vt:lpstr>Managing Up: Help senior researchers help you</vt:lpstr>
      <vt:lpstr>Summary</vt:lpstr>
      <vt:lpstr>Questions?</vt:lpstr>
    </vt:vector>
  </TitlesOfParts>
  <Company>UW Med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mkd</dc:creator>
  <cp:lastModifiedBy>Penniston, Kristina L.</cp:lastModifiedBy>
  <cp:revision>908</cp:revision>
  <dcterms:created xsi:type="dcterms:W3CDTF">2010-08-24T21:32:17Z</dcterms:created>
  <dcterms:modified xsi:type="dcterms:W3CDTF">2020-12-02T22:17:08Z</dcterms:modified>
</cp:coreProperties>
</file>