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6.xml" ContentType="application/vnd.openxmlformats-officedocument.theme+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7" r:id="rId1"/>
    <p:sldMasterId id="2147483741" r:id="rId2"/>
    <p:sldMasterId id="2147483738" r:id="rId3"/>
    <p:sldMasterId id="2147483719" r:id="rId4"/>
    <p:sldMasterId id="2147483687" r:id="rId5"/>
    <p:sldMasterId id="2147483694" r:id="rId6"/>
    <p:sldMasterId id="2147483680" r:id="rId7"/>
    <p:sldMasterId id="2147483801" r:id="rId8"/>
  </p:sldMasterIdLst>
  <p:notesMasterIdLst>
    <p:notesMasterId r:id="rId25"/>
  </p:notesMasterIdLst>
  <p:handoutMasterIdLst>
    <p:handoutMasterId r:id="rId26"/>
  </p:handoutMasterIdLst>
  <p:sldIdLst>
    <p:sldId id="345" r:id="rId9"/>
    <p:sldId id="295" r:id="rId10"/>
    <p:sldId id="320" r:id="rId11"/>
    <p:sldId id="324" r:id="rId12"/>
    <p:sldId id="305" r:id="rId13"/>
    <p:sldId id="311" r:id="rId14"/>
    <p:sldId id="293" r:id="rId15"/>
    <p:sldId id="263" r:id="rId16"/>
    <p:sldId id="279" r:id="rId17"/>
    <p:sldId id="289" r:id="rId18"/>
    <p:sldId id="292" r:id="rId19"/>
    <p:sldId id="346" r:id="rId20"/>
    <p:sldId id="321" r:id="rId21"/>
    <p:sldId id="290" r:id="rId22"/>
    <p:sldId id="317" r:id="rId23"/>
    <p:sldId id="325" r:id="rId24"/>
  </p:sldIdLst>
  <p:sldSz cx="24387175" cy="13716000"/>
  <p:notesSz cx="6858000" cy="9144000"/>
  <p:defaultTextStyle>
    <a:defPPr>
      <a:defRPr lang="en-US"/>
    </a:defPPr>
    <a:lvl1pPr marL="0" algn="l" defTabSz="1828891" rtl="0" eaLnBrk="1" latinLnBrk="0" hangingPunct="1">
      <a:defRPr sz="3600" kern="1200">
        <a:solidFill>
          <a:schemeClr val="tx1"/>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96" userDrawn="1">
          <p15:clr>
            <a:srgbClr val="A4A3A4"/>
          </p15:clr>
        </p15:guide>
        <p15:guide id="2" pos="76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FFFF"/>
    <a:srgbClr val="16727A"/>
    <a:srgbClr val="643B8C"/>
    <a:srgbClr val="16737A"/>
    <a:srgbClr val="A62952"/>
    <a:srgbClr val="D54E29"/>
    <a:srgbClr val="27763B"/>
    <a:srgbClr val="706259"/>
    <a:srgbClr val="9B9089"/>
    <a:srgbClr val="D8D1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70245" autoAdjust="0"/>
  </p:normalViewPr>
  <p:slideViewPr>
    <p:cSldViewPr snapToGrid="0" snapToObjects="1">
      <p:cViewPr>
        <p:scale>
          <a:sx n="23" d="100"/>
          <a:sy n="23" d="100"/>
        </p:scale>
        <p:origin x="720" y="20"/>
      </p:cViewPr>
      <p:guideLst>
        <p:guide orient="horz" pos="4296"/>
        <p:guide pos="7681"/>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Change &gt;0 ng/mL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 STI Control        n=258</c:v>
                </c:pt>
                <c:pt idx="1">
                  <c:v>Chlamydia                n=265</c:v>
                </c:pt>
                <c:pt idx="2">
                  <c:v>Gonorrhea                   n=72</c:v>
                </c:pt>
                <c:pt idx="3">
                  <c:v>Combined STI            n=479</c:v>
                </c:pt>
              </c:strCache>
            </c:strRef>
          </c:cat>
          <c:val>
            <c:numRef>
              <c:f>Sheet1!$B$2:$B$5</c:f>
              <c:numCache>
                <c:formatCode>General</c:formatCode>
                <c:ptCount val="4"/>
                <c:pt idx="0">
                  <c:v>60.8</c:v>
                </c:pt>
                <c:pt idx="1">
                  <c:v>67.3</c:v>
                </c:pt>
                <c:pt idx="2">
                  <c:v>60.7</c:v>
                </c:pt>
                <c:pt idx="3">
                  <c:v>67.7</c:v>
                </c:pt>
              </c:numCache>
            </c:numRef>
          </c:val>
          <c:extLst>
            <c:ext xmlns:c16="http://schemas.microsoft.com/office/drawing/2014/chart" uri="{C3380CC4-5D6E-409C-BE32-E72D297353CC}">
              <c16:uniqueId val="{00000000-3FA5-47EB-AEE5-8BA92BD79829}"/>
            </c:ext>
          </c:extLst>
        </c:ser>
        <c:dLbls>
          <c:showLegendKey val="0"/>
          <c:showVal val="1"/>
          <c:showCatName val="0"/>
          <c:showSerName val="0"/>
          <c:showPercent val="0"/>
          <c:showBubbleSize val="0"/>
        </c:dLbls>
        <c:gapWidth val="75"/>
        <c:axId val="201285384"/>
        <c:axId val="316157800"/>
      </c:barChart>
      <c:catAx>
        <c:axId val="20128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316157800"/>
        <c:crosses val="autoZero"/>
        <c:auto val="1"/>
        <c:lblAlgn val="ctr"/>
        <c:lblOffset val="100"/>
        <c:noMultiLvlLbl val="0"/>
      </c:catAx>
      <c:valAx>
        <c:axId val="316157800"/>
        <c:scaling>
          <c:orientation val="minMax"/>
        </c:scaling>
        <c:delete val="0"/>
        <c:axPos val="l"/>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r>
                  <a:rPr lang="en-US" sz="4000" dirty="0"/>
                  <a:t>Percent Positive</a:t>
                </a:r>
                <a:r>
                  <a:rPr lang="en-US" sz="4000" baseline="0" dirty="0"/>
                  <a:t> Change</a:t>
                </a:r>
                <a:endParaRPr lang="en-US" sz="4000" dirty="0"/>
              </a:p>
            </c:rich>
          </c:tx>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20128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Change &gt;0 ng/mL</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Infection Control          n=125</c:v>
                </c:pt>
                <c:pt idx="1">
                  <c:v>Systemic Infections                n=91</c:v>
                </c:pt>
              </c:strCache>
            </c:strRef>
          </c:cat>
          <c:val>
            <c:numRef>
              <c:f>Sheet1!$B$2:$B$3</c:f>
              <c:numCache>
                <c:formatCode>General</c:formatCode>
                <c:ptCount val="2"/>
                <c:pt idx="0">
                  <c:v>54.4</c:v>
                </c:pt>
                <c:pt idx="1">
                  <c:v>66.7</c:v>
                </c:pt>
              </c:numCache>
            </c:numRef>
          </c:val>
          <c:extLst>
            <c:ext xmlns:c16="http://schemas.microsoft.com/office/drawing/2014/chart" uri="{C3380CC4-5D6E-409C-BE32-E72D297353CC}">
              <c16:uniqueId val="{00000000-2E3D-4A18-BB52-9DCA97C7C4F0}"/>
            </c:ext>
          </c:extLst>
        </c:ser>
        <c:dLbls>
          <c:showLegendKey val="0"/>
          <c:showVal val="1"/>
          <c:showCatName val="0"/>
          <c:showSerName val="0"/>
          <c:showPercent val="0"/>
          <c:showBubbleSize val="0"/>
        </c:dLbls>
        <c:gapWidth val="75"/>
        <c:axId val="316158584"/>
        <c:axId val="316158976"/>
      </c:barChart>
      <c:catAx>
        <c:axId val="31615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316158976"/>
        <c:crosses val="autoZero"/>
        <c:auto val="1"/>
        <c:lblAlgn val="ctr"/>
        <c:lblOffset val="100"/>
        <c:noMultiLvlLbl val="0"/>
      </c:catAx>
      <c:valAx>
        <c:axId val="316158976"/>
        <c:scaling>
          <c:orientation val="minMax"/>
        </c:scaling>
        <c:delete val="0"/>
        <c:axPos val="l"/>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r>
                  <a:rPr lang="en-US" sz="4000" dirty="0"/>
                  <a:t>Percent Positive Change</a:t>
                </a:r>
              </a:p>
            </c:rich>
          </c:tx>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31615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Change &gt;0 ng/mL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STI Control n=258</c:v>
                </c:pt>
                <c:pt idx="1">
                  <c:v>IM                         n=58</c:v>
                </c:pt>
              </c:strCache>
            </c:strRef>
          </c:cat>
          <c:val>
            <c:numRef>
              <c:f>Sheet1!$B$2:$B$3</c:f>
              <c:numCache>
                <c:formatCode>General</c:formatCode>
                <c:ptCount val="2"/>
                <c:pt idx="0">
                  <c:v>60.8</c:v>
                </c:pt>
                <c:pt idx="1">
                  <c:v>70.599999999999994</c:v>
                </c:pt>
              </c:numCache>
            </c:numRef>
          </c:val>
          <c:extLst>
            <c:ext xmlns:c16="http://schemas.microsoft.com/office/drawing/2014/chart" uri="{C3380CC4-5D6E-409C-BE32-E72D297353CC}">
              <c16:uniqueId val="{00000000-FC3C-47BE-BAE6-ED71922832A2}"/>
            </c:ext>
          </c:extLst>
        </c:ser>
        <c:dLbls>
          <c:showLegendKey val="0"/>
          <c:showVal val="1"/>
          <c:showCatName val="0"/>
          <c:showSerName val="0"/>
          <c:showPercent val="0"/>
          <c:showBubbleSize val="0"/>
        </c:dLbls>
        <c:gapWidth val="75"/>
        <c:axId val="315063624"/>
        <c:axId val="315064016"/>
      </c:barChart>
      <c:catAx>
        <c:axId val="31506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315064016"/>
        <c:crosses val="autoZero"/>
        <c:auto val="1"/>
        <c:lblAlgn val="ctr"/>
        <c:lblOffset val="100"/>
        <c:noMultiLvlLbl val="0"/>
      </c:catAx>
      <c:valAx>
        <c:axId val="315064016"/>
        <c:scaling>
          <c:orientation val="minMax"/>
          <c:max val="80"/>
        </c:scaling>
        <c:delete val="0"/>
        <c:axPos val="l"/>
        <c:title>
          <c:tx>
            <c:rich>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r>
                  <a:rPr lang="en-US" sz="4000" dirty="0"/>
                  <a:t>Percent Positive Change</a:t>
                </a:r>
              </a:p>
            </c:rich>
          </c:tx>
          <c:overlay val="0"/>
          <c:spPr>
            <a:noFill/>
            <a:ln>
              <a:noFill/>
            </a:ln>
            <a:effectLst/>
          </c:spPr>
          <c:txPr>
            <a:bodyPr rot="-54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crossAx val="31506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4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0.38094</cdr:x>
      <cdr:y>0.26099</cdr:y>
    </cdr:from>
    <cdr:to>
      <cdr:x>0.48542</cdr:x>
      <cdr:y>0.32334</cdr:y>
    </cdr:to>
    <cdr:sp macro="" textlink="">
      <cdr:nvSpPr>
        <cdr:cNvPr id="5" name="TextBox 1"/>
        <cdr:cNvSpPr txBox="1"/>
      </cdr:nvSpPr>
      <cdr:spPr>
        <a:xfrm xmlns:a="http://schemas.openxmlformats.org/drawingml/2006/main">
          <a:off x="8491250" y="2481988"/>
          <a:ext cx="2329043" cy="59285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4000" dirty="0">
              <a:solidFill>
                <a:schemeClr val="tx1"/>
              </a:solidFill>
            </a:rPr>
            <a:t>p</a:t>
          </a:r>
          <a:r>
            <a:rPr lang="en-US" sz="4000" b="1" dirty="0">
              <a:solidFill>
                <a:schemeClr val="tx1"/>
              </a:solidFill>
            </a:rPr>
            <a:t>=0.126</a:t>
          </a:r>
        </a:p>
      </cdr:txBody>
    </cdr:sp>
  </cdr:relSizeAnchor>
  <cdr:relSizeAnchor xmlns:cdr="http://schemas.openxmlformats.org/drawingml/2006/chartDrawing">
    <cdr:from>
      <cdr:x>0.59972</cdr:x>
      <cdr:y>0.55947</cdr:y>
    </cdr:from>
    <cdr:to>
      <cdr:x>0.69851</cdr:x>
      <cdr:y>0.64385</cdr:y>
    </cdr:to>
    <cdr:sp macro="" textlink="">
      <cdr:nvSpPr>
        <cdr:cNvPr id="7" name="TextBox 1"/>
        <cdr:cNvSpPr txBox="1"/>
      </cdr:nvSpPr>
      <cdr:spPr>
        <a:xfrm xmlns:a="http://schemas.openxmlformats.org/drawingml/2006/main">
          <a:off x="13368052" y="5320461"/>
          <a:ext cx="2201912" cy="80238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4000" b="1" dirty="0">
              <a:solidFill>
                <a:schemeClr val="tx1"/>
              </a:solidFill>
            </a:rPr>
            <a:t>p=0.858</a:t>
          </a:r>
        </a:p>
      </cdr:txBody>
    </cdr:sp>
  </cdr:relSizeAnchor>
  <cdr:relSizeAnchor xmlns:cdr="http://schemas.openxmlformats.org/drawingml/2006/chartDrawing">
    <cdr:from>
      <cdr:x>0.83218</cdr:x>
      <cdr:y>0.19804</cdr:y>
    </cdr:from>
    <cdr:to>
      <cdr:x>0.93354</cdr:x>
      <cdr:y>0.2721</cdr:y>
    </cdr:to>
    <cdr:sp macro="" textlink="">
      <cdr:nvSpPr>
        <cdr:cNvPr id="11" name="TextBox 1"/>
        <cdr:cNvSpPr txBox="1"/>
      </cdr:nvSpPr>
      <cdr:spPr>
        <a:xfrm xmlns:a="http://schemas.openxmlformats.org/drawingml/2006/main">
          <a:off x="18549651" y="1883353"/>
          <a:ext cx="2259324" cy="7042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4000" dirty="0">
              <a:solidFill>
                <a:schemeClr val="tx1"/>
              </a:solidFill>
            </a:rPr>
            <a:t>p</a:t>
          </a:r>
          <a:r>
            <a:rPr lang="en-US" sz="4000" b="1" dirty="0">
              <a:solidFill>
                <a:schemeClr val="tx1"/>
              </a:solidFill>
            </a:rPr>
            <a:t>=0.043</a:t>
          </a:r>
        </a:p>
      </cdr:txBody>
    </cdr:sp>
  </cdr:relSizeAnchor>
  <cdr:relSizeAnchor xmlns:cdr="http://schemas.openxmlformats.org/drawingml/2006/chartDrawing">
    <cdr:from>
      <cdr:x>0.76796</cdr:x>
      <cdr:y>0</cdr:y>
    </cdr:from>
    <cdr:to>
      <cdr:x>0.7688</cdr:x>
      <cdr:y>0.90624</cdr:y>
    </cdr:to>
    <cdr:cxnSp macro="">
      <cdr:nvCxnSpPr>
        <cdr:cNvPr id="6" name="Straight Connector 5">
          <a:extLst xmlns:a="http://schemas.openxmlformats.org/drawingml/2006/main">
            <a:ext uri="{FF2B5EF4-FFF2-40B4-BE49-F238E27FC236}">
              <a16:creationId xmlns:a16="http://schemas.microsoft.com/office/drawing/2014/main" id="{FE344FAC-7574-4195-A83E-77E6F7D5B5FC}"/>
            </a:ext>
          </a:extLst>
        </cdr:cNvPr>
        <cdr:cNvCxnSpPr/>
      </cdr:nvCxnSpPr>
      <cdr:spPr>
        <a:xfrm xmlns:a="http://schemas.openxmlformats.org/drawingml/2006/main">
          <a:off x="8559091" y="-1690687"/>
          <a:ext cx="9362" cy="4309062"/>
        </a:xfrm>
        <a:prstGeom xmlns:a="http://schemas.openxmlformats.org/drawingml/2006/main" prst="line">
          <a:avLst/>
        </a:prstGeom>
        <a:ln xmlns:a="http://schemas.openxmlformats.org/drawingml/2006/main" w="12700">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86E90D-7D16-FB41-B605-6CB19C653476}" type="datetimeFigureOut">
              <a:rPr lang="en-US" smtClean="0"/>
              <a:t>12/2/2020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2C0121-D0B2-074B-BDD4-AB2024E7BAB1}" type="slidenum">
              <a:rPr lang="en-US" smtClean="0"/>
              <a:t>‹#›</a:t>
            </a:fld>
            <a:endParaRPr lang="en-US"/>
          </a:p>
        </p:txBody>
      </p:sp>
    </p:spTree>
    <p:extLst>
      <p:ext uri="{BB962C8B-B14F-4D97-AF65-F5344CB8AC3E}">
        <p14:creationId xmlns:p14="http://schemas.microsoft.com/office/powerpoint/2010/main" val="169509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DDC07-41FF-2B46-A6FE-7FF0BE66C187}" type="datetimeFigureOut">
              <a:rPr lang="en-US" smtClean="0"/>
              <a:t>12/2/2020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C2AD96-5BFA-ED41-B2D6-EA2206C51099}" type="slidenum">
              <a:rPr lang="en-US" smtClean="0"/>
              <a:t>‹#›</a:t>
            </a:fld>
            <a:endParaRPr lang="en-US"/>
          </a:p>
        </p:txBody>
      </p:sp>
    </p:spTree>
    <p:extLst>
      <p:ext uri="{BB962C8B-B14F-4D97-AF65-F5344CB8AC3E}">
        <p14:creationId xmlns:p14="http://schemas.microsoft.com/office/powerpoint/2010/main" val="1439851831"/>
      </p:ext>
    </p:extLst>
  </p:cSld>
  <p:clrMap bg1="lt1" tx1="dk1" bg2="lt2" tx2="dk2" accent1="accent1" accent2="accent2" accent3="accent3" accent4="accent4" accent5="accent5" accent6="accent6" hlink="hlink" folHlink="folHlink"/>
  <p:notesStyle>
    <a:lvl1pPr marL="0" algn="l" defTabSz="1828891" rtl="0" eaLnBrk="1" latinLnBrk="0" hangingPunct="1">
      <a:defRPr sz="2400" kern="1200">
        <a:solidFill>
          <a:schemeClr val="tx1"/>
        </a:solidFill>
        <a:latin typeface="+mn-lt"/>
        <a:ea typeface="+mn-ea"/>
        <a:cs typeface="+mn-cs"/>
      </a:defRPr>
    </a:lvl1pPr>
    <a:lvl2pPr marL="914446" algn="l" defTabSz="1828891" rtl="0" eaLnBrk="1" latinLnBrk="0" hangingPunct="1">
      <a:defRPr sz="2400" kern="1200">
        <a:solidFill>
          <a:schemeClr val="tx1"/>
        </a:solidFill>
        <a:latin typeface="+mn-lt"/>
        <a:ea typeface="+mn-ea"/>
        <a:cs typeface="+mn-cs"/>
      </a:defRPr>
    </a:lvl2pPr>
    <a:lvl3pPr marL="1828891" algn="l" defTabSz="1828891" rtl="0" eaLnBrk="1" latinLnBrk="0" hangingPunct="1">
      <a:defRPr sz="2400" kern="1200">
        <a:solidFill>
          <a:schemeClr val="tx1"/>
        </a:solidFill>
        <a:latin typeface="+mn-lt"/>
        <a:ea typeface="+mn-ea"/>
        <a:cs typeface="+mn-cs"/>
      </a:defRPr>
    </a:lvl3pPr>
    <a:lvl4pPr marL="2743337" algn="l" defTabSz="1828891" rtl="0" eaLnBrk="1" latinLnBrk="0" hangingPunct="1">
      <a:defRPr sz="2400" kern="1200">
        <a:solidFill>
          <a:schemeClr val="tx1"/>
        </a:solidFill>
        <a:latin typeface="+mn-lt"/>
        <a:ea typeface="+mn-ea"/>
        <a:cs typeface="+mn-cs"/>
      </a:defRPr>
    </a:lvl4pPr>
    <a:lvl5pPr marL="3657783" algn="l" defTabSz="1828891" rtl="0" eaLnBrk="1" latinLnBrk="0" hangingPunct="1">
      <a:defRPr sz="2400" kern="1200">
        <a:solidFill>
          <a:schemeClr val="tx1"/>
        </a:solidFill>
        <a:latin typeface="+mn-lt"/>
        <a:ea typeface="+mn-ea"/>
        <a:cs typeface="+mn-cs"/>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a:ea typeface="+mn-ea"/>
                <a:cs typeface="+mn-cs"/>
              </a:rPr>
              <a:t>I’m an epidemiologist by training and my current research interests include understanding risk factors and outcomes of prostate diseases. I am very interested in prostate inflammation and its relationship to prostatitis and other diseases of the prostate including prostate cancer and benign prostatic hyperplasia. In this talk, I highlight</a:t>
            </a:r>
            <a:r>
              <a:rPr kumimoji="0" lang="en-US" sz="1600" b="0" i="0" u="none" strike="noStrike" kern="1200" cap="none" spc="0" normalizeH="0" baseline="0" noProof="0" dirty="0">
                <a:ln>
                  <a:noFill/>
                </a:ln>
                <a:solidFill>
                  <a:prstClr val="black"/>
                </a:solidFill>
                <a:effectLst/>
                <a:uLnTx/>
                <a:uFillTx/>
                <a:latin typeface="+mn-lt"/>
                <a:ea typeface="+mn-ea"/>
                <a:cs typeface="+mn-cs"/>
              </a:rPr>
              <a:t> empirical work on potential sources of prostate inflammation completed in the lab of my postdoc mentor Siobhan Sutcliffe, but continued while at Kaiser. One potential group important for inflammation is infection.  While this field has been initially focused on infections previously found to directly target and involve the prostate, I hope to show that other non-direct pathways to chronic inflammation may exist.</a:t>
            </a:r>
          </a:p>
          <a:p>
            <a:endParaRPr lang="en-US" dirty="0"/>
          </a:p>
        </p:txBody>
      </p:sp>
      <p:sp>
        <p:nvSpPr>
          <p:cNvPr id="4" name="Slide Number Placeholder 3"/>
          <p:cNvSpPr>
            <a:spLocks noGrp="1"/>
          </p:cNvSpPr>
          <p:nvPr>
            <p:ph type="sldNum" sz="quarter" idx="10"/>
          </p:nvPr>
        </p:nvSpPr>
        <p:spPr/>
        <p:txBody>
          <a:bodyPr/>
          <a:lstStyle/>
          <a:p>
            <a:pPr marL="0" marR="0" lvl="0" indent="0" algn="r" defTabSz="1828891" rtl="0" eaLnBrk="1" fontAlgn="auto" latinLnBrk="0" hangingPunct="1">
              <a:lnSpc>
                <a:spcPct val="100000"/>
              </a:lnSpc>
              <a:spcBef>
                <a:spcPts val="0"/>
              </a:spcBef>
              <a:spcAft>
                <a:spcPts val="0"/>
              </a:spcAft>
              <a:buClrTx/>
              <a:buSzTx/>
              <a:buFontTx/>
              <a:buNone/>
              <a:tabLst/>
              <a:defRPr/>
            </a:pPr>
            <a:fld id="{7AC2AD96-5BFA-ED41-B2D6-EA2206C510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91"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164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Several potential causes of prostate inflammation have been proposed, however today’s talk focuses on infectious agents. Both viral and bacterial infections have been long described as triggers of acute inflammation.  I hope to show in my work that these infections may also continue to have long-term effects on the prostatic environment long after the initial insults.</a:t>
            </a:r>
          </a:p>
        </p:txBody>
      </p:sp>
      <p:sp>
        <p:nvSpPr>
          <p:cNvPr id="4" name="Slide Number Placeholder 3"/>
          <p:cNvSpPr>
            <a:spLocks noGrp="1"/>
          </p:cNvSpPr>
          <p:nvPr>
            <p:ph type="sldNum" sz="quarter" idx="10"/>
          </p:nvPr>
        </p:nvSpPr>
        <p:spPr/>
        <p:txBody>
          <a:bodyPr/>
          <a:lstStyle/>
          <a:p>
            <a:fld id="{F7910100-4614-4486-923D-4A4B9383B17A}" type="slidenum">
              <a:rPr lang="en-US" smtClean="0"/>
              <a:t>2</a:t>
            </a:fld>
            <a:endParaRPr lang="en-US"/>
          </a:p>
        </p:txBody>
      </p:sp>
    </p:spTree>
    <p:extLst>
      <p:ext uri="{BB962C8B-B14F-4D97-AF65-F5344CB8AC3E}">
        <p14:creationId xmlns:p14="http://schemas.microsoft.com/office/powerpoint/2010/main" val="385957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10000"/>
              </a:spcBef>
              <a:spcAft>
                <a:spcPct val="10000"/>
              </a:spcAft>
              <a:buClrTx/>
              <a:buSzTx/>
              <a:buFontTx/>
              <a:buNone/>
              <a:tabLst/>
              <a:defRPr/>
            </a:pPr>
            <a:r>
              <a:rPr kumimoji="0" lang="en-US" altLang="en-US" sz="1800" b="0" i="0" u="none" strike="noStrike" kern="1200" cap="none" spc="0" normalizeH="0" baseline="0" noProof="0" dirty="0">
                <a:ln>
                  <a:noFill/>
                </a:ln>
                <a:solidFill>
                  <a:prstClr val="white"/>
                </a:solidFill>
                <a:effectLst/>
                <a:uLnTx/>
                <a:uFillTx/>
                <a:latin typeface="+mn-lt"/>
                <a:ea typeface="+mn-ea"/>
                <a:cs typeface="+mn-cs"/>
              </a:rPr>
              <a:t>There are several methods to study prostate inflammation in clinical research. Some of the most rich analyses come from visually assessing the extent and intensity of inflammatory cell pathology using prostate biopsy specimen. However, this is difficult due to the need for a prostate biopsy which can be invasive and impractical for most population health studies as a clinical indication for biopsy is needed. Therefore, we often use PSA or a diagnosis of prostatitis to serve as proxies of inflammation. Both tools have their own limitations. To effectively study prostate inflammation, I have assessed inflammation using all of these methods in my work. Other approaches to assess inflammation include using banked semen or urine and emerging technology in prostate imaging. </a:t>
            </a:r>
            <a:endParaRPr lang="en-US" altLang="en-US" dirty="0">
              <a:solidFill>
                <a:prstClr val="white"/>
              </a:solidFill>
            </a:endParaRPr>
          </a:p>
          <a:p>
            <a:pPr lvl="0">
              <a:spcBef>
                <a:spcPct val="10000"/>
              </a:spcBef>
              <a:spcAft>
                <a:spcPct val="10000"/>
              </a:spcAft>
            </a:pPr>
            <a:endParaRPr lang="en-US" altLang="en-US" dirty="0">
              <a:solidFill>
                <a:prstClr val="white"/>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7910100-4614-4486-923D-4A4B9383B17A}" type="slidenum">
              <a:rPr lang="en-US" smtClean="0"/>
              <a:t>3</a:t>
            </a:fld>
            <a:endParaRPr lang="en-US"/>
          </a:p>
        </p:txBody>
      </p:sp>
    </p:spTree>
    <p:extLst>
      <p:ext uri="{BB962C8B-B14F-4D97-AF65-F5344CB8AC3E}">
        <p14:creationId xmlns:p14="http://schemas.microsoft.com/office/powerpoint/2010/main" val="2066934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The initial aim here was to determine whether acute exudative STIs (gonorrhea, C. trachomatis infection, and non-gonococcal urethritis) influence short- and long-term PSA trajectories in young men. We use PSA as we need to sample the prostate in a non-invasive way and PSA allows us to do that. PSA is a non-specific indicator of prostate involvement following various prostate triggers</a:t>
            </a:r>
            <a:r>
              <a:rPr kumimoji="0" lang="fr-FR" sz="1800" b="0" i="0" u="none" strike="noStrike" kern="1200" cap="none" spc="0" normalizeH="0" baseline="0" noProof="0" dirty="0">
                <a:ln>
                  <a:noFill/>
                </a:ln>
                <a:solidFill>
                  <a:prstClr val="black"/>
                </a:solidFill>
                <a:effectLst/>
                <a:uLnTx/>
                <a:uFillTx/>
                <a:latin typeface="+mn-lt"/>
                <a:ea typeface="+mn-ea"/>
                <a:cs typeface="+mn-cs"/>
              </a:rPr>
              <a:t>. </a:t>
            </a:r>
            <a:r>
              <a:rPr kumimoji="0" lang="fr-FR" sz="1800" b="0" i="0" u="none" strike="noStrike" kern="1200" cap="none" spc="0" normalizeH="0" baseline="0" noProof="0" dirty="0" err="1">
                <a:ln>
                  <a:noFill/>
                </a:ln>
                <a:solidFill>
                  <a:prstClr val="black"/>
                </a:solidFill>
                <a:effectLst/>
                <a:uLnTx/>
                <a:uFillTx/>
                <a:latin typeface="+mn-lt"/>
                <a:ea typeface="+mn-ea"/>
                <a:cs typeface="+mn-cs"/>
              </a:rPr>
              <a:t>These</a:t>
            </a:r>
            <a:r>
              <a:rPr kumimoji="0" lang="fr-FR" sz="1800" b="0" i="0" u="none" strike="noStrike" kern="1200" cap="none" spc="0" normalizeH="0" baseline="0" noProof="0" dirty="0">
                <a:ln>
                  <a:noFill/>
                </a:ln>
                <a:solidFill>
                  <a:prstClr val="black"/>
                </a:solidFill>
                <a:effectLst/>
                <a:uLnTx/>
                <a:uFillTx/>
                <a:latin typeface="+mn-lt"/>
                <a:ea typeface="+mn-ea"/>
                <a:cs typeface="+mn-cs"/>
              </a:rPr>
              <a:t> triggers </a:t>
            </a:r>
            <a:r>
              <a:rPr kumimoji="0" lang="fr-FR" sz="1800" b="0" i="0" u="none" strike="noStrike" kern="1200" cap="none" spc="0" normalizeH="0" baseline="0" noProof="0" dirty="0" err="1">
                <a:ln>
                  <a:noFill/>
                </a:ln>
                <a:solidFill>
                  <a:prstClr val="black"/>
                </a:solidFill>
                <a:effectLst/>
                <a:uLnTx/>
                <a:uFillTx/>
                <a:latin typeface="+mn-lt"/>
                <a:ea typeface="+mn-ea"/>
                <a:cs typeface="+mn-cs"/>
              </a:rPr>
              <a:t>disrupt</a:t>
            </a:r>
            <a:r>
              <a:rPr kumimoji="0" lang="fr-FR" sz="1800" b="0" i="0" u="none" strike="noStrike" kern="1200" cap="none" spc="0" normalizeH="0" baseline="0" noProof="0" dirty="0">
                <a:ln>
                  <a:noFill/>
                </a:ln>
                <a:solidFill>
                  <a:prstClr val="black"/>
                </a:solidFill>
                <a:effectLst/>
                <a:uLnTx/>
                <a:uFillTx/>
                <a:latin typeface="+mn-lt"/>
                <a:ea typeface="+mn-ea"/>
                <a:cs typeface="+mn-cs"/>
              </a:rPr>
              <a:t> the prostate </a:t>
            </a:r>
            <a:r>
              <a:rPr kumimoji="0" lang="en-US" altLang="en-US" sz="1800" b="0" i="0" u="none" strike="noStrike" kern="1200" cap="none" spc="0" normalizeH="0" baseline="0" noProof="0" dirty="0">
                <a:ln>
                  <a:noFill/>
                </a:ln>
                <a:solidFill>
                  <a:prstClr val="black"/>
                </a:solidFill>
                <a:effectLst/>
                <a:uLnTx/>
                <a:uFillTx/>
                <a:latin typeface="+mn-lt"/>
                <a:ea typeface="+mn-ea"/>
                <a:cs typeface="+mn-cs"/>
              </a:rPr>
              <a:t>epithelium leading to PSA leakage into blood serum.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910100-4614-4486-923D-4A4B9383B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929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Calibri" panose="020F0502020204030204" pitchFamily="34" charset="0"/>
                <a:ea typeface="Calibri" panose="020F0502020204030204" pitchFamily="34" charset="0"/>
                <a:cs typeface="Times New Roman" panose="02020603050405020304" pitchFamily="18" charset="0"/>
              </a:rPr>
              <a:t>We focused on younger men because they are at higher risk of STIs and because they may be more susceptible to prostate insults, having completed prostate development and maturation more recently. </a:t>
            </a:r>
            <a:endParaRPr lang="en-US" sz="1800" dirty="0"/>
          </a:p>
        </p:txBody>
      </p:sp>
      <p:sp>
        <p:nvSpPr>
          <p:cNvPr id="4" name="Slide Number Placeholder 3"/>
          <p:cNvSpPr>
            <a:spLocks noGrp="1"/>
          </p:cNvSpPr>
          <p:nvPr>
            <p:ph type="sldNum" sz="quarter" idx="10"/>
          </p:nvPr>
        </p:nvSpPr>
        <p:spPr/>
        <p:txBody>
          <a:bodyPr/>
          <a:lstStyle/>
          <a:p>
            <a:fld id="{F7910100-4614-4486-923D-4A4B9383B17A}" type="slidenum">
              <a:rPr lang="en-US" smtClean="0"/>
              <a:t>5</a:t>
            </a:fld>
            <a:endParaRPr lang="en-US"/>
          </a:p>
        </p:txBody>
      </p:sp>
    </p:spTree>
    <p:extLst>
      <p:ext uri="{BB962C8B-B14F-4D97-AF65-F5344CB8AC3E}">
        <p14:creationId xmlns:p14="http://schemas.microsoft.com/office/powerpoint/2010/main" val="1089228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Times New Roman" panose="02020603050405020304" pitchFamily="18" charset="0"/>
              </a:rPr>
              <a:t>In order to look at both the acute and long-term effects of infections on PSA men needed to have serum samples in all four of our sampling windows. Candidate infections for this analysis included </a:t>
            </a:r>
            <a:r>
              <a:rPr lang="en-US" sz="1800" b="0" i="0" dirty="0" err="1">
                <a:solidFill>
                  <a:srgbClr val="000000"/>
                </a:solidFill>
                <a:effectLst/>
                <a:latin typeface="Times New Roman" panose="02020603050405020304" pitchFamily="18" charset="0"/>
              </a:rPr>
              <a:t>chalymdia</a:t>
            </a:r>
            <a:r>
              <a:rPr lang="en-US" sz="1800" b="0" i="0" dirty="0">
                <a:solidFill>
                  <a:srgbClr val="000000"/>
                </a:solidFill>
                <a:effectLst/>
                <a:latin typeface="Times New Roman" panose="02020603050405020304" pitchFamily="18" charset="0"/>
              </a:rPr>
              <a:t>, gonorrhea, and infectious mononucleosis among others.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solidFill>
                <a:srgbClr val="000000"/>
              </a:solidFill>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Times New Roman" panose="02020603050405020304" pitchFamily="18" charset="0"/>
              </a:rPr>
              <a:t>In the acute study design, For men with infection diagnoses, two specimens from the </a:t>
            </a:r>
            <a:r>
              <a:rPr lang="en-US" sz="1800" b="0" i="0" dirty="0" err="1">
                <a:solidFill>
                  <a:srgbClr val="000000"/>
                </a:solidFill>
                <a:effectLst/>
                <a:latin typeface="Times New Roman" panose="02020603050405020304" pitchFamily="18" charset="0"/>
              </a:rPr>
              <a:t>DoDSR</a:t>
            </a:r>
            <a:r>
              <a:rPr lang="en-US" sz="1800" b="0" i="0" dirty="0">
                <a:solidFill>
                  <a:srgbClr val="000000"/>
                </a:solidFill>
                <a:effectLst/>
                <a:latin typeface="Times New Roman" panose="02020603050405020304" pitchFamily="18" charset="0"/>
              </a:rPr>
              <a:t>, one collected near the time of case diagnosis which represents the acute sample, and the first specimen collected more than 3-6 weeks before their acute specimen to account for the maximum typical incubation period of each infection studied.</a:t>
            </a:r>
            <a:endParaRPr kumimoji="0" lang="en-US" sz="1800" b="0" i="0" u="sng"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F7910100-4614-4486-923D-4A4B9383B17A}"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410171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cs typeface="Times New Roman" panose="02020603050405020304" pitchFamily="18" charset="0"/>
              </a:rPr>
              <a:t>For acute genitourinary tract infections, such as chlamydia and gonorrhea, </a:t>
            </a:r>
            <a:r>
              <a:rPr kumimoji="0" lang="en-US" altLang="en-US" sz="1800" b="0" i="0" u="none" strike="noStrike" kern="1200" cap="none" spc="0" normalizeH="0" baseline="0" noProof="0" dirty="0">
                <a:ln>
                  <a:noFill/>
                </a:ln>
                <a:solidFill>
                  <a:srgbClr val="FFFFFF"/>
                </a:solidFill>
                <a:effectLst/>
                <a:uLnTx/>
                <a:uFillTx/>
                <a:latin typeface="Arial"/>
                <a:ea typeface="+mn-ea"/>
                <a:cs typeface="Times New Roman" panose="02020603050405020304" pitchFamily="18" charset="0"/>
              </a:rPr>
              <a:t>PSA rise likely represents prostate infection and consequent prostatic inflammation, although we cannot rule out a generalized response to infection at other genitourinary sites, such as the urethra.</a:t>
            </a:r>
          </a:p>
          <a:p>
            <a:endParaRPr lang="en-US" sz="1800" dirty="0">
              <a:latin typeface="Calibri" panose="020F0502020204030204" pitchFamily="34" charset="0"/>
              <a:cs typeface="Times New Roman" panose="02020603050405020304" pitchFamily="18" charset="0"/>
            </a:endParaRPr>
          </a:p>
          <a:p>
            <a:r>
              <a:rPr lang="en-US" sz="1800" dirty="0">
                <a:latin typeface="Calibri" panose="020F0502020204030204" pitchFamily="34" charset="0"/>
                <a:cs typeface="Times New Roman" panose="02020603050405020304" pitchFamily="18" charset="0"/>
              </a:rPr>
              <a:t>The STI</a:t>
            </a:r>
            <a:r>
              <a:rPr lang="en-US" sz="1800" baseline="0" dirty="0">
                <a:latin typeface="Calibri" panose="020F0502020204030204" pitchFamily="34" charset="0"/>
                <a:cs typeface="Times New Roman" panose="02020603050405020304" pitchFamily="18" charset="0"/>
              </a:rPr>
              <a:t> findings were somewhat expected, but were surprised by the IM and systemic infections findings since these do not represent genitourinary infections, but more systemic infections. Systemic infections includes diagnoses such as whooping cough, varicella, and staph infections.</a:t>
            </a:r>
          </a:p>
          <a:p>
            <a:endParaRPr lang="en-US" sz="1800" baseline="0" dirty="0">
              <a:latin typeface="Calibri" panose="020F0502020204030204" pitchFamily="34" charset="0"/>
              <a:cs typeface="Times New Roman" panose="02020603050405020304" pitchFamily="18" charset="0"/>
            </a:endParaRPr>
          </a:p>
          <a:p>
            <a:endParaRPr lang="en-US" sz="1800" baseline="0" dirty="0">
              <a:latin typeface="Calibri" panose="020F0502020204030204" pitchFamily="34" charset="0"/>
              <a:cs typeface="Times New Roman" panose="02020603050405020304" pitchFamily="18" charset="0"/>
            </a:endParaRPr>
          </a:p>
          <a:p>
            <a:r>
              <a:rPr lang="en-US" sz="1800" baseline="0" dirty="0">
                <a:latin typeface="Calibri" panose="020F0502020204030204" pitchFamily="34" charset="0"/>
                <a:cs typeface="Times New Roman" panose="02020603050405020304" pitchFamily="18" charset="0"/>
              </a:rPr>
              <a:t>We must note that other researchers have also found PSA has also risen in instances of trichomonas infection, febrile UTI, </a:t>
            </a:r>
            <a:r>
              <a:rPr lang="en-US" sz="1800" baseline="0" dirty="0" err="1">
                <a:latin typeface="Calibri" panose="020F0502020204030204" pitchFamily="34" charset="0"/>
                <a:cs typeface="Times New Roman" panose="02020603050405020304" pitchFamily="18" charset="0"/>
              </a:rPr>
              <a:t>chikungunga</a:t>
            </a:r>
            <a:r>
              <a:rPr lang="en-US" sz="1800" baseline="0" dirty="0">
                <a:latin typeface="Calibri" panose="020F0502020204030204" pitchFamily="34" charset="0"/>
                <a:cs typeface="Times New Roman" panose="02020603050405020304" pitchFamily="18" charset="0"/>
              </a:rPr>
              <a:t> virus, HHV-8, </a:t>
            </a:r>
          </a:p>
        </p:txBody>
      </p:sp>
      <p:sp>
        <p:nvSpPr>
          <p:cNvPr id="4" name="Slide Number Placeholder 3"/>
          <p:cNvSpPr>
            <a:spLocks noGrp="1"/>
          </p:cNvSpPr>
          <p:nvPr>
            <p:ph type="sldNum" sz="quarter" idx="10"/>
          </p:nvPr>
        </p:nvSpPr>
        <p:spPr/>
        <p:txBody>
          <a:bodyPr/>
          <a:lstStyle/>
          <a:p>
            <a:fld id="{F7910100-4614-4486-923D-4A4B9383B17A}" type="slidenum">
              <a:rPr lang="en-US" smtClean="0"/>
              <a:t>7</a:t>
            </a:fld>
            <a:endParaRPr lang="en-US"/>
          </a:p>
        </p:txBody>
      </p:sp>
    </p:spTree>
    <p:extLst>
      <p:ext uri="{BB962C8B-B14F-4D97-AF65-F5344CB8AC3E}">
        <p14:creationId xmlns:p14="http://schemas.microsoft.com/office/powerpoint/2010/main" val="1620471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lingering thoughts following the acute study were did the rises that we saw represent</a:t>
            </a:r>
            <a:r>
              <a:rPr lang="en-US" baseline="0" dirty="0"/>
              <a:t> only transient rises? Sustained rises may be important as midlife PSA concentrations may be predictive of future prostate disease risk and severity.</a:t>
            </a:r>
          </a:p>
          <a:p>
            <a:endParaRPr lang="en-US" baseline="0" dirty="0"/>
          </a:p>
          <a:p>
            <a:r>
              <a:rPr lang="en-US" baseline="0" dirty="0"/>
              <a:t>The long-term analysis will help us determine the trajectory of PSA. Here we compared samples in the first window to samples in the last window and created case/control groups based on intervening diagnoses throughout the 10-year period.</a:t>
            </a:r>
            <a:endParaRPr lang="en-US" dirty="0"/>
          </a:p>
        </p:txBody>
      </p:sp>
      <p:sp>
        <p:nvSpPr>
          <p:cNvPr id="4" name="Slide Number Placeholder 3"/>
          <p:cNvSpPr>
            <a:spLocks noGrp="1"/>
          </p:cNvSpPr>
          <p:nvPr>
            <p:ph type="sldNum" sz="quarter" idx="10"/>
          </p:nvPr>
        </p:nvSpPr>
        <p:spPr/>
        <p:txBody>
          <a:bodyPr/>
          <a:lstStyle/>
          <a:p>
            <a:fld id="{F7910100-4614-4486-923D-4A4B9383B17A}" type="slidenum">
              <a:rPr lang="en-US" smtClean="0"/>
              <a:t>8</a:t>
            </a:fld>
            <a:endParaRPr lang="en-US"/>
          </a:p>
        </p:txBody>
      </p:sp>
    </p:spTree>
    <p:extLst>
      <p:ext uri="{BB962C8B-B14F-4D97-AF65-F5344CB8AC3E}">
        <p14:creationId xmlns:p14="http://schemas.microsoft.com/office/powerpoint/2010/main" val="620101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r>
              <a:rPr lang="en-US" dirty="0"/>
              <a:t>This military cohort was originally powered to look at the association of exudative STI’s and PSA. Mean time between baseline and follow-up is 10 years. We see that men have 10+ blood draws during this period or roughly once yearly.</a:t>
            </a:r>
          </a:p>
          <a:p>
            <a:endParaRPr lang="en-US" dirty="0"/>
          </a:p>
          <a:p>
            <a:r>
              <a:rPr lang="en-US" dirty="0"/>
              <a:t>Again Systemic infections here include medical record diagnoses such as </a:t>
            </a:r>
            <a:r>
              <a:rPr kumimoji="0" lang="en-US" sz="1800" b="0" i="0" u="none" strike="noStrike" kern="1200" cap="none" spc="0" normalizeH="0" baseline="0" noProof="0" dirty="0">
                <a:ln>
                  <a:noFill/>
                </a:ln>
                <a:solidFill>
                  <a:prstClr val="white"/>
                </a:solidFill>
                <a:effectLst/>
                <a:uLnTx/>
                <a:uFillTx/>
                <a:latin typeface="+mn-lt"/>
                <a:ea typeface="+mn-ea"/>
                <a:cs typeface="+mn-cs"/>
              </a:rPr>
              <a:t>whooping cough, varicella, staph infections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FE6A854-1638-46FD-84F5-12A0A4FE7BB1}" type="slidenum">
              <a:rPr lang="en-US" smtClean="0"/>
              <a:t>9</a:t>
            </a:fld>
            <a:endParaRPr lang="en-US"/>
          </a:p>
        </p:txBody>
      </p:sp>
    </p:spTree>
    <p:extLst>
      <p:ext uri="{BB962C8B-B14F-4D97-AF65-F5344CB8AC3E}">
        <p14:creationId xmlns:p14="http://schemas.microsoft.com/office/powerpoint/2010/main" val="1216659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dvTTa9c1b374"/>
                <a:ea typeface="+mn-ea"/>
                <a:cs typeface="+mn-cs"/>
              </a:rPr>
              <a:t>We compared the percentage of cases and controls whose PSA rose to any degree (&gt;0 ng/mL) between their baseline and 10-year follow-up specimens, using linear regression to calculate proportions of race-adjusted PSA change. P values were calculated by logistic regression to assess differences.</a:t>
            </a:r>
            <a:endParaRPr kumimoji="0" lang="en-US" sz="1800" b="0" i="0" u="none" strike="noStrike" kern="1200" cap="none" spc="0" normalizeH="0" baseline="0" noProof="0" dirty="0">
              <a:ln>
                <a:noFill/>
              </a:ln>
              <a:solidFill>
                <a:prstClr val="black"/>
              </a:solidFill>
              <a:effectLst/>
              <a:uLnTx/>
              <a:uFillTx/>
              <a:latin typeface="+mn-lt"/>
              <a:ea typeface="+mn-ea"/>
              <a:cs typeface="+mn-cs"/>
            </a:endParaRP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latin typeface="Calibri" panose="020F0502020204030204" pitchFamily="34" charset="0"/>
                <a:ea typeface="Calibri" panose="020F0502020204030204" pitchFamily="34" charset="0"/>
                <a:cs typeface="Times New Roman" panose="02020603050405020304" pitchFamily="18" charset="0"/>
              </a:rPr>
              <a:t>We see some long-term PSA elevation for men with chlamydia, however this was not significant. When we combine history of exudative STIs, we see a significant result that is largely driven by the effects of chlamydia.</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latin typeface="Calibri" panose="020F0502020204030204" pitchFamily="34" charset="0"/>
                <a:ea typeface="Calibri" panose="020F0502020204030204" pitchFamily="34" charset="0"/>
                <a:cs typeface="Times New Roman" panose="02020603050405020304" pitchFamily="18" charset="0"/>
              </a:rPr>
              <a:t>PSA elevation may be more evident for some STIs than others (e.g., CT more than GC) likely because CT presents more often as an asymptomatic infection than GC, and thus may persist undiagnosed and untreated for a period of longer time, allowing for sustained damage to the prostate epithelium. </a:t>
            </a:r>
          </a:p>
          <a:p>
            <a:endParaRPr lang="en-US" sz="1800" dirty="0">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FE6A854-1638-46FD-84F5-12A0A4FE7BB1}" type="slidenum">
              <a:rPr lang="en-US" smtClean="0"/>
              <a:t>10</a:t>
            </a:fld>
            <a:endParaRPr lang="en-US"/>
          </a:p>
        </p:txBody>
      </p:sp>
    </p:spTree>
    <p:extLst>
      <p:ext uri="{BB962C8B-B14F-4D97-AF65-F5344CB8AC3E}">
        <p14:creationId xmlns:p14="http://schemas.microsoft.com/office/powerpoint/2010/main" val="2108128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r>
              <a:rPr lang="en-US" sz="1800" dirty="0">
                <a:latin typeface="Calibri" panose="020F0502020204030204" pitchFamily="34" charset="0"/>
                <a:ea typeface="Calibri" panose="020F0502020204030204" pitchFamily="34" charset="0"/>
                <a:cs typeface="Times New Roman" panose="02020603050405020304" pitchFamily="18" charset="0"/>
              </a:rPr>
              <a:t>Though underpowered to reach significance, we actually see the largest magnitude of effect for those with a history of IM, which is a more systemic infection and not necessarily known to involve the prostate.</a:t>
            </a:r>
          </a:p>
          <a:p>
            <a:endParaRPr lang="en-US" sz="18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latin typeface="Calibri" panose="020F0502020204030204" pitchFamily="34" charset="0"/>
                <a:ea typeface="Calibri" panose="020F0502020204030204" pitchFamily="34" charset="0"/>
                <a:cs typeface="Times New Roman" panose="02020603050405020304" pitchFamily="18" charset="0"/>
              </a:rPr>
              <a:t>Why would these infections not known to directly target the prostate cause</a:t>
            </a:r>
            <a:r>
              <a:rPr lang="en-US" sz="1800" baseline="0" dirty="0">
                <a:latin typeface="Calibri" panose="020F0502020204030204" pitchFamily="34" charset="0"/>
                <a:ea typeface="Calibri" panose="020F0502020204030204" pitchFamily="34" charset="0"/>
                <a:cs typeface="Times New Roman" panose="02020603050405020304" pitchFamily="18" charset="0"/>
              </a:rPr>
              <a:t> PSA rises? </a:t>
            </a:r>
            <a:r>
              <a:rPr lang="en-US" sz="1800" dirty="0">
                <a:latin typeface="Calibri" panose="020F0502020204030204" pitchFamily="34" charset="0"/>
                <a:ea typeface="Calibri" panose="020F0502020204030204" pitchFamily="34" charset="0"/>
                <a:cs typeface="Times New Roman" panose="02020603050405020304" pitchFamily="18" charset="0"/>
              </a:rPr>
              <a:t>Systemic infections may contribute to elevated PSA by several possible mechanisms, including systemic inflammation-mediated cell damage and increased vascular permeability, or increased vascular permeability in the context of preexisting prostate epithelial cell damage from other sources. </a:t>
            </a:r>
          </a:p>
          <a:p>
            <a:endParaRPr lang="en-US" sz="1800" dirty="0">
              <a:latin typeface="Calibri" panose="020F0502020204030204" pitchFamily="34" charset="0"/>
              <a:cs typeface="Times New Roman" panose="02020603050405020304" pitchFamily="18" charset="0"/>
            </a:endParaRPr>
          </a:p>
          <a:p>
            <a:r>
              <a:rPr lang="en-US" sz="1800" dirty="0">
                <a:latin typeface="Calibri" panose="020F0502020204030204" pitchFamily="34" charset="0"/>
                <a:cs typeface="Times New Roman" panose="02020603050405020304" pitchFamily="18" charset="0"/>
              </a:rPr>
              <a:t>Therefore, overall systemic infection burden may be important for prolonged inflammation.</a:t>
            </a:r>
            <a:endParaRPr lang="en-US" sz="1800" dirty="0"/>
          </a:p>
        </p:txBody>
      </p:sp>
      <p:sp>
        <p:nvSpPr>
          <p:cNvPr id="4" name="Slide Number Placeholder 3"/>
          <p:cNvSpPr>
            <a:spLocks noGrp="1"/>
          </p:cNvSpPr>
          <p:nvPr>
            <p:ph type="sldNum" sz="quarter" idx="10"/>
          </p:nvPr>
        </p:nvSpPr>
        <p:spPr/>
        <p:txBody>
          <a:bodyPr/>
          <a:lstStyle/>
          <a:p>
            <a:fld id="{5FE6A854-1638-46FD-84F5-12A0A4FE7BB1}" type="slidenum">
              <a:rPr lang="en-US" smtClean="0"/>
              <a:t>11</a:t>
            </a:fld>
            <a:endParaRPr lang="en-US"/>
          </a:p>
        </p:txBody>
      </p:sp>
    </p:spTree>
    <p:extLst>
      <p:ext uri="{BB962C8B-B14F-4D97-AF65-F5344CB8AC3E}">
        <p14:creationId xmlns:p14="http://schemas.microsoft.com/office/powerpoint/2010/main" val="3550689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I wanted to replicate the DoD studies in some way using a different assessment of potential prostate inflammation. I wanted to see if an infection could lead to a clinically relevant prostate disease outcome. The candidate infection needed to mount a response that may lead to a clinical visit. Therefore we chose adult-onset infectious mononucleosis.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2154565"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32" b="0" i="0" u="none" strike="noStrike" kern="1200" cap="none" spc="0" normalizeH="0" baseline="0" noProof="0" dirty="0">
                <a:ln>
                  <a:noFill/>
                </a:ln>
                <a:solidFill>
                  <a:prstClr val="black"/>
                </a:solidFill>
                <a:effectLst/>
                <a:uLnTx/>
                <a:uFillTx/>
                <a:latin typeface="+mn-lt"/>
                <a:ea typeface="+mn-ea"/>
                <a:cs typeface="+mn-cs"/>
              </a:rPr>
              <a:t>Symptoms of IM are clinical manifestation of exaggerated T cell response to EBV and the release of inflammatory cytokines. Symptoms include:</a:t>
            </a:r>
          </a:p>
          <a:p>
            <a:pPr marL="1085850" marR="0" lvl="1" indent="-342900" algn="l" defTabSz="21545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32" b="0" i="0" u="none" strike="noStrike" kern="1200" cap="none" spc="0" normalizeH="0" baseline="0" noProof="0" dirty="0">
                <a:ln>
                  <a:noFill/>
                </a:ln>
                <a:solidFill>
                  <a:prstClr val="black"/>
                </a:solidFill>
                <a:effectLst/>
                <a:uLnTx/>
                <a:uFillTx/>
                <a:latin typeface="+mn-lt"/>
                <a:ea typeface="+mn-ea"/>
                <a:cs typeface="+mn-cs"/>
              </a:rPr>
              <a:t>Fever		▪   Swollen glands</a:t>
            </a:r>
          </a:p>
          <a:p>
            <a:pPr marL="1085850" marR="0" lvl="1" indent="-342900" algn="l" defTabSz="21545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32" b="0" i="0" u="none" strike="noStrike" kern="1200" cap="none" spc="0" normalizeH="0" baseline="0" noProof="0" dirty="0">
                <a:ln>
                  <a:noFill/>
                </a:ln>
                <a:solidFill>
                  <a:prstClr val="black"/>
                </a:solidFill>
                <a:effectLst/>
                <a:uLnTx/>
                <a:uFillTx/>
                <a:latin typeface="+mn-lt"/>
                <a:ea typeface="+mn-ea"/>
                <a:cs typeface="+mn-cs"/>
              </a:rPr>
              <a:t>Sore throat		▪   Fatigue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910100-4614-4486-923D-4A4B9383B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894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pPr marL="0" marR="0" lvl="0" indent="0" algn="l" defTabSz="215456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We see that adult-onset IM is strongly associated with chronic prostatitis after a median follow-up of 8.26 years.</a:t>
            </a:r>
            <a:r>
              <a:rPr kumimoji="0" lang="en-US" sz="1832" b="0" i="0" u="none" strike="noStrike" kern="1200" cap="none" spc="0" normalizeH="0" baseline="0" noProof="0" dirty="0">
                <a:ln>
                  <a:noFill/>
                </a:ln>
                <a:solidFill>
                  <a:prstClr val="black"/>
                </a:solidFill>
                <a:effectLst/>
                <a:uLnTx/>
                <a:uFillTx/>
                <a:latin typeface="Calibri" pitchFamily="34" charset="0"/>
                <a:ea typeface="+mn-ea"/>
                <a:cs typeface="+mn-cs"/>
              </a:rPr>
              <a:t> However, several limitations must be noted. Cases of IM needed to be severe enough to warrant clinical care and enter the medical record. Therefore, some misclassification of exposure is likely, which may lead to underestimation of the true HR. </a:t>
            </a:r>
          </a:p>
          <a:p>
            <a:pPr marL="0" marR="0" lvl="0" indent="0" algn="l" defTabSz="2154565"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32" b="0" i="0" u="none" strike="noStrike" kern="1200" cap="none" spc="0" normalizeH="0" baseline="0" noProof="0" dirty="0">
              <a:ln>
                <a:noFill/>
              </a:ln>
              <a:solidFill>
                <a:prstClr val="black"/>
              </a:solidFill>
              <a:effectLst/>
              <a:uLnTx/>
              <a:uFillTx/>
              <a:latin typeface="Calibri" pitchFamily="34" charset="0"/>
              <a:ea typeface="+mn-ea"/>
              <a:cs typeface="+mn-cs"/>
            </a:endParaRPr>
          </a:p>
          <a:p>
            <a:pPr marL="342900" marR="0" lvl="0" indent="-342900" algn="l" defTabSz="21545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32" b="0" i="0" u="none" strike="noStrike" kern="1200" cap="none" spc="0" normalizeH="0" baseline="0" noProof="0" dirty="0">
                <a:ln>
                  <a:noFill/>
                </a:ln>
                <a:solidFill>
                  <a:prstClr val="black"/>
                </a:solidFill>
                <a:effectLst/>
                <a:uLnTx/>
                <a:uFillTx/>
                <a:latin typeface="Calibri" pitchFamily="34" charset="0"/>
                <a:ea typeface="+mn-ea"/>
                <a:cs typeface="+mn-cs"/>
              </a:rPr>
              <a:t>Residual confounding likely as we could not control for sexual activity</a:t>
            </a:r>
          </a:p>
          <a:p>
            <a:pPr marL="0" marR="0" lvl="0" indent="0" algn="l" defTabSz="2154565"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32" b="0" i="0" u="none" strike="noStrike" kern="1200" cap="none" spc="0" normalizeH="0" baseline="0" noProof="0" dirty="0">
              <a:ln>
                <a:noFill/>
              </a:ln>
              <a:solidFill>
                <a:prstClr val="black"/>
              </a:solidFill>
              <a:effectLst/>
              <a:uLnTx/>
              <a:uFillTx/>
              <a:latin typeface="Calibri" pitchFamily="34" charset="0"/>
              <a:ea typeface="+mn-ea"/>
              <a:cs typeface="+mn-cs"/>
            </a:endParaRPr>
          </a:p>
          <a:p>
            <a:pPr marL="342900" marR="0" lvl="0" indent="-342900" algn="l" defTabSz="21545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 causal, these findings suggest that either IM or some other correlated, unmeasured factor may induce long-term pathological effects on the prostate and/or genitourinary symptoms.</a:t>
            </a:r>
          </a:p>
          <a:p>
            <a:pPr marL="342900" marR="0" lvl="0" indent="-342900" algn="l" defTabSz="215456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Times New Roman" panose="02020603050405020304" pitchFamily="18" charset="0"/>
            </a:endParaRPr>
          </a:p>
          <a:p>
            <a:pPr marL="342900" marR="0" lvl="0" indent="-342900" algn="l" defTabSz="215456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Alternatively, differences in inherent immune system response, rather than direct influences of IM infection, may explain this association as some men have a greater affinity to mount big responses to infections systemically and within organs.</a:t>
            </a:r>
            <a:endParaRPr kumimoji="0" lang="en-US" sz="1832" b="0" i="0" u="none" strike="noStrike" kern="1200" cap="none" spc="0" normalizeH="0" baseline="0" noProof="0" dirty="0">
              <a:ln>
                <a:noFill/>
              </a:ln>
              <a:solidFill>
                <a:prstClr val="black"/>
              </a:solidFill>
              <a:effectLst/>
              <a:uLnTx/>
              <a:uFillTx/>
              <a:latin typeface="Calibri" pitchFamily="34" charset="0"/>
              <a:ea typeface="+mn-ea"/>
              <a:cs typeface="+mn-cs"/>
            </a:endParaRPr>
          </a:p>
        </p:txBody>
      </p:sp>
      <p:sp>
        <p:nvSpPr>
          <p:cNvPr id="4" name="Slide Number Placeholder 3"/>
          <p:cNvSpPr>
            <a:spLocks noGrp="1"/>
          </p:cNvSpPr>
          <p:nvPr>
            <p:ph type="sldNum" sz="quarter" idx="10"/>
          </p:nvPr>
        </p:nvSpPr>
        <p:spPr/>
        <p:txBody>
          <a:bodyPr/>
          <a:lstStyle/>
          <a:p>
            <a:fld id="{F7910100-4614-4486-923D-4A4B9383B17A}" type="slidenum">
              <a:rPr lang="en-US" smtClean="0"/>
              <a:t>13</a:t>
            </a:fld>
            <a:endParaRPr lang="en-US"/>
          </a:p>
        </p:txBody>
      </p:sp>
    </p:spTree>
    <p:extLst>
      <p:ext uri="{BB962C8B-B14F-4D97-AF65-F5344CB8AC3E}">
        <p14:creationId xmlns:p14="http://schemas.microsoft.com/office/powerpoint/2010/main" val="1141422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r>
              <a:rPr lang="en-US" dirty="0"/>
              <a:t>We see that the association strengthens with increasing age at IM diagnosis. This is important as IM severity has been shown to increase with delayed onset of IM. This provides additional rationale for this interesting association.</a:t>
            </a:r>
          </a:p>
          <a:p>
            <a:endParaRPr lang="en-US" dirty="0"/>
          </a:p>
          <a:p>
            <a:r>
              <a:rPr lang="en-US" dirty="0"/>
              <a:t>Similarly, when looking at the diagnosing entity, we see that IM diagnosed at hospital and nursing facilities has the strongest association with prostatitis. Impatient diagnoses may represent a more severe course of IM, however we can’t rule out that IM may not be the primary reason for these impatient stays.</a:t>
            </a:r>
          </a:p>
          <a:p>
            <a:endParaRPr lang="en-US" dirty="0"/>
          </a:p>
          <a:p>
            <a:r>
              <a:rPr lang="en-US" dirty="0"/>
              <a:t>Since prostatitis is a heterogenous condition with other possible differential diagnoses, we assessed the specificity of our association by looking at the relationship of IM with other urological and chronic pain syndromes. These associations were largely null strengthening the rationale that IM may specifically be related to a diagnosis of prostatitis.</a:t>
            </a:r>
          </a:p>
        </p:txBody>
      </p:sp>
      <p:sp>
        <p:nvSpPr>
          <p:cNvPr id="4" name="Slide Number Placeholder 3"/>
          <p:cNvSpPr>
            <a:spLocks noGrp="1"/>
          </p:cNvSpPr>
          <p:nvPr>
            <p:ph type="sldNum" sz="quarter" idx="10"/>
          </p:nvPr>
        </p:nvSpPr>
        <p:spPr/>
        <p:txBody>
          <a:bodyPr/>
          <a:lstStyle/>
          <a:p>
            <a:fld id="{F7910100-4614-4486-923D-4A4B9383B17A}" type="slidenum">
              <a:rPr lang="en-US" smtClean="0"/>
              <a:t>14</a:t>
            </a:fld>
            <a:endParaRPr lang="en-US"/>
          </a:p>
        </p:txBody>
      </p:sp>
    </p:spTree>
    <p:extLst>
      <p:ext uri="{BB962C8B-B14F-4D97-AF65-F5344CB8AC3E}">
        <p14:creationId xmlns:p14="http://schemas.microsoft.com/office/powerpoint/2010/main" val="2322672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r>
              <a:rPr lang="en-US" dirty="0"/>
              <a:t>My previous goal in this field was to explore the evidence of an association for infections and prostate diseases using a variety of exposure and outcome ascertainment approaches. This work continues with an ongoing study looking at the serostatus of several infections and the </a:t>
            </a:r>
            <a:r>
              <a:rPr lang="en-US" sz="1800" dirty="0">
                <a:effectLst/>
                <a:latin typeface="Times New Roman" panose="02020603050405020304" pitchFamily="18" charset="0"/>
                <a:ea typeface="Times New Roman" panose="02020603050405020304" pitchFamily="18" charset="0"/>
              </a:rPr>
              <a:t>prevalence, extent, and intensity of inflammation within the placebo arm of the Prostate Cancer Prevention Trial.</a:t>
            </a:r>
            <a:endParaRPr lang="en-US" dirty="0"/>
          </a:p>
          <a:p>
            <a:endParaRPr lang="en-US" dirty="0"/>
          </a:p>
          <a:p>
            <a:r>
              <a:rPr lang="en-US" dirty="0"/>
              <a:t>Additionally, since we found that other systemic infections were associated with PSA elevation, we are now interested in capturing all known circulating viruses in relation to PSA and eventually prostate diseases including prostatitis, prostate cancer, and BPH. I am conducting a small pilot study using banked serum from Kaiser Members. We will be able to scan all known circulating viruses using novel virus scan technology developed at UCSF. In the pilot phase our main objective is to assess the prevalence and abundance of these viruses. </a:t>
            </a:r>
          </a:p>
        </p:txBody>
      </p:sp>
      <p:sp>
        <p:nvSpPr>
          <p:cNvPr id="4" name="Slide Number Placeholder 3"/>
          <p:cNvSpPr>
            <a:spLocks noGrp="1"/>
          </p:cNvSpPr>
          <p:nvPr>
            <p:ph type="sldNum" sz="quarter" idx="10"/>
          </p:nvPr>
        </p:nvSpPr>
        <p:spPr/>
        <p:txBody>
          <a:bodyPr/>
          <a:lstStyle/>
          <a:p>
            <a:fld id="{5FE6A854-1638-46FD-84F5-12A0A4FE7BB1}"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541882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466725"/>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910100-4614-4486-923D-4A4B9383B17A}" type="slidenum">
              <a:rPr lang="en-US" smtClean="0"/>
              <a:t>16</a:t>
            </a:fld>
            <a:endParaRPr lang="en-US"/>
          </a:p>
        </p:txBody>
      </p:sp>
    </p:spTree>
    <p:extLst>
      <p:ext uri="{BB962C8B-B14F-4D97-AF65-F5344CB8AC3E}">
        <p14:creationId xmlns:p14="http://schemas.microsoft.com/office/powerpoint/2010/main" val="403500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p:cNvSpPr/>
          <p:nvPr userDrawn="1"/>
        </p:nvSpPr>
        <p:spPr>
          <a:xfrm>
            <a:off x="0" y="1"/>
            <a:ext cx="24387175" cy="12180498"/>
          </a:xfrm>
          <a:prstGeom prst="rect">
            <a:avLst/>
          </a:prstGeom>
          <a:gradFill flip="none" rotWithShape="1">
            <a:gsLst>
              <a:gs pos="0">
                <a:schemeClr val="accent1"/>
              </a:gs>
              <a:gs pos="100000">
                <a:schemeClr val="tx2"/>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txBox="1">
            <a:spLocks/>
          </p:cNvSpPr>
          <p:nvPr userDrawn="1"/>
        </p:nvSpPr>
        <p:spPr>
          <a:xfrm>
            <a:off x="612824" y="13097716"/>
            <a:ext cx="15640998" cy="506315"/>
          </a:xfrm>
          <a:prstGeom prst="rect">
            <a:avLst/>
          </a:prstGeom>
        </p:spPr>
        <p:txBody>
          <a:bodyPr/>
          <a:lstStyle>
            <a:defPPr>
              <a:defRPr lang="en-US"/>
            </a:defPPr>
            <a:lvl1pPr marL="0" algn="l" defTabSz="1828891" rtl="0" eaLnBrk="1" latinLnBrk="0" hangingPunct="1">
              <a:defRPr sz="2000" kern="1200">
                <a:solidFill>
                  <a:schemeClr val="bg2">
                    <a:lumMod val="50000"/>
                  </a:schemeClr>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l" defTabSz="182889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7E6E6">
                    <a:lumMod val="50000"/>
                  </a:srgbClr>
                </a:solidFill>
                <a:effectLst/>
                <a:uLnTx/>
                <a:uFillTx/>
                <a:latin typeface="Arial" panose="020B0604020202020204"/>
                <a:ea typeface=""/>
                <a:cs typeface=""/>
              </a:rPr>
              <a:t>‹#›   |   Copyright © 2017 Kaiser Foundation Health Plan, Inc. </a:t>
            </a:r>
          </a:p>
        </p:txBody>
      </p:sp>
      <p:sp>
        <p:nvSpPr>
          <p:cNvPr id="12"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rmAutofit/>
          </a:bodyPr>
          <a:lstStyle>
            <a:lvl1pPr>
              <a:lnSpc>
                <a:spcPct val="100000"/>
              </a:lnSpc>
              <a:defRPr sz="5200"/>
            </a:lvl1pPr>
          </a:lstStyle>
          <a:p>
            <a:r>
              <a:rPr lang="en-US" dirty="0"/>
              <a:t>Title of presentation goes in this space</a:t>
            </a:r>
          </a:p>
        </p:txBody>
      </p:sp>
      <p:sp>
        <p:nvSpPr>
          <p:cNvPr id="16" name="Text Placeholder 15"/>
          <p:cNvSpPr>
            <a:spLocks noGrp="1"/>
          </p:cNvSpPr>
          <p:nvPr>
            <p:ph type="body" sz="quarter" idx="10" hasCustomPrompt="1"/>
          </p:nvPr>
        </p:nvSpPr>
        <p:spPr>
          <a:xfrm>
            <a:off x="1676400" y="9368287"/>
            <a:ext cx="14851811"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p:cNvSpPr/>
          <p:nvPr userDrawn="1"/>
        </p:nvSpPr>
        <p:spPr>
          <a:xfrm>
            <a:off x="0" y="1"/>
            <a:ext cx="24387175" cy="12180498"/>
          </a:xfrm>
          <a:prstGeom prst="rect">
            <a:avLst/>
          </a:prstGeom>
          <a:gradFill flip="none" rotWithShape="1">
            <a:gsLst>
              <a:gs pos="100000">
                <a:schemeClr val="accent1">
                  <a:lumMod val="17000"/>
                  <a:lumOff val="83000"/>
                  <a:alpha val="32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txBox="1">
            <a:spLocks/>
          </p:cNvSpPr>
          <p:nvPr userDrawn="1"/>
        </p:nvSpPr>
        <p:spPr>
          <a:xfrm>
            <a:off x="612824" y="13097716"/>
            <a:ext cx="15640998" cy="506315"/>
          </a:xfrm>
          <a:prstGeom prst="rect">
            <a:avLst/>
          </a:prstGeom>
        </p:spPr>
        <p:txBody>
          <a:bodyPr/>
          <a:lstStyle>
            <a:defPPr>
              <a:defRPr lang="en-US"/>
            </a:defPPr>
            <a:lvl1pPr marL="0" algn="l" defTabSz="1828891" rtl="0" eaLnBrk="1" latinLnBrk="0" hangingPunct="1">
              <a:defRPr sz="2000" kern="1200">
                <a:solidFill>
                  <a:schemeClr val="bg2">
                    <a:lumMod val="50000"/>
                  </a:schemeClr>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pPr marL="0" marR="0" lvl="0" indent="0" algn="l" defTabSz="182889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7E6E6">
                    <a:lumMod val="50000"/>
                  </a:srgbClr>
                </a:solidFill>
                <a:effectLst/>
                <a:uLnTx/>
                <a:uFillTx/>
                <a:latin typeface="Arial" panose="020B0604020202020204"/>
                <a:ea typeface=""/>
                <a:cs typeface=""/>
              </a:rPr>
              <a:t>‹#›   |   Copyright © 2017 Kaiser Foundation Health Plan, Inc. </a:t>
            </a:r>
          </a:p>
        </p:txBody>
      </p:sp>
      <p:sp>
        <p:nvSpPr>
          <p:cNvPr id="12"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rmAutofit/>
          </a:bodyPr>
          <a:lstStyle>
            <a:lvl1pPr>
              <a:lnSpc>
                <a:spcPct val="100000"/>
              </a:lnSpc>
              <a:defRPr sz="5200">
                <a:solidFill>
                  <a:schemeClr val="tx2"/>
                </a:solidFill>
              </a:defRPr>
            </a:lvl1pPr>
          </a:lstStyle>
          <a:p>
            <a:r>
              <a:rPr lang="en-US" dirty="0"/>
              <a:t>Title of presentation goes in this space</a:t>
            </a:r>
          </a:p>
        </p:txBody>
      </p:sp>
      <p:sp>
        <p:nvSpPr>
          <p:cNvPr id="16" name="Text Placeholder 15"/>
          <p:cNvSpPr>
            <a:spLocks noGrp="1"/>
          </p:cNvSpPr>
          <p:nvPr>
            <p:ph type="body" sz="quarter" idx="10" hasCustomPrompt="1"/>
          </p:nvPr>
        </p:nvSpPr>
        <p:spPr>
          <a:xfrm>
            <a:off x="1676400" y="9368287"/>
            <a:ext cx="14851811" cy="2311880"/>
          </a:xfrm>
          <a:prstGeom prst="rect">
            <a:avLst/>
          </a:prstGeom>
        </p:spPr>
        <p:txBody>
          <a:bodyPr anchor="b" anchorCtr="0"/>
          <a:lstStyle>
            <a:lvl1pPr marL="0" indent="0">
              <a:buFontTx/>
              <a:buNone/>
              <a:defRPr sz="2800" baseline="0">
                <a:solidFill>
                  <a:schemeClr val="tx2"/>
                </a:solidFill>
              </a:defRPr>
            </a:lvl1pPr>
          </a:lstStyle>
          <a:p>
            <a:r>
              <a:rPr lang="en-US" sz="3000" dirty="0"/>
              <a:t>Presenter information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_Photo Top">
    <p:spTree>
      <p:nvGrpSpPr>
        <p:cNvPr id="1" name=""/>
        <p:cNvGrpSpPr/>
        <p:nvPr/>
      </p:nvGrpSpPr>
      <p:grpSpPr>
        <a:xfrm>
          <a:off x="0" y="0"/>
          <a:ext cx="0" cy="0"/>
          <a:chOff x="0" y="0"/>
          <a:chExt cx="0" cy="0"/>
        </a:xfrm>
      </p:grpSpPr>
      <p:sp>
        <p:nvSpPr>
          <p:cNvPr id="12" name="Title Placeholder 7"/>
          <p:cNvSpPr>
            <a:spLocks noGrp="1"/>
          </p:cNvSpPr>
          <p:nvPr>
            <p:ph type="title"/>
          </p:nvPr>
        </p:nvSpPr>
        <p:spPr>
          <a:xfrm>
            <a:off x="1676400" y="8647043"/>
            <a:ext cx="21034375" cy="1442488"/>
          </a:xfrm>
          <a:prstGeom prst="rect">
            <a:avLst/>
          </a:prstGeom>
        </p:spPr>
        <p:txBody>
          <a:bodyPr vert="horz" lIns="91440" tIns="45720" rIns="91440" bIns="45720" rtlCol="0" anchor="ctr">
            <a:normAutofit/>
          </a:bodyPr>
          <a:lstStyle>
            <a:lvl1pPr>
              <a:lnSpc>
                <a:spcPct val="100000"/>
              </a:lnSpc>
              <a:defRPr/>
            </a:lvl1pPr>
          </a:lstStyle>
          <a:p>
            <a:r>
              <a:rPr lang="en-US" dirty="0"/>
              <a:t>Title of presentation goes in this space</a:t>
            </a:r>
          </a:p>
        </p:txBody>
      </p:sp>
      <p:sp>
        <p:nvSpPr>
          <p:cNvPr id="16" name="Text Placeholder 15"/>
          <p:cNvSpPr>
            <a:spLocks noGrp="1"/>
          </p:cNvSpPr>
          <p:nvPr>
            <p:ph type="body" sz="quarter" idx="10" hasCustomPrompt="1"/>
          </p:nvPr>
        </p:nvSpPr>
        <p:spPr>
          <a:xfrm>
            <a:off x="1676400" y="10694504"/>
            <a:ext cx="21034375" cy="1130437"/>
          </a:xfrm>
          <a:prstGeom prst="rect">
            <a:avLst/>
          </a:prstGeom>
        </p:spPr>
        <p:txBody>
          <a:bodyPr anchor="b" anchorCtr="0"/>
          <a:lstStyle>
            <a:lvl1pPr marL="0" indent="0" algn="ctr">
              <a:buFontTx/>
              <a:buNone/>
              <a:defRPr sz="2800" baseline="0">
                <a:solidFill>
                  <a:schemeClr val="tx2"/>
                </a:solidFill>
              </a:defRPr>
            </a:lvl1pPr>
          </a:lstStyle>
          <a:p>
            <a:r>
              <a:rPr lang="en-US" sz="3000" dirty="0"/>
              <a:t>Presenter information</a:t>
            </a: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9146624" y="12646324"/>
            <a:ext cx="4591054" cy="519742"/>
          </a:xfrm>
          <a:prstGeom prst="rect">
            <a:avLst/>
          </a:prstGeom>
        </p:spPr>
      </p:pic>
      <p:sp>
        <p:nvSpPr>
          <p:cNvPr id="3" name="Picture Placeholder 2"/>
          <p:cNvSpPr>
            <a:spLocks noGrp="1"/>
          </p:cNvSpPr>
          <p:nvPr>
            <p:ph type="pic" sz="quarter" idx="11"/>
          </p:nvPr>
        </p:nvSpPr>
        <p:spPr>
          <a:xfrm>
            <a:off x="0" y="0"/>
            <a:ext cx="24385588" cy="7653338"/>
          </a:xfrm>
          <a:prstGeom prst="rect">
            <a:avLst/>
          </a:prstGeom>
          <a:blipFill>
            <a:blip r:embed="rId3"/>
            <a:stretch>
              <a:fillRect/>
            </a:stretch>
          </a:blipFill>
        </p:spPr>
        <p:txBody>
          <a:bodyPr/>
          <a:lstStyle/>
          <a:p>
            <a:endParaRPr lang="en-US"/>
          </a:p>
        </p:txBody>
      </p:sp>
      <p:sp>
        <p:nvSpPr>
          <p:cNvPr id="9"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dirty="0"/>
              <a:t>  |   Copyright © 2017 Kaiser Foundation Health Plan, Inc.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3 Photos">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9146624" y="12646324"/>
            <a:ext cx="4591054" cy="519742"/>
          </a:xfrm>
          <a:prstGeom prst="rect">
            <a:avLst/>
          </a:prstGeom>
        </p:spPr>
      </p:pic>
      <p:sp>
        <p:nvSpPr>
          <p:cNvPr id="14" name="Title Placeholder 7"/>
          <p:cNvSpPr>
            <a:spLocks noGrp="1"/>
          </p:cNvSpPr>
          <p:nvPr>
            <p:ph type="title"/>
          </p:nvPr>
        </p:nvSpPr>
        <p:spPr>
          <a:xfrm>
            <a:off x="1676400" y="8647043"/>
            <a:ext cx="21034375" cy="1442488"/>
          </a:xfrm>
          <a:prstGeom prst="rect">
            <a:avLst/>
          </a:prstGeom>
        </p:spPr>
        <p:txBody>
          <a:bodyPr vert="horz" lIns="91440" tIns="45720" rIns="91440" bIns="45720" rtlCol="0" anchor="ctr">
            <a:normAutofit/>
          </a:bodyPr>
          <a:lstStyle>
            <a:lvl1pPr>
              <a:lnSpc>
                <a:spcPct val="100000"/>
              </a:lnSpc>
              <a:defRPr/>
            </a:lvl1pPr>
          </a:lstStyle>
          <a:p>
            <a:r>
              <a:rPr lang="en-US" dirty="0"/>
              <a:t>Title of presentation goes in this space</a:t>
            </a:r>
          </a:p>
        </p:txBody>
      </p:sp>
      <p:sp>
        <p:nvSpPr>
          <p:cNvPr id="15" name="Text Placeholder 15"/>
          <p:cNvSpPr>
            <a:spLocks noGrp="1"/>
          </p:cNvSpPr>
          <p:nvPr>
            <p:ph type="body" sz="quarter" idx="10" hasCustomPrompt="1"/>
          </p:nvPr>
        </p:nvSpPr>
        <p:spPr>
          <a:xfrm>
            <a:off x="1676400" y="10694504"/>
            <a:ext cx="21034375" cy="1130437"/>
          </a:xfrm>
          <a:prstGeom prst="rect">
            <a:avLst/>
          </a:prstGeom>
        </p:spPr>
        <p:txBody>
          <a:bodyPr anchor="b" anchorCtr="0"/>
          <a:lstStyle>
            <a:lvl1pPr marL="0" indent="0" algn="ctr">
              <a:buFontTx/>
              <a:buNone/>
              <a:defRPr sz="2800" baseline="0">
                <a:solidFill>
                  <a:schemeClr val="tx2"/>
                </a:solidFill>
              </a:defRPr>
            </a:lvl1pPr>
          </a:lstStyle>
          <a:p>
            <a:r>
              <a:rPr lang="en-US" sz="3000" dirty="0"/>
              <a:t>Presenter information</a:t>
            </a:r>
          </a:p>
        </p:txBody>
      </p:sp>
      <p:sp>
        <p:nvSpPr>
          <p:cNvPr id="3" name="Picture Placeholder 2"/>
          <p:cNvSpPr>
            <a:spLocks noGrp="1"/>
          </p:cNvSpPr>
          <p:nvPr>
            <p:ph type="pic" sz="quarter" idx="11"/>
          </p:nvPr>
        </p:nvSpPr>
        <p:spPr>
          <a:xfrm>
            <a:off x="0" y="0"/>
            <a:ext cx="8142288" cy="6731000"/>
          </a:xfrm>
          <a:prstGeom prst="rect">
            <a:avLst/>
          </a:prstGeom>
          <a:solidFill>
            <a:schemeClr val="bg1">
              <a:lumMod val="95000"/>
            </a:schemeClr>
          </a:solidFill>
        </p:spPr>
        <p:txBody>
          <a:bodyPr/>
          <a:lstStyle/>
          <a:p>
            <a:endParaRPr lang="en-US"/>
          </a:p>
        </p:txBody>
      </p:sp>
      <p:sp>
        <p:nvSpPr>
          <p:cNvPr id="5" name="Picture Placeholder 4"/>
          <p:cNvSpPr>
            <a:spLocks noGrp="1"/>
          </p:cNvSpPr>
          <p:nvPr>
            <p:ph type="pic" sz="quarter" idx="12"/>
          </p:nvPr>
        </p:nvSpPr>
        <p:spPr>
          <a:xfrm>
            <a:off x="8142288" y="0"/>
            <a:ext cx="8142287" cy="6731000"/>
          </a:xfrm>
          <a:prstGeom prst="rect">
            <a:avLst/>
          </a:prstGeom>
          <a:solidFill>
            <a:schemeClr val="bg1">
              <a:lumMod val="95000"/>
            </a:schemeClr>
          </a:solidFill>
        </p:spPr>
        <p:txBody>
          <a:bodyPr/>
          <a:lstStyle/>
          <a:p>
            <a:endParaRPr lang="en-US"/>
          </a:p>
        </p:txBody>
      </p:sp>
      <p:sp>
        <p:nvSpPr>
          <p:cNvPr id="12" name="Picture Placeholder 11"/>
          <p:cNvSpPr>
            <a:spLocks noGrp="1"/>
          </p:cNvSpPr>
          <p:nvPr>
            <p:ph type="pic" sz="quarter" idx="13"/>
          </p:nvPr>
        </p:nvSpPr>
        <p:spPr>
          <a:xfrm>
            <a:off x="16284575" y="0"/>
            <a:ext cx="8101013" cy="6731000"/>
          </a:xfrm>
          <a:prstGeom prst="rect">
            <a:avLst/>
          </a:prstGeom>
          <a:solidFill>
            <a:schemeClr val="bg1">
              <a:lumMod val="95000"/>
            </a:schemeClr>
          </a:solidFill>
        </p:spPr>
        <p:txBody>
          <a:bodyPr/>
          <a:lstStyle/>
          <a:p>
            <a:endParaRPr lang="en-US"/>
          </a:p>
        </p:txBody>
      </p:sp>
      <p:sp>
        <p:nvSpPr>
          <p:cNvPr id="10"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dirty="0"/>
              <a:t>  |   Copyright © 2017 Kaiser Foundation Health Plan, Inc.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Photo Bottom 1">
    <p:spTree>
      <p:nvGrpSpPr>
        <p:cNvPr id="1" name=""/>
        <p:cNvGrpSpPr/>
        <p:nvPr/>
      </p:nvGrpSpPr>
      <p:grpSpPr>
        <a:xfrm>
          <a:off x="0" y="0"/>
          <a:ext cx="0" cy="0"/>
          <a:chOff x="0" y="0"/>
          <a:chExt cx="0" cy="0"/>
        </a:xfrm>
      </p:grpSpPr>
      <p:sp>
        <p:nvSpPr>
          <p:cNvPr id="9" name="Title Placeholder 7"/>
          <p:cNvSpPr>
            <a:spLocks noGrp="1"/>
          </p:cNvSpPr>
          <p:nvPr>
            <p:ph type="title"/>
          </p:nvPr>
        </p:nvSpPr>
        <p:spPr>
          <a:xfrm>
            <a:off x="1676400" y="2121579"/>
            <a:ext cx="21034375" cy="1442488"/>
          </a:xfrm>
          <a:prstGeom prst="rect">
            <a:avLst/>
          </a:prstGeom>
        </p:spPr>
        <p:txBody>
          <a:bodyPr vert="horz" lIns="91440" tIns="45720" rIns="91440" bIns="45720" rtlCol="0" anchor="ctr" anchorCtr="0">
            <a:normAutofit/>
          </a:bodyPr>
          <a:lstStyle>
            <a:lvl1pPr algn="l">
              <a:lnSpc>
                <a:spcPct val="100000"/>
              </a:lnSpc>
              <a:defRPr sz="5200"/>
            </a:lvl1pPr>
          </a:lstStyle>
          <a:p>
            <a:r>
              <a:rPr lang="en-US" dirty="0"/>
              <a:t>Title of presentation goes in this space</a:t>
            </a:r>
          </a:p>
        </p:txBody>
      </p:sp>
      <p:sp>
        <p:nvSpPr>
          <p:cNvPr id="10" name="Text Placeholder 15"/>
          <p:cNvSpPr>
            <a:spLocks noGrp="1"/>
          </p:cNvSpPr>
          <p:nvPr>
            <p:ph type="body" sz="quarter" idx="10" hasCustomPrompt="1"/>
          </p:nvPr>
        </p:nvSpPr>
        <p:spPr>
          <a:xfrm>
            <a:off x="1676400" y="3564067"/>
            <a:ext cx="21034375" cy="826404"/>
          </a:xfrm>
          <a:prstGeom prst="rect">
            <a:avLst/>
          </a:prstGeom>
        </p:spPr>
        <p:txBody>
          <a:bodyPr anchor="b" anchorCtr="0"/>
          <a:lstStyle>
            <a:lvl1pPr marL="0" indent="0" algn="l">
              <a:buFontTx/>
              <a:buNone/>
              <a:defRPr sz="2800" baseline="0">
                <a:solidFill>
                  <a:schemeClr val="tx2"/>
                </a:solidFill>
              </a:defRPr>
            </a:lvl1pPr>
          </a:lstStyle>
          <a:p>
            <a:r>
              <a:rPr lang="en-US" sz="3000" dirty="0"/>
              <a:t>Presenter information</a:t>
            </a:r>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38746" y="720905"/>
            <a:ext cx="4591054" cy="519742"/>
          </a:xfrm>
          <a:prstGeom prst="rect">
            <a:avLst/>
          </a:prstGeom>
        </p:spPr>
      </p:pic>
      <p:sp>
        <p:nvSpPr>
          <p:cNvPr id="3" name="Picture Placeholder 2"/>
          <p:cNvSpPr>
            <a:spLocks noGrp="1"/>
          </p:cNvSpPr>
          <p:nvPr>
            <p:ph type="pic" sz="quarter" idx="11"/>
          </p:nvPr>
        </p:nvSpPr>
        <p:spPr>
          <a:xfrm>
            <a:off x="19878" y="4610100"/>
            <a:ext cx="24385587" cy="9158794"/>
          </a:xfrm>
          <a:prstGeom prst="rect">
            <a:avLst/>
          </a:prstGeom>
          <a:solidFill>
            <a:schemeClr val="bg1">
              <a:lumMod val="95000"/>
            </a:schemeClr>
          </a:solidFill>
        </p:spPr>
        <p:txBody>
          <a:bodyPr wrap="square">
            <a:noAutofit/>
          </a:bodyPr>
          <a:lstStyle/>
          <a:p>
            <a:endParaRPr lang="en-US"/>
          </a:p>
        </p:txBody>
      </p:sp>
      <p:sp>
        <p:nvSpPr>
          <p:cNvPr id="7"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Photo Bottom 2">
    <p:spTree>
      <p:nvGrpSpPr>
        <p:cNvPr id="1" name=""/>
        <p:cNvGrpSpPr/>
        <p:nvPr/>
      </p:nvGrpSpPr>
      <p:grpSpPr>
        <a:xfrm>
          <a:off x="0" y="0"/>
          <a:ext cx="0" cy="0"/>
          <a:chOff x="0" y="0"/>
          <a:chExt cx="0" cy="0"/>
        </a:xfrm>
      </p:grpSpPr>
      <p:sp>
        <p:nvSpPr>
          <p:cNvPr id="13" name="Slide Number Placeholder 5"/>
          <p:cNvSpPr>
            <a:spLocks noGrp="1"/>
          </p:cNvSpPr>
          <p:nvPr>
            <p:ph type="sldNum" sz="quarter" idx="4"/>
          </p:nvPr>
        </p:nvSpPr>
        <p:spPr>
          <a:xfrm>
            <a:off x="612824" y="13178255"/>
            <a:ext cx="11834228" cy="537745"/>
          </a:xfrm>
          <a:prstGeom prst="rect">
            <a:avLst/>
          </a:prstGeom>
        </p:spPr>
        <p:txBody>
          <a:bodyPr vert="horz" lIns="91440" tIns="45720" rIns="91440" bIns="45720" rtlCol="0" anchor="ctr"/>
          <a:lstStyle>
            <a:lvl1pPr algn="l">
              <a:defRPr sz="2000">
                <a:solidFill>
                  <a:schemeClr val="tx1">
                    <a:tint val="75000"/>
                  </a:schemeClr>
                </a:solidFill>
              </a:defRPr>
            </a:lvl1pPr>
          </a:lstStyle>
          <a:p>
            <a:fld id="{37856311-FCBD-DE47-A7A5-5FEB27551E75}" type="slidenum">
              <a:rPr lang="en-US" smtClean="0"/>
              <a:pPr/>
              <a:t>‹#›</a:t>
            </a:fld>
            <a:r>
              <a:rPr lang="en-US"/>
              <a:t>   |   Copyright © 2017 Kaiser Foundation Health Plan, Inc. </a:t>
            </a:r>
          </a:p>
          <a:p>
            <a:pPr fontAlgn="t"/>
            <a:endParaRPr lang="en-US"/>
          </a:p>
        </p:txBody>
      </p:sp>
      <p:sp>
        <p:nvSpPr>
          <p:cNvPr id="16" name="Rectangle 15"/>
          <p:cNvSpPr/>
          <p:nvPr userDrawn="1"/>
        </p:nvSpPr>
        <p:spPr>
          <a:xfrm>
            <a:off x="24092451" y="687109"/>
            <a:ext cx="294723" cy="755380"/>
          </a:xfrm>
          <a:prstGeom prst="rect">
            <a:avLst/>
          </a:prstGeom>
          <a:solidFill>
            <a:srgbClr val="92C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5"/>
          <p:cNvSpPr>
            <a:spLocks noGrp="1"/>
          </p:cNvSpPr>
          <p:nvPr>
            <p:ph type="body" sz="quarter" idx="11" hasCustomPrompt="1"/>
          </p:nvPr>
        </p:nvSpPr>
        <p:spPr>
          <a:xfrm>
            <a:off x="13517217" y="687109"/>
            <a:ext cx="10306740" cy="755380"/>
          </a:xfrm>
          <a:prstGeom prst="rect">
            <a:avLst/>
          </a:prstGeom>
        </p:spPr>
        <p:txBody>
          <a:bodyPr anchor="ctr" anchorCtr="0"/>
          <a:lstStyle>
            <a:lvl1pPr marL="0" indent="0" algn="r">
              <a:buFontTx/>
              <a:buNone/>
              <a:defRPr sz="2800" baseline="0">
                <a:solidFill>
                  <a:schemeClr val="tx2"/>
                </a:solidFill>
              </a:defRPr>
            </a:lvl1pPr>
          </a:lstStyle>
          <a:p>
            <a:r>
              <a:rPr lang="en-US" sz="3000" dirty="0"/>
              <a:t>Identifier</a:t>
            </a:r>
          </a:p>
        </p:txBody>
      </p:sp>
      <p:pic>
        <p:nvPicPr>
          <p:cNvPr id="18" name="Picture 1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38746" y="720905"/>
            <a:ext cx="4591054" cy="519742"/>
          </a:xfrm>
          <a:prstGeom prst="rect">
            <a:avLst/>
          </a:prstGeom>
        </p:spPr>
      </p:pic>
      <p:sp>
        <p:nvSpPr>
          <p:cNvPr id="19" name="Picture Placeholder 2"/>
          <p:cNvSpPr>
            <a:spLocks noGrp="1"/>
          </p:cNvSpPr>
          <p:nvPr>
            <p:ph type="pic" sz="quarter" idx="12"/>
          </p:nvPr>
        </p:nvSpPr>
        <p:spPr>
          <a:xfrm>
            <a:off x="19878" y="4610100"/>
            <a:ext cx="24385587" cy="9158794"/>
          </a:xfrm>
          <a:prstGeom prst="rect">
            <a:avLst/>
          </a:prstGeom>
          <a:solidFill>
            <a:schemeClr val="bg1">
              <a:lumMod val="95000"/>
            </a:schemeClr>
          </a:solidFill>
        </p:spPr>
        <p:txBody>
          <a:bodyPr wrap="square">
            <a:noAutofit/>
          </a:bodyPr>
          <a:lstStyle/>
          <a:p>
            <a:endParaRPr lang="en-US"/>
          </a:p>
        </p:txBody>
      </p:sp>
      <p:sp>
        <p:nvSpPr>
          <p:cNvPr id="22" name="Title Placeholder 7"/>
          <p:cNvSpPr>
            <a:spLocks noGrp="1"/>
          </p:cNvSpPr>
          <p:nvPr>
            <p:ph type="title"/>
          </p:nvPr>
        </p:nvSpPr>
        <p:spPr>
          <a:xfrm>
            <a:off x="1676400" y="2121579"/>
            <a:ext cx="21034375" cy="1442488"/>
          </a:xfrm>
          <a:prstGeom prst="rect">
            <a:avLst/>
          </a:prstGeom>
        </p:spPr>
        <p:txBody>
          <a:bodyPr vert="horz" lIns="91440" tIns="45720" rIns="91440" bIns="45720" rtlCol="0" anchor="ctr" anchorCtr="0">
            <a:normAutofit/>
          </a:bodyPr>
          <a:lstStyle>
            <a:lvl1pPr algn="l">
              <a:lnSpc>
                <a:spcPct val="100000"/>
              </a:lnSpc>
              <a:defRPr sz="5200"/>
            </a:lvl1pPr>
          </a:lstStyle>
          <a:p>
            <a:r>
              <a:rPr lang="en-US" dirty="0"/>
              <a:t>Title of presentation goes in this space</a:t>
            </a:r>
          </a:p>
        </p:txBody>
      </p:sp>
      <p:sp>
        <p:nvSpPr>
          <p:cNvPr id="23" name="Text Placeholder 15"/>
          <p:cNvSpPr>
            <a:spLocks noGrp="1"/>
          </p:cNvSpPr>
          <p:nvPr>
            <p:ph type="body" sz="quarter" idx="10" hasCustomPrompt="1"/>
          </p:nvPr>
        </p:nvSpPr>
        <p:spPr>
          <a:xfrm>
            <a:off x="1676400" y="3564067"/>
            <a:ext cx="21034375" cy="826404"/>
          </a:xfrm>
          <a:prstGeom prst="rect">
            <a:avLst/>
          </a:prstGeom>
        </p:spPr>
        <p:txBody>
          <a:bodyPr anchor="b" anchorCtr="0"/>
          <a:lstStyle>
            <a:lvl1pPr marL="0" indent="0" algn="l">
              <a:buFontTx/>
              <a:buNone/>
              <a:defRPr sz="2800" baseline="0">
                <a:solidFill>
                  <a:schemeClr val="tx2"/>
                </a:solidFill>
              </a:defRPr>
            </a:lvl1pPr>
          </a:lstStyle>
          <a:p>
            <a:r>
              <a:rPr lang="en-US" sz="3000" dirty="0"/>
              <a:t>Presenter information</a:t>
            </a:r>
          </a:p>
        </p:txBody>
      </p:sp>
      <p:sp>
        <p:nvSpPr>
          <p:cNvPr id="9" name="Slide Number Placeholder 8"/>
          <p:cNvSpPr txBox="1">
            <a:spLocks/>
          </p:cNvSpPr>
          <p:nvPr userDrawn="1"/>
        </p:nvSpPr>
        <p:spPr>
          <a:xfrm>
            <a:off x="655983" y="12762948"/>
            <a:ext cx="16240538" cy="730250"/>
          </a:xfrm>
          <a:prstGeom prst="rect">
            <a:avLst/>
          </a:prstGeom>
        </p:spPr>
        <p:txBody>
          <a:bodyPr vert="horz" lIns="91440" tIns="45720" rIns="91440" bIns="45720" rtlCol="0" anchor="b" anchorCtr="0"/>
          <a:lstStyle>
            <a:defPPr>
              <a:defRPr lang="en-US"/>
            </a:defPPr>
            <a:lvl1pPr marL="0" algn="l" defTabSz="1828891" rtl="0" eaLnBrk="1" latinLnBrk="0" hangingPunct="1">
              <a:defRPr sz="2000" kern="1200">
                <a:solidFill>
                  <a:schemeClr val="tx1">
                    <a:tint val="75000"/>
                  </a:schemeClr>
                </a:solidFill>
                <a:latin typeface="+mn-lt"/>
                <a:ea typeface="+mn-ea"/>
                <a:cs typeface="+mn-cs"/>
              </a:defRPr>
            </a:lvl1pPr>
            <a:lvl2pPr marL="914446" algn="l" defTabSz="1828891" rtl="0" eaLnBrk="1" latinLnBrk="0" hangingPunct="1">
              <a:defRPr sz="3600" kern="1200">
                <a:solidFill>
                  <a:schemeClr val="tx1"/>
                </a:solidFill>
                <a:latin typeface="+mn-lt"/>
                <a:ea typeface="+mn-ea"/>
                <a:cs typeface="+mn-cs"/>
              </a:defRPr>
            </a:lvl2pPr>
            <a:lvl3pPr marL="1828891" algn="l" defTabSz="1828891" rtl="0" eaLnBrk="1" latinLnBrk="0" hangingPunct="1">
              <a:defRPr sz="3600" kern="1200">
                <a:solidFill>
                  <a:schemeClr val="tx1"/>
                </a:solidFill>
                <a:latin typeface="+mn-lt"/>
                <a:ea typeface="+mn-ea"/>
                <a:cs typeface="+mn-cs"/>
              </a:defRPr>
            </a:lvl3pPr>
            <a:lvl4pPr marL="2743337" algn="l" defTabSz="1828891" rtl="0" eaLnBrk="1" latinLnBrk="0" hangingPunct="1">
              <a:defRPr sz="3600" kern="1200">
                <a:solidFill>
                  <a:schemeClr val="tx1"/>
                </a:solidFill>
                <a:latin typeface="+mn-lt"/>
                <a:ea typeface="+mn-ea"/>
                <a:cs typeface="+mn-cs"/>
              </a:defRPr>
            </a:lvl4pPr>
            <a:lvl5pPr marL="3657783" algn="l" defTabSz="1828891" rtl="0" eaLnBrk="1" latinLnBrk="0" hangingPunct="1">
              <a:defRPr sz="3600" kern="1200">
                <a:solidFill>
                  <a:schemeClr val="tx1"/>
                </a:solidFill>
                <a:latin typeface="+mn-lt"/>
                <a:ea typeface="+mn-ea"/>
                <a:cs typeface="+mn-cs"/>
              </a:defRPr>
            </a:lvl5pPr>
            <a:lvl6pPr marL="4572229" algn="l" defTabSz="1828891" rtl="0" eaLnBrk="1" latinLnBrk="0" hangingPunct="1">
              <a:defRPr sz="3600" kern="1200">
                <a:solidFill>
                  <a:schemeClr val="tx1"/>
                </a:solidFill>
                <a:latin typeface="+mn-lt"/>
                <a:ea typeface="+mn-ea"/>
                <a:cs typeface="+mn-cs"/>
              </a:defRPr>
            </a:lvl6pPr>
            <a:lvl7pPr marL="5486674" algn="l" defTabSz="1828891" rtl="0" eaLnBrk="1" latinLnBrk="0" hangingPunct="1">
              <a:defRPr sz="3600" kern="1200">
                <a:solidFill>
                  <a:schemeClr val="tx1"/>
                </a:solidFill>
                <a:latin typeface="+mn-lt"/>
                <a:ea typeface="+mn-ea"/>
                <a:cs typeface="+mn-cs"/>
              </a:defRPr>
            </a:lvl7pPr>
            <a:lvl8pPr marL="6401120" algn="l" defTabSz="1828891" rtl="0" eaLnBrk="1" latinLnBrk="0" hangingPunct="1">
              <a:defRPr sz="3600" kern="1200">
                <a:solidFill>
                  <a:schemeClr val="tx1"/>
                </a:solidFill>
                <a:latin typeface="+mn-lt"/>
                <a:ea typeface="+mn-ea"/>
                <a:cs typeface="+mn-cs"/>
              </a:defRPr>
            </a:lvl8pPr>
            <a:lvl9pPr marL="7315566" algn="l" defTabSz="1828891" rtl="0" eaLnBrk="1" latinLnBrk="0" hangingPunct="1">
              <a:defRPr sz="3600" kern="1200">
                <a:solidFill>
                  <a:schemeClr val="tx1"/>
                </a:solidFill>
                <a:latin typeface="+mn-lt"/>
                <a:ea typeface="+mn-ea"/>
                <a:cs typeface="+mn-cs"/>
              </a:defRPr>
            </a:lvl9p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Bottom S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12193587" y="0"/>
            <a:ext cx="12193588" cy="12001500"/>
          </a:xfrm>
          <a:prstGeom prst="rect">
            <a:avLst/>
          </a:prstGeom>
          <a:solidFill>
            <a:schemeClr val="bg1">
              <a:lumMod val="95000"/>
            </a:schemeClr>
          </a:solidFill>
        </p:spPr>
        <p:txBody>
          <a:bodyPr/>
          <a:lstStyle/>
          <a:p>
            <a:endParaRPr lang="en-US"/>
          </a:p>
        </p:txBody>
      </p:sp>
      <p:sp>
        <p:nvSpPr>
          <p:cNvPr id="9" name="Rectangle 8"/>
          <p:cNvSpPr/>
          <p:nvPr userDrawn="1"/>
        </p:nvSpPr>
        <p:spPr>
          <a:xfrm>
            <a:off x="0" y="0"/>
            <a:ext cx="12193587" cy="12001500"/>
          </a:xfrm>
          <a:prstGeom prst="rect">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9146624" y="12646324"/>
            <a:ext cx="4591054" cy="519742"/>
          </a:xfrm>
          <a:prstGeom prst="rect">
            <a:avLst/>
          </a:prstGeom>
        </p:spPr>
      </p:pic>
      <p:sp>
        <p:nvSpPr>
          <p:cNvPr id="14" name="Title Placeholder 7"/>
          <p:cNvSpPr>
            <a:spLocks noGrp="1"/>
          </p:cNvSpPr>
          <p:nvPr>
            <p:ph type="title" hasCustomPrompt="1"/>
          </p:nvPr>
        </p:nvSpPr>
        <p:spPr>
          <a:xfrm>
            <a:off x="1676400" y="4222816"/>
            <a:ext cx="9574696" cy="4102237"/>
          </a:xfrm>
          <a:prstGeom prst="rect">
            <a:avLst/>
          </a:prstGeom>
        </p:spPr>
        <p:txBody>
          <a:bodyPr vert="horz" lIns="91440" tIns="45720" rIns="91440" bIns="45720" rtlCol="0" anchor="ctr">
            <a:noAutofit/>
          </a:bodyPr>
          <a:lstStyle>
            <a:lvl1pPr algn="l">
              <a:lnSpc>
                <a:spcPct val="100000"/>
              </a:lnSpc>
              <a:defRPr>
                <a:solidFill>
                  <a:schemeClr val="bg1"/>
                </a:solidFill>
              </a:defRPr>
            </a:lvl1pPr>
          </a:lstStyle>
          <a:p>
            <a:r>
              <a:rPr lang="en-US" dirty="0"/>
              <a:t>Title of presentation goes in this space and can go multiple lines</a:t>
            </a:r>
          </a:p>
        </p:txBody>
      </p:sp>
      <p:sp>
        <p:nvSpPr>
          <p:cNvPr id="15" name="Text Placeholder 15"/>
          <p:cNvSpPr>
            <a:spLocks noGrp="1"/>
          </p:cNvSpPr>
          <p:nvPr>
            <p:ph type="body" sz="quarter" idx="10" hasCustomPrompt="1"/>
          </p:nvPr>
        </p:nvSpPr>
        <p:spPr>
          <a:xfrm>
            <a:off x="1676400" y="9939130"/>
            <a:ext cx="9852991" cy="1885811"/>
          </a:xfrm>
          <a:prstGeom prst="rect">
            <a:avLst/>
          </a:prstGeom>
        </p:spPr>
        <p:txBody>
          <a:bodyPr anchor="b" anchorCtr="0"/>
          <a:lstStyle>
            <a:lvl1pPr marL="0" indent="0" algn="l">
              <a:buFontTx/>
              <a:buNone/>
              <a:defRPr sz="2800" baseline="0">
                <a:solidFill>
                  <a:schemeClr val="bg1"/>
                </a:solidFill>
              </a:defRPr>
            </a:lvl1pPr>
          </a:lstStyle>
          <a:p>
            <a:r>
              <a:rPr lang="en-US" sz="3000" dirty="0"/>
              <a:t>Presenter information</a:t>
            </a:r>
          </a:p>
        </p:txBody>
      </p:sp>
      <p:sp>
        <p:nvSpPr>
          <p:cNvPr id="7"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_1">
    <p:spTree>
      <p:nvGrpSpPr>
        <p:cNvPr id="1" name=""/>
        <p:cNvGrpSpPr/>
        <p:nvPr/>
      </p:nvGrpSpPr>
      <p:grpSpPr>
        <a:xfrm>
          <a:off x="0" y="0"/>
          <a:ext cx="0" cy="0"/>
          <a:chOff x="0" y="0"/>
          <a:chExt cx="0" cy="0"/>
        </a:xfrm>
      </p:grpSpPr>
      <p:sp>
        <p:nvSpPr>
          <p:cNvPr id="12" name="Title Placeholder 7"/>
          <p:cNvSpPr>
            <a:spLocks noGrp="1"/>
          </p:cNvSpPr>
          <p:nvPr>
            <p:ph type="title" hasCustomPrompt="1"/>
          </p:nvPr>
        </p:nvSpPr>
        <p:spPr>
          <a:xfrm>
            <a:off x="1676401" y="5560286"/>
            <a:ext cx="17366974" cy="1442488"/>
          </a:xfrm>
          <a:prstGeom prst="rect">
            <a:avLst/>
          </a:prstGeom>
        </p:spPr>
        <p:txBody>
          <a:bodyPr vert="horz" lIns="91440" tIns="45720" rIns="91440" bIns="45720" rtlCol="0" anchor="b" anchorCtr="0">
            <a:noAutofit/>
          </a:bodyPr>
          <a:lstStyle>
            <a:lvl1pPr algn="l">
              <a:lnSpc>
                <a:spcPct val="100000"/>
              </a:lnSpc>
              <a:defRPr b="1" baseline="0"/>
            </a:lvl1pPr>
          </a:lstStyle>
          <a:p>
            <a:r>
              <a:rPr lang="en-US" dirty="0"/>
              <a:t>A LARGE BOLD STATEMENT GOES HERE AND CAN GO UP TO TWO LINES AND COLOR FOR EMPHASIS</a:t>
            </a:r>
          </a:p>
        </p:txBody>
      </p:sp>
      <p:sp>
        <p:nvSpPr>
          <p:cNvPr id="2" name="Slide Number Placeholder 1"/>
          <p:cNvSpPr>
            <a:spLocks noGrp="1"/>
          </p:cNvSpPr>
          <p:nvPr>
            <p:ph type="sldNum" sz="quarter" idx="10"/>
          </p:nvPr>
        </p:nvSpPr>
        <p:spPr/>
        <p:txBody>
          <a:bodyPr/>
          <a:lstStyle/>
          <a:p>
            <a:fld id="{8C8B385D-DF67-E241-B0BF-76B80A8E743B}" type="slidenum">
              <a:rPr lang="en-US" smtClean="0"/>
              <a:pPr/>
              <a:t>‹#›</a:t>
            </a:fld>
            <a:r>
              <a:rPr lang="en-US"/>
              <a:t>  |   Copyright © 2017 Kaiser Foundation Health Plan, Inc.</a:t>
            </a:r>
          </a:p>
        </p:txBody>
      </p:sp>
      <p:sp>
        <p:nvSpPr>
          <p:cNvPr id="5" name="Rectangle 4"/>
          <p:cNvSpPr/>
          <p:nvPr userDrawn="1"/>
        </p:nvSpPr>
        <p:spPr>
          <a:xfrm>
            <a:off x="0" y="6858000"/>
            <a:ext cx="179882"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0" y="0"/>
            <a:ext cx="179882" cy="6858000"/>
          </a:xfrm>
          <a:prstGeom prst="rect">
            <a:avLst/>
          </a:prstGeom>
          <a:solidFill>
            <a:srgbClr val="92C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_2">
    <p:spTree>
      <p:nvGrpSpPr>
        <p:cNvPr id="1" name=""/>
        <p:cNvGrpSpPr/>
        <p:nvPr/>
      </p:nvGrpSpPr>
      <p:grpSpPr>
        <a:xfrm>
          <a:off x="0" y="0"/>
          <a:ext cx="0" cy="0"/>
          <a:chOff x="0" y="0"/>
          <a:chExt cx="0" cy="0"/>
        </a:xfrm>
      </p:grpSpPr>
      <p:sp>
        <p:nvSpPr>
          <p:cNvPr id="3" name="Rectangle 2"/>
          <p:cNvSpPr/>
          <p:nvPr userDrawn="1"/>
        </p:nvSpPr>
        <p:spPr>
          <a:xfrm>
            <a:off x="-1" y="4313583"/>
            <a:ext cx="24387175" cy="45322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itle Placeholder 7"/>
          <p:cNvSpPr>
            <a:spLocks noGrp="1"/>
          </p:cNvSpPr>
          <p:nvPr>
            <p:ph type="title" hasCustomPrompt="1"/>
          </p:nvPr>
        </p:nvSpPr>
        <p:spPr>
          <a:xfrm>
            <a:off x="1676401" y="5858460"/>
            <a:ext cx="17366974" cy="1442488"/>
          </a:xfrm>
          <a:prstGeom prst="rect">
            <a:avLst/>
          </a:prstGeom>
        </p:spPr>
        <p:txBody>
          <a:bodyPr vert="horz" lIns="91440" tIns="45720" rIns="91440" bIns="45720" rtlCol="0" anchor="ctr" anchorCtr="0">
            <a:noAutofit/>
          </a:bodyPr>
          <a:lstStyle>
            <a:lvl1pPr algn="l">
              <a:lnSpc>
                <a:spcPct val="100000"/>
              </a:lnSpc>
              <a:defRPr b="1" baseline="0">
                <a:solidFill>
                  <a:schemeClr val="bg1"/>
                </a:solidFill>
              </a:defRPr>
            </a:lvl1pPr>
          </a:lstStyle>
          <a:p>
            <a:r>
              <a:rPr lang="en-US" dirty="0"/>
              <a:t>A LARGE BOLD STATEMENT GOES HERE AND CAN GO UP TO TWO LINES AND COLOR FOR EMPHASIS</a:t>
            </a:r>
          </a:p>
        </p:txBody>
      </p:sp>
      <p:sp>
        <p:nvSpPr>
          <p:cNvPr id="2" name="Slide Number Placeholder 1"/>
          <p:cNvSpPr>
            <a:spLocks noGrp="1"/>
          </p:cNvSpPr>
          <p:nvPr>
            <p:ph type="sldNum" sz="quarter" idx="10"/>
          </p:nvPr>
        </p:nvSpPr>
        <p:spPr/>
        <p:txBody>
          <a:bodyPr/>
          <a:lstStyle/>
          <a:p>
            <a:fld id="{8C8B385D-DF67-E241-B0BF-76B80A8E743B}" type="slidenum">
              <a:rPr lang="en-US" smtClean="0"/>
              <a:pPr/>
              <a:t>‹#›</a:t>
            </a:fld>
            <a:r>
              <a:rPr lang="en-US" dirty="0"/>
              <a:t>  |   Copyright © 2017 Kaiser Foundation Health Plan, Inc.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_3">
    <p:spTree>
      <p:nvGrpSpPr>
        <p:cNvPr id="1" name=""/>
        <p:cNvGrpSpPr/>
        <p:nvPr/>
      </p:nvGrpSpPr>
      <p:grpSpPr>
        <a:xfrm>
          <a:off x="0" y="0"/>
          <a:ext cx="0" cy="0"/>
          <a:chOff x="0" y="0"/>
          <a:chExt cx="0" cy="0"/>
        </a:xfrm>
      </p:grpSpPr>
      <p:sp>
        <p:nvSpPr>
          <p:cNvPr id="10" name="Rectangle 9"/>
          <p:cNvSpPr/>
          <p:nvPr userDrawn="1"/>
        </p:nvSpPr>
        <p:spPr>
          <a:xfrm>
            <a:off x="1" y="0"/>
            <a:ext cx="24387174" cy="1371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7"/>
          <p:cNvSpPr>
            <a:spLocks noGrp="1"/>
          </p:cNvSpPr>
          <p:nvPr>
            <p:ph type="title" hasCustomPrompt="1"/>
          </p:nvPr>
        </p:nvSpPr>
        <p:spPr>
          <a:xfrm>
            <a:off x="1676401" y="5560286"/>
            <a:ext cx="17366974" cy="1442488"/>
          </a:xfrm>
          <a:prstGeom prst="rect">
            <a:avLst/>
          </a:prstGeom>
        </p:spPr>
        <p:txBody>
          <a:bodyPr vert="horz" lIns="91440" tIns="45720" rIns="91440" bIns="45720" rtlCol="0" anchor="b" anchorCtr="0">
            <a:noAutofit/>
          </a:bodyPr>
          <a:lstStyle>
            <a:lvl1pPr algn="l">
              <a:lnSpc>
                <a:spcPct val="100000"/>
              </a:lnSpc>
              <a:defRPr b="1" baseline="0">
                <a:solidFill>
                  <a:schemeClr val="accent1">
                    <a:lumMod val="20000"/>
                    <a:lumOff val="80000"/>
                  </a:schemeClr>
                </a:solidFill>
              </a:defRPr>
            </a:lvl1pPr>
          </a:lstStyle>
          <a:p>
            <a:r>
              <a:rPr lang="en-US" dirty="0"/>
              <a:t>A LARGE BOLD STATEMENT GOES HERE AND CAN GO UP TO TWO LINES AND COLOR FOR EMPHASIS</a:t>
            </a:r>
          </a:p>
        </p:txBody>
      </p:sp>
      <p:sp>
        <p:nvSpPr>
          <p:cNvPr id="5" name="Rectangle 4"/>
          <p:cNvSpPr/>
          <p:nvPr userDrawn="1"/>
        </p:nvSpPr>
        <p:spPr>
          <a:xfrm>
            <a:off x="0" y="6858000"/>
            <a:ext cx="179882"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0" y="0"/>
            <a:ext cx="179882" cy="6858000"/>
          </a:xfrm>
          <a:prstGeom prst="rect">
            <a:avLst/>
          </a:prstGeom>
          <a:solidFill>
            <a:srgbClr val="92C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_4">
    <p:spTree>
      <p:nvGrpSpPr>
        <p:cNvPr id="1" name=""/>
        <p:cNvGrpSpPr/>
        <p:nvPr/>
      </p:nvGrpSpPr>
      <p:grpSpPr>
        <a:xfrm>
          <a:off x="0" y="0"/>
          <a:ext cx="0" cy="0"/>
          <a:chOff x="0" y="0"/>
          <a:chExt cx="0" cy="0"/>
        </a:xfrm>
      </p:grpSpPr>
      <p:sp>
        <p:nvSpPr>
          <p:cNvPr id="5" name="Rectangle 4"/>
          <p:cNvSpPr/>
          <p:nvPr userDrawn="1"/>
        </p:nvSpPr>
        <p:spPr>
          <a:xfrm>
            <a:off x="1" y="3343734"/>
            <a:ext cx="24387174" cy="70766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7"/>
          <p:cNvSpPr>
            <a:spLocks noGrp="1"/>
          </p:cNvSpPr>
          <p:nvPr>
            <p:ph type="title" hasCustomPrompt="1"/>
          </p:nvPr>
        </p:nvSpPr>
        <p:spPr>
          <a:xfrm>
            <a:off x="3773419" y="5840025"/>
            <a:ext cx="16840338" cy="1956438"/>
          </a:xfrm>
          <a:prstGeom prst="rect">
            <a:avLst/>
          </a:prstGeom>
        </p:spPr>
        <p:txBody>
          <a:bodyPr vert="horz" lIns="91440" tIns="45720" rIns="91440" bIns="45720" rtlCol="0" anchor="ctr" anchorCtr="0">
            <a:noAutofit/>
          </a:bodyPr>
          <a:lstStyle>
            <a:lvl1pPr algn="ctr">
              <a:lnSpc>
                <a:spcPct val="100000"/>
              </a:lnSpc>
              <a:defRPr b="0" baseline="0">
                <a:solidFill>
                  <a:schemeClr val="bg1"/>
                </a:solidFill>
              </a:defRPr>
            </a:lvl1pPr>
          </a:lstStyle>
          <a:p>
            <a:r>
              <a:rPr lang="en-US" dirty="0"/>
              <a:t>“A slide for quotes or message that can be centered within the frame here. ”</a:t>
            </a:r>
          </a:p>
        </p:txBody>
      </p:sp>
      <p:sp>
        <p:nvSpPr>
          <p:cNvPr id="7" name="Text Placeholder 6"/>
          <p:cNvSpPr>
            <a:spLocks noGrp="1"/>
          </p:cNvSpPr>
          <p:nvPr>
            <p:ph type="body" sz="quarter" idx="10" hasCustomPrompt="1"/>
          </p:nvPr>
        </p:nvSpPr>
        <p:spPr>
          <a:xfrm>
            <a:off x="10924674" y="7796463"/>
            <a:ext cx="9689014" cy="770021"/>
          </a:xfrm>
          <a:prstGeom prst="rect">
            <a:avLst/>
          </a:prstGeom>
        </p:spPr>
        <p:txBody>
          <a:bodyPr anchor="ctr" anchorCtr="0"/>
          <a:lstStyle>
            <a:lvl1pPr marL="0" indent="0" algn="r">
              <a:buFontTx/>
              <a:buNone/>
              <a:defRPr sz="2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r>
              <a:rPr lang="en-US" sz="3600" dirty="0">
                <a:solidFill>
                  <a:schemeClr val="accent1">
                    <a:lumMod val="20000"/>
                    <a:lumOff val="80000"/>
                  </a:schemeClr>
                </a:solidFill>
              </a:rPr>
              <a:t>- Use author name if quoting</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_5">
    <p:spTree>
      <p:nvGrpSpPr>
        <p:cNvPr id="1" name=""/>
        <p:cNvGrpSpPr/>
        <p:nvPr/>
      </p:nvGrpSpPr>
      <p:grpSpPr>
        <a:xfrm>
          <a:off x="0" y="0"/>
          <a:ext cx="0" cy="0"/>
          <a:chOff x="0" y="0"/>
          <a:chExt cx="0" cy="0"/>
        </a:xfrm>
      </p:grpSpPr>
      <p:sp>
        <p:nvSpPr>
          <p:cNvPr id="10" name="Rectangle 9"/>
          <p:cNvSpPr/>
          <p:nvPr userDrawn="1"/>
        </p:nvSpPr>
        <p:spPr>
          <a:xfrm>
            <a:off x="1" y="9105900"/>
            <a:ext cx="24387174" cy="4610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7"/>
          <p:cNvSpPr>
            <a:spLocks noGrp="1"/>
          </p:cNvSpPr>
          <p:nvPr>
            <p:ph type="title" hasCustomPrompt="1"/>
          </p:nvPr>
        </p:nvSpPr>
        <p:spPr>
          <a:xfrm>
            <a:off x="1676401" y="10420833"/>
            <a:ext cx="17366974" cy="1442488"/>
          </a:xfrm>
          <a:prstGeom prst="rect">
            <a:avLst/>
          </a:prstGeom>
        </p:spPr>
        <p:txBody>
          <a:bodyPr vert="horz" lIns="91440" tIns="45720" rIns="91440" bIns="45720" rtlCol="0" anchor="b" anchorCtr="0">
            <a:noAutofit/>
          </a:bodyPr>
          <a:lstStyle>
            <a:lvl1pPr algn="l">
              <a:lnSpc>
                <a:spcPct val="100000"/>
              </a:lnSpc>
              <a:defRPr b="1" baseline="0">
                <a:solidFill>
                  <a:schemeClr val="accent1">
                    <a:lumMod val="20000"/>
                    <a:lumOff val="80000"/>
                  </a:schemeClr>
                </a:solidFill>
              </a:defRPr>
            </a:lvl1pPr>
          </a:lstStyle>
          <a:p>
            <a:r>
              <a:rPr lang="en-US" dirty="0"/>
              <a:t>A LARGE BOLD STATEMENT GOES HERE AND CAN GO UP TO TWO LINES AND COLOR FOR EMPHASIS</a:t>
            </a:r>
          </a:p>
        </p:txBody>
      </p:sp>
      <p:sp>
        <p:nvSpPr>
          <p:cNvPr id="7" name="Rectangle 6"/>
          <p:cNvSpPr/>
          <p:nvPr userDrawn="1"/>
        </p:nvSpPr>
        <p:spPr>
          <a:xfrm>
            <a:off x="1" y="10420833"/>
            <a:ext cx="612823" cy="1442488"/>
          </a:xfrm>
          <a:prstGeom prst="rect">
            <a:avLst/>
          </a:prstGeom>
          <a:solidFill>
            <a:srgbClr val="92C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p:cNvSpPr>
            <a:spLocks noGrp="1"/>
          </p:cNvSpPr>
          <p:nvPr>
            <p:ph type="pic" sz="quarter" idx="10"/>
          </p:nvPr>
        </p:nvSpPr>
        <p:spPr>
          <a:xfrm>
            <a:off x="0" y="0"/>
            <a:ext cx="24387175" cy="9105900"/>
          </a:xfrm>
          <a:prstGeom prst="rect">
            <a:avLst/>
          </a:prstGeom>
          <a:solidFill>
            <a:schemeClr val="bg1">
              <a:lumMod val="95000"/>
            </a:schemeClr>
          </a:solidFill>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460931-55A3-4557-975B-AF83A934CCA3}"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B752B-8B82-4915-9637-692A57CDFCA8}" type="slidenum">
              <a:rPr lang="en-US" smtClean="0"/>
              <a:t>‹#›</a:t>
            </a:fld>
            <a:endParaRPr lang="en-US"/>
          </a:p>
        </p:txBody>
      </p:sp>
    </p:spTree>
    <p:extLst>
      <p:ext uri="{BB962C8B-B14F-4D97-AF65-F5344CB8AC3E}">
        <p14:creationId xmlns:p14="http://schemas.microsoft.com/office/powerpoint/2010/main" val="2916897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Family symbol">
    <p:spTree>
      <p:nvGrpSpPr>
        <p:cNvPr id="1" name=""/>
        <p:cNvGrpSpPr/>
        <p:nvPr/>
      </p:nvGrpSpPr>
      <p:grpSpPr>
        <a:xfrm>
          <a:off x="0" y="0"/>
          <a:ext cx="0" cy="0"/>
          <a:chOff x="0" y="0"/>
          <a:chExt cx="0" cy="0"/>
        </a:xfrm>
      </p:grpSpPr>
      <p:sp>
        <p:nvSpPr>
          <p:cNvPr id="5" name="Rectangle 4"/>
          <p:cNvSpPr/>
          <p:nvPr userDrawn="1"/>
        </p:nvSpPr>
        <p:spPr>
          <a:xfrm>
            <a:off x="0" y="1"/>
            <a:ext cx="24387175" cy="12180498"/>
          </a:xfrm>
          <a:prstGeom prst="rect">
            <a:avLst/>
          </a:prstGeom>
          <a:gradFill flip="none" rotWithShape="1">
            <a:gsLst>
              <a:gs pos="0">
                <a:schemeClr val="accent1"/>
              </a:gs>
              <a:gs pos="100000">
                <a:schemeClr val="tx2"/>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24384000" cy="13716000"/>
          </a:xfrm>
          <a:prstGeom prst="rect">
            <a:avLst/>
          </a:prstGeom>
        </p:spPr>
      </p:pic>
      <p:sp>
        <p:nvSpPr>
          <p:cNvPr id="12"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0" y="9368287"/>
            <a:ext cx="14851811"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6" name="Slide Number Placeholder 1"/>
          <p:cNvSpPr>
            <a:spLocks noGrp="1"/>
          </p:cNvSpPr>
          <p:nvPr>
            <p:ph type="sldNum" sz="quarter" idx="11"/>
          </p:nvPr>
        </p:nvSpPr>
        <p:spPr>
          <a:xfrm>
            <a:off x="655983" y="12762948"/>
            <a:ext cx="16240538" cy="730250"/>
          </a:xfrm>
        </p:spPr>
        <p:txBody>
          <a:body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Line graph">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24384000" cy="12268200"/>
          </a:xfrm>
          <a:prstGeom prst="rect">
            <a:avLst/>
          </a:prstGeom>
        </p:spPr>
      </p:pic>
      <p:sp>
        <p:nvSpPr>
          <p:cNvPr id="12"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0" y="9368287"/>
            <a:ext cx="14851811"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7" name="Slide Number Placeholder 1"/>
          <p:cNvSpPr>
            <a:spLocks noGrp="1"/>
          </p:cNvSpPr>
          <p:nvPr>
            <p:ph type="sldNum" sz="quarter" idx="11"/>
          </p:nvPr>
        </p:nvSpPr>
        <p:spPr>
          <a:xfrm>
            <a:off x="655983" y="12762948"/>
            <a:ext cx="16240538" cy="730250"/>
          </a:xfrm>
        </p:spPr>
        <p:txBody>
          <a:body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Connected Circle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12"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0" y="9368287"/>
            <a:ext cx="14851811"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7" name="Slide Number Placeholder 1"/>
          <p:cNvSpPr>
            <a:spLocks noGrp="1"/>
          </p:cNvSpPr>
          <p:nvPr>
            <p:ph type="sldNum" sz="quarter" idx="11"/>
          </p:nvPr>
        </p:nvSpPr>
        <p:spPr>
          <a:xfrm>
            <a:off x="655983" y="12762948"/>
            <a:ext cx="16240538" cy="730250"/>
          </a:xfrm>
        </p:spPr>
        <p:txBody>
          <a:body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Family symbol + Identifier">
    <p:spTree>
      <p:nvGrpSpPr>
        <p:cNvPr id="1" name=""/>
        <p:cNvGrpSpPr/>
        <p:nvPr/>
      </p:nvGrpSpPr>
      <p:grpSpPr>
        <a:xfrm>
          <a:off x="0" y="0"/>
          <a:ext cx="0" cy="0"/>
          <a:chOff x="0" y="0"/>
          <a:chExt cx="0" cy="0"/>
        </a:xfrm>
      </p:grpSpPr>
      <p:sp>
        <p:nvSpPr>
          <p:cNvPr id="17" name="Rectangle 16"/>
          <p:cNvSpPr/>
          <p:nvPr userDrawn="1"/>
        </p:nvSpPr>
        <p:spPr>
          <a:xfrm>
            <a:off x="0" y="4390471"/>
            <a:ext cx="24387175" cy="9325529"/>
          </a:xfrm>
          <a:prstGeom prst="rect">
            <a:avLst/>
          </a:prstGeom>
          <a:gradFill flip="none" rotWithShape="1">
            <a:gsLst>
              <a:gs pos="0">
                <a:schemeClr val="accent1"/>
              </a:gs>
              <a:gs pos="100000">
                <a:schemeClr val="tx2"/>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4174435"/>
            <a:ext cx="24384000" cy="13716000"/>
          </a:xfrm>
          <a:prstGeom prst="rect">
            <a:avLst/>
          </a:prstGeom>
        </p:spPr>
      </p:pic>
      <p:sp>
        <p:nvSpPr>
          <p:cNvPr id="19" name="Title Placeholder 7"/>
          <p:cNvSpPr>
            <a:spLocks noGrp="1"/>
          </p:cNvSpPr>
          <p:nvPr>
            <p:ph type="title"/>
          </p:nvPr>
        </p:nvSpPr>
        <p:spPr>
          <a:xfrm>
            <a:off x="1676400" y="2019388"/>
            <a:ext cx="16512209" cy="1442488"/>
          </a:xfrm>
          <a:prstGeom prst="rect">
            <a:avLst/>
          </a:prstGeom>
        </p:spPr>
        <p:txBody>
          <a:bodyPr vert="horz" lIns="91440" tIns="45720" rIns="91440" bIns="45720" rtlCol="0" anchor="ctr" anchorCtr="0">
            <a:noAutofit/>
          </a:bodyPr>
          <a:lstStyle>
            <a:lvl1pPr algn="l">
              <a:defRPr>
                <a:solidFill>
                  <a:schemeClr val="tx2"/>
                </a:solidFill>
              </a:defRPr>
            </a:lvl1pPr>
          </a:lstStyle>
          <a:p>
            <a:r>
              <a:rPr lang="en-US" dirty="0"/>
              <a:t>Title of presentation goes in this space</a:t>
            </a:r>
          </a:p>
        </p:txBody>
      </p:sp>
      <p:sp>
        <p:nvSpPr>
          <p:cNvPr id="20" name="Text Placeholder 15"/>
          <p:cNvSpPr>
            <a:spLocks noGrp="1"/>
          </p:cNvSpPr>
          <p:nvPr>
            <p:ph type="body" sz="quarter" idx="10" hasCustomPrompt="1"/>
          </p:nvPr>
        </p:nvSpPr>
        <p:spPr>
          <a:xfrm>
            <a:off x="1676400" y="3836933"/>
            <a:ext cx="21034375" cy="553538"/>
          </a:xfrm>
          <a:prstGeom prst="rect">
            <a:avLst/>
          </a:prstGeom>
        </p:spPr>
        <p:txBody>
          <a:bodyPr anchor="b" anchorCtr="0"/>
          <a:lstStyle>
            <a:lvl1pPr marL="0" indent="0" algn="l">
              <a:buFontTx/>
              <a:buNone/>
              <a:defRPr sz="2800" baseline="0">
                <a:solidFill>
                  <a:schemeClr val="tx2"/>
                </a:solidFill>
              </a:defRPr>
            </a:lvl1pPr>
          </a:lstStyle>
          <a:p>
            <a:r>
              <a:rPr lang="en-US" sz="3000" dirty="0"/>
              <a:t>Presenter information</a:t>
            </a:r>
          </a:p>
        </p:txBody>
      </p:sp>
      <p:sp>
        <p:nvSpPr>
          <p:cNvPr id="22" name="Rectangle 21"/>
          <p:cNvSpPr/>
          <p:nvPr userDrawn="1"/>
        </p:nvSpPr>
        <p:spPr>
          <a:xfrm>
            <a:off x="24092451" y="687109"/>
            <a:ext cx="294723" cy="755380"/>
          </a:xfrm>
          <a:prstGeom prst="rect">
            <a:avLst/>
          </a:prstGeom>
          <a:solidFill>
            <a:srgbClr val="92C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5"/>
          <p:cNvSpPr>
            <a:spLocks noGrp="1"/>
          </p:cNvSpPr>
          <p:nvPr>
            <p:ph type="body" sz="quarter" idx="11" hasCustomPrompt="1"/>
          </p:nvPr>
        </p:nvSpPr>
        <p:spPr>
          <a:xfrm>
            <a:off x="13517217" y="687109"/>
            <a:ext cx="10306740" cy="755380"/>
          </a:xfrm>
          <a:prstGeom prst="rect">
            <a:avLst/>
          </a:prstGeom>
        </p:spPr>
        <p:txBody>
          <a:bodyPr anchor="ctr" anchorCtr="0"/>
          <a:lstStyle>
            <a:lvl1pPr marL="0" indent="0" algn="r">
              <a:buFontTx/>
              <a:buNone/>
              <a:defRPr sz="2800" baseline="0">
                <a:solidFill>
                  <a:schemeClr val="tx2"/>
                </a:solidFill>
              </a:defRPr>
            </a:lvl1pPr>
          </a:lstStyle>
          <a:p>
            <a:r>
              <a:rPr lang="en-US" sz="3000" dirty="0"/>
              <a:t>Identifier (optional)</a:t>
            </a:r>
          </a:p>
        </p:txBody>
      </p:sp>
      <p:pic>
        <p:nvPicPr>
          <p:cNvPr id="24" name="Picture 2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38746" y="720905"/>
            <a:ext cx="4591054" cy="519742"/>
          </a:xfrm>
          <a:prstGeom prst="rect">
            <a:avLst/>
          </a:prstGeom>
        </p:spPr>
      </p:pic>
      <p:sp>
        <p:nvSpPr>
          <p:cNvPr id="10" name="Slide Number Placeholder 1"/>
          <p:cNvSpPr>
            <a:spLocks noGrp="1"/>
          </p:cNvSpPr>
          <p:nvPr>
            <p:ph type="sldNum" sz="quarter" idx="12"/>
          </p:nvPr>
        </p:nvSpPr>
        <p:spPr>
          <a:xfrm>
            <a:off x="655983" y="12762948"/>
            <a:ext cx="16240538" cy="730250"/>
          </a:xfrm>
        </p:spPr>
        <p:txBody>
          <a:bodyPr/>
          <a:lstStyle>
            <a:lvl1pPr>
              <a:defRPr>
                <a:solidFill>
                  <a:schemeClr val="bg1"/>
                </a:solidFill>
              </a:defRPr>
            </a:lvl1p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Dark Blue">
    <p:spTree>
      <p:nvGrpSpPr>
        <p:cNvPr id="1" name=""/>
        <p:cNvGrpSpPr/>
        <p:nvPr/>
      </p:nvGrpSpPr>
      <p:grpSpPr>
        <a:xfrm>
          <a:off x="0" y="0"/>
          <a:ext cx="0" cy="0"/>
          <a:chOff x="0" y="0"/>
          <a:chExt cx="0" cy="0"/>
        </a:xfrm>
      </p:grpSpPr>
      <p:sp>
        <p:nvSpPr>
          <p:cNvPr id="5" name="Rectangle 4"/>
          <p:cNvSpPr/>
          <p:nvPr userDrawn="1"/>
        </p:nvSpPr>
        <p:spPr>
          <a:xfrm>
            <a:off x="0" y="1"/>
            <a:ext cx="24387175" cy="12180498"/>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rm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0" y="9368287"/>
            <a:ext cx="14851811"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7"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Mid Blue">
    <p:spTree>
      <p:nvGrpSpPr>
        <p:cNvPr id="1" name=""/>
        <p:cNvGrpSpPr/>
        <p:nvPr/>
      </p:nvGrpSpPr>
      <p:grpSpPr>
        <a:xfrm>
          <a:off x="0" y="0"/>
          <a:ext cx="0" cy="0"/>
          <a:chOff x="0" y="0"/>
          <a:chExt cx="0" cy="0"/>
        </a:xfrm>
      </p:grpSpPr>
      <p:sp>
        <p:nvSpPr>
          <p:cNvPr id="12"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0" y="9368287"/>
            <a:ext cx="14851811"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4"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Dark Teal">
    <p:spTree>
      <p:nvGrpSpPr>
        <p:cNvPr id="1" name=""/>
        <p:cNvGrpSpPr/>
        <p:nvPr/>
      </p:nvGrpSpPr>
      <p:grpSpPr>
        <a:xfrm>
          <a:off x="0" y="0"/>
          <a:ext cx="0" cy="0"/>
          <a:chOff x="0" y="0"/>
          <a:chExt cx="0" cy="0"/>
        </a:xfrm>
      </p:grpSpPr>
      <p:sp>
        <p:nvSpPr>
          <p:cNvPr id="5" name="Rectangle 4"/>
          <p:cNvSpPr/>
          <p:nvPr userDrawn="1"/>
        </p:nvSpPr>
        <p:spPr>
          <a:xfrm>
            <a:off x="0" y="1"/>
            <a:ext cx="24387175" cy="12180498"/>
          </a:xfrm>
          <a:prstGeom prst="rect">
            <a:avLst/>
          </a:prstGeom>
          <a:solidFill>
            <a:srgbClr val="1673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0" y="9368287"/>
            <a:ext cx="14851811"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6"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7" name="Text Placeholder 10"/>
          <p:cNvSpPr>
            <a:spLocks noGrp="1"/>
          </p:cNvSpPr>
          <p:nvPr>
            <p:ph type="body" sz="quarter" idx="14" hasCustomPrompt="1"/>
          </p:nvPr>
        </p:nvSpPr>
        <p:spPr>
          <a:xfrm>
            <a:off x="612824" y="405177"/>
            <a:ext cx="7614701" cy="389301"/>
          </a:xfrm>
        </p:spPr>
        <p:txBody>
          <a:bodyPr wrap="none">
            <a:noAutofit/>
          </a:bodyPr>
          <a:lstStyle>
            <a:lvl1pPr marL="0" indent="0" algn="l">
              <a:buNone/>
              <a:defRPr sz="2200" baseline="0">
                <a:solidFill>
                  <a:schemeClr val="tx1">
                    <a:lumMod val="75000"/>
                    <a:lumOff val="25000"/>
                  </a:schemeClr>
                </a:solidFill>
              </a:defRPr>
            </a:lvl1pPr>
          </a:lstStyle>
          <a:p>
            <a:pPr lvl="0"/>
            <a:r>
              <a:rPr lang="en-US" dirty="0"/>
              <a:t>CONTENT DESCRIPTION (optional)</a:t>
            </a:r>
          </a:p>
        </p:txBody>
      </p:sp>
      <p:sp>
        <p:nvSpPr>
          <p:cNvPr id="8" name="Text Placeholder 10"/>
          <p:cNvSpPr>
            <a:spLocks noGrp="1"/>
          </p:cNvSpPr>
          <p:nvPr>
            <p:ph type="body" sz="quarter" idx="15" hasCustomPrompt="1"/>
          </p:nvPr>
        </p:nvSpPr>
        <p:spPr>
          <a:xfrm>
            <a:off x="15971012" y="405177"/>
            <a:ext cx="7614701" cy="389301"/>
          </a:xfrm>
        </p:spPr>
        <p:txBody>
          <a:bodyPr wrap="none">
            <a:noAutofit/>
          </a:bodyPr>
          <a:lstStyle>
            <a:lvl1pPr marL="0" indent="0" algn="r">
              <a:buNone/>
              <a:defRPr sz="2200" baseline="0">
                <a:solidFill>
                  <a:schemeClr val="tx1">
                    <a:lumMod val="75000"/>
                    <a:lumOff val="25000"/>
                  </a:schemeClr>
                </a:solidFill>
              </a:defRPr>
            </a:lvl1pPr>
          </a:lstStyle>
          <a:p>
            <a:pPr lvl="0"/>
            <a:r>
              <a:rPr lang="en-US" dirty="0"/>
              <a:t>DEPARTMENT NAME (optional)</a:t>
            </a:r>
          </a:p>
        </p:txBody>
      </p:sp>
      <p:sp>
        <p:nvSpPr>
          <p:cNvPr id="2" name="Title 1"/>
          <p:cNvSpPr>
            <a:spLocks noGrp="1"/>
          </p:cNvSpPr>
          <p:nvPr>
            <p:ph type="title" hasCustomPrompt="1"/>
          </p:nvPr>
        </p:nvSpPr>
        <p:spPr>
          <a:xfrm>
            <a:off x="1754188" y="1411358"/>
            <a:ext cx="17678400" cy="2009774"/>
          </a:xfrm>
        </p:spPr>
        <p:txBody>
          <a:bodyPr/>
          <a:lstStyle>
            <a:lvl1pPr>
              <a:defRPr baseline="0"/>
            </a:lvl1pPr>
          </a:lstStyle>
          <a:p>
            <a:r>
              <a:rPr lang="en-US" dirty="0"/>
              <a:t>Basic 1 Column Slide To Start. Max size Arial Bold 52pt. Title can go to Two lines.</a:t>
            </a:r>
          </a:p>
        </p:txBody>
      </p:sp>
      <p:sp>
        <p:nvSpPr>
          <p:cNvPr id="6" name="Content Placeholder 5"/>
          <p:cNvSpPr>
            <a:spLocks noGrp="1"/>
          </p:cNvSpPr>
          <p:nvPr>
            <p:ph sz="quarter" idx="19"/>
          </p:nvPr>
        </p:nvSpPr>
        <p:spPr>
          <a:xfrm>
            <a:off x="1754188" y="3523992"/>
            <a:ext cx="17678399" cy="8305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913" userDrawn="1">
          <p15:clr>
            <a:srgbClr val="FBAE40"/>
          </p15:clr>
        </p15:guide>
        <p15:guide id="2" pos="1105">
          <p15:clr>
            <a:srgbClr val="FBAE40"/>
          </p15:clr>
        </p15:guide>
        <p15:guide id="3" pos="2017">
          <p15:clr>
            <a:srgbClr val="FBAE40"/>
          </p15:clr>
        </p15:guide>
        <p15:guide id="4" pos="2209">
          <p15:clr>
            <a:srgbClr val="FBAE40"/>
          </p15:clr>
        </p15:guide>
        <p15:guide id="5" pos="3121">
          <p15:clr>
            <a:srgbClr val="FBAE40"/>
          </p15:clr>
        </p15:guide>
        <p15:guide id="6" pos="3337">
          <p15:clr>
            <a:srgbClr val="FBAE40"/>
          </p15:clr>
        </p15:guide>
        <p15:guide id="7" pos="4249">
          <p15:clr>
            <a:srgbClr val="FBAE40"/>
          </p15:clr>
        </p15:guide>
        <p15:guide id="8" pos="4441">
          <p15:clr>
            <a:srgbClr val="FBAE40"/>
          </p15:clr>
        </p15:guide>
        <p15:guide id="9" pos="5377" userDrawn="1">
          <p15:clr>
            <a:srgbClr val="FBAE40"/>
          </p15:clr>
        </p15:guide>
        <p15:guide id="10" pos="5545">
          <p15:clr>
            <a:srgbClr val="FBAE40"/>
          </p15:clr>
        </p15:guide>
        <p15:guide id="11" pos="6457">
          <p15:clr>
            <a:srgbClr val="FBAE40"/>
          </p15:clr>
        </p15:guide>
        <p15:guide id="12" pos="6649">
          <p15:clr>
            <a:srgbClr val="FBAE40"/>
          </p15:clr>
        </p15:guide>
        <p15:guide id="13" pos="7561">
          <p15:clr>
            <a:srgbClr val="FBAE40"/>
          </p15:clr>
        </p15:guide>
        <p15:guide id="14" pos="7777">
          <p15:clr>
            <a:srgbClr val="FBAE40"/>
          </p15:clr>
        </p15:guide>
        <p15:guide id="15" pos="8665">
          <p15:clr>
            <a:srgbClr val="FBAE40"/>
          </p15:clr>
        </p15:guide>
        <p15:guide id="16" pos="8905">
          <p15:clr>
            <a:srgbClr val="FBAE40"/>
          </p15:clr>
        </p15:guide>
        <p15:guide id="17" pos="9793">
          <p15:clr>
            <a:srgbClr val="FBAE40"/>
          </p15:clr>
        </p15:guide>
        <p15:guide id="18" pos="10009">
          <p15:clr>
            <a:srgbClr val="FBAE40"/>
          </p15:clr>
        </p15:guide>
        <p15:guide id="19" pos="10897">
          <p15:clr>
            <a:srgbClr val="FBAE40"/>
          </p15:clr>
        </p15:guide>
        <p15:guide id="20" pos="11137">
          <p15:clr>
            <a:srgbClr val="FBAE40"/>
          </p15:clr>
        </p15:guide>
        <p15:guide id="21" pos="13129">
          <p15:clr>
            <a:srgbClr val="FBAE40"/>
          </p15:clr>
        </p15:guide>
        <p15:guide id="22" pos="13345">
          <p15:clr>
            <a:srgbClr val="FBAE40"/>
          </p15:clr>
        </p15:guide>
        <p15:guide id="23" pos="14233">
          <p15:clr>
            <a:srgbClr val="FBAE40"/>
          </p15:clr>
        </p15:guide>
        <p15:guide id="24" pos="14449">
          <p15:clr>
            <a:srgbClr val="FBAE40"/>
          </p15:clr>
        </p15:guide>
        <p15:guide id="25" orient="horz" pos="432">
          <p15:clr>
            <a:srgbClr val="FBAE40"/>
          </p15:clr>
        </p15:guide>
        <p15:guide id="26" pos="12025">
          <p15:clr>
            <a:srgbClr val="FBAE40"/>
          </p15:clr>
        </p15:guide>
        <p15:guide id="27" pos="1224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Column with Photo">
    <p:spTree>
      <p:nvGrpSpPr>
        <p:cNvPr id="1" name=""/>
        <p:cNvGrpSpPr/>
        <p:nvPr/>
      </p:nvGrpSpPr>
      <p:grpSpPr>
        <a:xfrm>
          <a:off x="0" y="0"/>
          <a:ext cx="0" cy="0"/>
          <a:chOff x="0" y="0"/>
          <a:chExt cx="0" cy="0"/>
        </a:xfrm>
      </p:grpSpPr>
      <p:sp>
        <p:nvSpPr>
          <p:cNvPr id="8" name="Text Placeholder 10"/>
          <p:cNvSpPr>
            <a:spLocks noGrp="1"/>
          </p:cNvSpPr>
          <p:nvPr>
            <p:ph type="body" sz="quarter" idx="15" hasCustomPrompt="1"/>
          </p:nvPr>
        </p:nvSpPr>
        <p:spPr>
          <a:xfrm>
            <a:off x="15971012" y="405177"/>
            <a:ext cx="7614701" cy="389301"/>
          </a:xfrm>
        </p:spPr>
        <p:txBody>
          <a:bodyPr wrap="none">
            <a:noAutofit/>
          </a:bodyPr>
          <a:lstStyle>
            <a:lvl1pPr marL="0" indent="0" algn="r">
              <a:buNone/>
              <a:defRPr sz="2400" baseline="0">
                <a:solidFill>
                  <a:schemeClr val="tx1">
                    <a:lumMod val="75000"/>
                    <a:lumOff val="25000"/>
                  </a:schemeClr>
                </a:solidFill>
              </a:defRPr>
            </a:lvl1pPr>
          </a:lstStyle>
          <a:p>
            <a:pPr lvl="0"/>
            <a:r>
              <a:rPr lang="en-US" dirty="0"/>
              <a:t>DEPARTMENT NAME</a:t>
            </a:r>
          </a:p>
        </p:txBody>
      </p:sp>
      <p:sp>
        <p:nvSpPr>
          <p:cNvPr id="7" name="Text Placeholder 10"/>
          <p:cNvSpPr>
            <a:spLocks noGrp="1"/>
          </p:cNvSpPr>
          <p:nvPr>
            <p:ph type="body" sz="quarter" idx="14" hasCustomPrompt="1"/>
          </p:nvPr>
        </p:nvSpPr>
        <p:spPr>
          <a:xfrm>
            <a:off x="612824" y="405177"/>
            <a:ext cx="7614701" cy="389301"/>
          </a:xfrm>
        </p:spPr>
        <p:txBody>
          <a:bodyPr wrap="none">
            <a:noAutofit/>
          </a:bodyPr>
          <a:lstStyle>
            <a:lvl1pPr marL="0" indent="0" algn="l">
              <a:buNone/>
              <a:defRPr sz="2200" baseline="0">
                <a:solidFill>
                  <a:schemeClr val="tx1">
                    <a:lumMod val="75000"/>
                    <a:lumOff val="25000"/>
                  </a:schemeClr>
                </a:solidFill>
              </a:defRPr>
            </a:lvl1pPr>
          </a:lstStyle>
          <a:p>
            <a:pPr lvl="0"/>
            <a:r>
              <a:rPr lang="en-US" dirty="0"/>
              <a:t>CONTENT DESCRIPTION (optional)</a:t>
            </a:r>
          </a:p>
        </p:txBody>
      </p:sp>
      <p:sp>
        <p:nvSpPr>
          <p:cNvPr id="22" name="Picture Placeholder 21"/>
          <p:cNvSpPr>
            <a:spLocks noGrp="1"/>
          </p:cNvSpPr>
          <p:nvPr>
            <p:ph type="pic" sz="quarter" idx="18"/>
          </p:nvPr>
        </p:nvSpPr>
        <p:spPr>
          <a:xfrm>
            <a:off x="15889288" y="0"/>
            <a:ext cx="8497887" cy="13716000"/>
          </a:xfrm>
          <a:solidFill>
            <a:schemeClr val="bg1">
              <a:lumMod val="95000"/>
            </a:schemeClr>
          </a:solidFill>
        </p:spPr>
        <p:txBody>
          <a:bodyPr anchor="ctr" anchorCtr="1">
            <a:noAutofit/>
          </a:bodyPr>
          <a:lstStyle/>
          <a:p>
            <a:endParaRPr lang="en-US"/>
          </a:p>
        </p:txBody>
      </p:sp>
      <p:sp>
        <p:nvSpPr>
          <p:cNvPr id="10" name="Text Placeholder 2"/>
          <p:cNvSpPr>
            <a:spLocks noGrp="1"/>
          </p:cNvSpPr>
          <p:nvPr>
            <p:ph type="body" sz="quarter" idx="17" hasCustomPrompt="1"/>
          </p:nvPr>
        </p:nvSpPr>
        <p:spPr>
          <a:xfrm>
            <a:off x="1776414" y="3523992"/>
            <a:ext cx="13172038" cy="8030748"/>
          </a:xfrm>
        </p:spPr>
        <p:txBody>
          <a:bodyPr>
            <a:noAutofit/>
          </a:bodyPr>
          <a:lstStyle>
            <a:lvl1pPr marL="0" indent="0">
              <a:lnSpc>
                <a:spcPct val="120000"/>
              </a:lnSpc>
              <a:buFontTx/>
              <a:buNone/>
              <a:defRPr baseline="0">
                <a:solidFill>
                  <a:schemeClr val="tx1">
                    <a:lumMod val="85000"/>
                    <a:lumOff val="15000"/>
                  </a:schemeClr>
                </a:solidFill>
              </a:defRPr>
            </a:lvl1pPr>
            <a:lvl2pPr marL="914400" indent="0">
              <a:buFontTx/>
              <a:buNone/>
              <a:defRPr/>
            </a:lvl2pPr>
            <a:lvl3pPr marL="1828800" indent="0">
              <a:buFontTx/>
              <a:buNone/>
              <a:defRPr/>
            </a:lvl3pPr>
            <a:lvl4pPr marL="2743200" indent="0">
              <a:buFontTx/>
              <a:buNone/>
              <a:defRPr/>
            </a:lvl4pPr>
            <a:lvl5pPr marL="3657600" indent="0">
              <a:buFontTx/>
              <a:buNone/>
              <a:defRPr/>
            </a:lvl5pPr>
          </a:lstStyle>
          <a:p>
            <a:pPr lvl="0"/>
            <a:r>
              <a:rPr lang="en-US" dirty="0"/>
              <a:t>Drag and drop your photo into photo in layout. Body copy goes here. Font is Arial. Standard body copy size is Arial 36pt. Minimal font size is 24pt. Feel free to stylize with bold and italic. Body color is “Black, text 1, lighter 15%” which can be found in the theme color drop down. Avoid PowerPoint WordArt (shadows/gradients/</a:t>
            </a:r>
            <a:r>
              <a:rPr lang="en-US" dirty="0" err="1"/>
              <a:t>etc</a:t>
            </a:r>
            <a:r>
              <a:rPr lang="en-US" dirty="0"/>
              <a:t>) styling. Keep transitions simple</a:t>
            </a:r>
          </a:p>
        </p:txBody>
      </p:sp>
      <p:sp>
        <p:nvSpPr>
          <p:cNvPr id="13" name="Title 1"/>
          <p:cNvSpPr>
            <a:spLocks noGrp="1"/>
          </p:cNvSpPr>
          <p:nvPr>
            <p:ph type="title" hasCustomPrompt="1"/>
          </p:nvPr>
        </p:nvSpPr>
        <p:spPr>
          <a:xfrm>
            <a:off x="1776413" y="1411358"/>
            <a:ext cx="13172039" cy="2009774"/>
          </a:xfrm>
        </p:spPr>
        <p:txBody>
          <a:bodyPr/>
          <a:lstStyle>
            <a:lvl1pPr>
              <a:defRPr baseline="0"/>
            </a:lvl1pPr>
          </a:lstStyle>
          <a:p>
            <a:r>
              <a:rPr lang="en-US" dirty="0"/>
              <a:t>1 column with photo on right side of slide</a:t>
            </a:r>
          </a:p>
        </p:txBody>
      </p:sp>
      <p:sp>
        <p:nvSpPr>
          <p:cNvPr id="9"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889">
          <p15:clr>
            <a:srgbClr val="FBAE40"/>
          </p15:clr>
        </p15:guide>
        <p15:guide id="2" pos="1105">
          <p15:clr>
            <a:srgbClr val="FBAE40"/>
          </p15:clr>
        </p15:guide>
        <p15:guide id="3" pos="2017">
          <p15:clr>
            <a:srgbClr val="FBAE40"/>
          </p15:clr>
        </p15:guide>
        <p15:guide id="4" pos="2209">
          <p15:clr>
            <a:srgbClr val="FBAE40"/>
          </p15:clr>
        </p15:guide>
        <p15:guide id="5" pos="3121">
          <p15:clr>
            <a:srgbClr val="FBAE40"/>
          </p15:clr>
        </p15:guide>
        <p15:guide id="6" pos="3337">
          <p15:clr>
            <a:srgbClr val="FBAE40"/>
          </p15:clr>
        </p15:guide>
        <p15:guide id="7" pos="4249">
          <p15:clr>
            <a:srgbClr val="FBAE40"/>
          </p15:clr>
        </p15:guide>
        <p15:guide id="8" pos="4441">
          <p15:clr>
            <a:srgbClr val="FBAE40"/>
          </p15:clr>
        </p15:guide>
        <p15:guide id="9" pos="5353">
          <p15:clr>
            <a:srgbClr val="FBAE40"/>
          </p15:clr>
        </p15:guide>
        <p15:guide id="10" pos="5545">
          <p15:clr>
            <a:srgbClr val="FBAE40"/>
          </p15:clr>
        </p15:guide>
        <p15:guide id="11" pos="6457">
          <p15:clr>
            <a:srgbClr val="FBAE40"/>
          </p15:clr>
        </p15:guide>
        <p15:guide id="12" pos="6649">
          <p15:clr>
            <a:srgbClr val="FBAE40"/>
          </p15:clr>
        </p15:guide>
        <p15:guide id="13" pos="7561">
          <p15:clr>
            <a:srgbClr val="FBAE40"/>
          </p15:clr>
        </p15:guide>
        <p15:guide id="14" pos="7777">
          <p15:clr>
            <a:srgbClr val="FBAE40"/>
          </p15:clr>
        </p15:guide>
        <p15:guide id="15" pos="8665">
          <p15:clr>
            <a:srgbClr val="FBAE40"/>
          </p15:clr>
        </p15:guide>
        <p15:guide id="16" pos="8905">
          <p15:clr>
            <a:srgbClr val="FBAE40"/>
          </p15:clr>
        </p15:guide>
        <p15:guide id="17" pos="9793">
          <p15:clr>
            <a:srgbClr val="FBAE40"/>
          </p15:clr>
        </p15:guide>
        <p15:guide id="18" pos="10009">
          <p15:clr>
            <a:srgbClr val="FBAE40"/>
          </p15:clr>
        </p15:guide>
        <p15:guide id="19" pos="10897">
          <p15:clr>
            <a:srgbClr val="FBAE40"/>
          </p15:clr>
        </p15:guide>
        <p15:guide id="20" pos="11137">
          <p15:clr>
            <a:srgbClr val="FBAE40"/>
          </p15:clr>
        </p15:guide>
        <p15:guide id="21" pos="13129">
          <p15:clr>
            <a:srgbClr val="FBAE40"/>
          </p15:clr>
        </p15:guide>
        <p15:guide id="22" pos="13345">
          <p15:clr>
            <a:srgbClr val="FBAE40"/>
          </p15:clr>
        </p15:guide>
        <p15:guide id="23" pos="14233">
          <p15:clr>
            <a:srgbClr val="FBAE40"/>
          </p15:clr>
        </p15:guide>
        <p15:guide id="24" pos="14449">
          <p15:clr>
            <a:srgbClr val="FBAE40"/>
          </p15:clr>
        </p15:guide>
        <p15:guide id="25" orient="horz" pos="456">
          <p15:clr>
            <a:srgbClr val="FBAE40"/>
          </p15:clr>
        </p15:guide>
        <p15:guide id="26" pos="12025">
          <p15:clr>
            <a:srgbClr val="FBAE40"/>
          </p15:clr>
        </p15:guide>
        <p15:guide id="27" pos="1221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Column with 3 Photos">
    <p:spTree>
      <p:nvGrpSpPr>
        <p:cNvPr id="1" name=""/>
        <p:cNvGrpSpPr/>
        <p:nvPr/>
      </p:nvGrpSpPr>
      <p:grpSpPr>
        <a:xfrm>
          <a:off x="0" y="0"/>
          <a:ext cx="0" cy="0"/>
          <a:chOff x="0" y="0"/>
          <a:chExt cx="0" cy="0"/>
        </a:xfrm>
      </p:grpSpPr>
      <p:sp>
        <p:nvSpPr>
          <p:cNvPr id="8" name="Text Placeholder 10"/>
          <p:cNvSpPr>
            <a:spLocks noGrp="1"/>
          </p:cNvSpPr>
          <p:nvPr>
            <p:ph type="body" sz="quarter" idx="15" hasCustomPrompt="1"/>
          </p:nvPr>
        </p:nvSpPr>
        <p:spPr>
          <a:xfrm>
            <a:off x="15971012" y="405177"/>
            <a:ext cx="7614701" cy="389301"/>
          </a:xfrm>
        </p:spPr>
        <p:txBody>
          <a:bodyPr wrap="none">
            <a:noAutofit/>
          </a:bodyPr>
          <a:lstStyle>
            <a:lvl1pPr marL="0" indent="0" algn="r">
              <a:buNone/>
              <a:defRPr sz="2400" baseline="0">
                <a:solidFill>
                  <a:schemeClr val="tx1">
                    <a:lumMod val="75000"/>
                    <a:lumOff val="25000"/>
                  </a:schemeClr>
                </a:solidFill>
              </a:defRPr>
            </a:lvl1pPr>
          </a:lstStyle>
          <a:p>
            <a:pPr lvl="0"/>
            <a:r>
              <a:rPr lang="en-US" dirty="0"/>
              <a:t>DEPARTMENT NAME</a:t>
            </a:r>
          </a:p>
        </p:txBody>
      </p:sp>
      <p:sp>
        <p:nvSpPr>
          <p:cNvPr id="22" name="Picture Placeholder 21"/>
          <p:cNvSpPr>
            <a:spLocks noGrp="1"/>
          </p:cNvSpPr>
          <p:nvPr>
            <p:ph type="pic" sz="quarter" idx="18"/>
          </p:nvPr>
        </p:nvSpPr>
        <p:spPr>
          <a:xfrm>
            <a:off x="19394488" y="0"/>
            <a:ext cx="4992687" cy="13716000"/>
          </a:xfrm>
          <a:solidFill>
            <a:schemeClr val="bg1">
              <a:lumMod val="95000"/>
            </a:schemeClr>
          </a:solidFill>
        </p:spPr>
        <p:txBody>
          <a:bodyPr anchor="ctr" anchorCtr="1">
            <a:noAutofit/>
          </a:bodyPr>
          <a:lstStyle/>
          <a:p>
            <a:endParaRPr lang="en-US" dirty="0"/>
          </a:p>
        </p:txBody>
      </p:sp>
      <p:sp>
        <p:nvSpPr>
          <p:cNvPr id="3" name="Picture Placeholder 2"/>
          <p:cNvSpPr>
            <a:spLocks noGrp="1"/>
          </p:cNvSpPr>
          <p:nvPr>
            <p:ph type="pic" sz="quarter" idx="19"/>
          </p:nvPr>
        </p:nvSpPr>
        <p:spPr>
          <a:xfrm>
            <a:off x="12447052" y="1"/>
            <a:ext cx="6642636" cy="6706894"/>
          </a:xfrm>
          <a:solidFill>
            <a:schemeClr val="bg1">
              <a:lumMod val="95000"/>
            </a:schemeClr>
          </a:solidFill>
        </p:spPr>
        <p:txBody>
          <a:bodyPr anchor="ctr" anchorCtr="1">
            <a:noAutofit/>
          </a:bodyPr>
          <a:lstStyle/>
          <a:p>
            <a:endParaRPr lang="en-US"/>
          </a:p>
        </p:txBody>
      </p:sp>
      <p:sp>
        <p:nvSpPr>
          <p:cNvPr id="10" name="Picture Placeholder 2"/>
          <p:cNvSpPr>
            <a:spLocks noGrp="1"/>
          </p:cNvSpPr>
          <p:nvPr>
            <p:ph type="pic" sz="quarter" idx="20"/>
          </p:nvPr>
        </p:nvSpPr>
        <p:spPr>
          <a:xfrm>
            <a:off x="12447052" y="7112071"/>
            <a:ext cx="6642634" cy="6603929"/>
          </a:xfrm>
          <a:solidFill>
            <a:schemeClr val="bg1">
              <a:lumMod val="95000"/>
            </a:schemeClr>
          </a:solidFill>
        </p:spPr>
        <p:txBody>
          <a:bodyPr anchor="ctr" anchorCtr="1"/>
          <a:lstStyle/>
          <a:p>
            <a:endParaRPr lang="en-US" dirty="0"/>
          </a:p>
        </p:txBody>
      </p:sp>
      <p:sp>
        <p:nvSpPr>
          <p:cNvPr id="13" name="Text Placeholder 10"/>
          <p:cNvSpPr>
            <a:spLocks noGrp="1"/>
          </p:cNvSpPr>
          <p:nvPr>
            <p:ph type="body" sz="quarter" idx="14" hasCustomPrompt="1"/>
          </p:nvPr>
        </p:nvSpPr>
        <p:spPr>
          <a:xfrm>
            <a:off x="612824" y="405177"/>
            <a:ext cx="7614701" cy="389301"/>
          </a:xfrm>
        </p:spPr>
        <p:txBody>
          <a:bodyPr wrap="none">
            <a:noAutofit/>
          </a:bodyPr>
          <a:lstStyle>
            <a:lvl1pPr marL="0" indent="0" algn="l">
              <a:buNone/>
              <a:defRPr sz="2200" baseline="0">
                <a:solidFill>
                  <a:schemeClr val="tx1">
                    <a:lumMod val="75000"/>
                    <a:lumOff val="25000"/>
                  </a:schemeClr>
                </a:solidFill>
              </a:defRPr>
            </a:lvl1pPr>
          </a:lstStyle>
          <a:p>
            <a:pPr lvl="0"/>
            <a:r>
              <a:rPr lang="en-US" dirty="0"/>
              <a:t>CONTENT DESCRIPTION (optional)</a:t>
            </a:r>
          </a:p>
        </p:txBody>
      </p:sp>
      <p:sp>
        <p:nvSpPr>
          <p:cNvPr id="14" name="Text Placeholder 2"/>
          <p:cNvSpPr>
            <a:spLocks noGrp="1"/>
          </p:cNvSpPr>
          <p:nvPr>
            <p:ph type="body" sz="quarter" idx="17" hasCustomPrompt="1"/>
          </p:nvPr>
        </p:nvSpPr>
        <p:spPr>
          <a:xfrm>
            <a:off x="1776414" y="3421132"/>
            <a:ext cx="9613830" cy="8030748"/>
          </a:xfrm>
        </p:spPr>
        <p:txBody>
          <a:bodyPr>
            <a:noAutofit/>
          </a:bodyPr>
          <a:lstStyle>
            <a:lvl1pPr marL="0" indent="0">
              <a:lnSpc>
                <a:spcPct val="120000"/>
              </a:lnSpc>
              <a:buFontTx/>
              <a:buNone/>
              <a:defRPr baseline="0">
                <a:solidFill>
                  <a:schemeClr val="tx1">
                    <a:lumMod val="85000"/>
                    <a:lumOff val="15000"/>
                  </a:schemeClr>
                </a:solidFill>
              </a:defRPr>
            </a:lvl1pPr>
            <a:lvl2pPr marL="914400" indent="0">
              <a:buFontTx/>
              <a:buNone/>
              <a:defRPr/>
            </a:lvl2pPr>
            <a:lvl3pPr marL="1828800" indent="0">
              <a:buFontTx/>
              <a:buNone/>
              <a:defRPr/>
            </a:lvl3pPr>
            <a:lvl4pPr marL="2743200" indent="0">
              <a:buFontTx/>
              <a:buNone/>
              <a:defRPr/>
            </a:lvl4pPr>
            <a:lvl5pPr marL="3657600" indent="0">
              <a:buFontTx/>
              <a:buNone/>
              <a:defRPr/>
            </a:lvl5pPr>
          </a:lstStyle>
          <a:p>
            <a:pPr lvl="0"/>
            <a:r>
              <a:rPr lang="en-US" dirty="0"/>
              <a:t>Drag and drop photos into desired position. Body copy goes here. Font is Arial. Standard body copy size is Arial 36pt. Minimal font size is 24pt. Feel free to stylize with bold and italic. Body color is “Black, text 1, lighter 15%” which can be found in the theme color drop down. Avoid PowerPoint WordArt (shadows/gradients/</a:t>
            </a:r>
            <a:r>
              <a:rPr lang="en-US" dirty="0" err="1"/>
              <a:t>etc</a:t>
            </a:r>
            <a:r>
              <a:rPr lang="en-US" dirty="0"/>
              <a:t>) styling. Keep transitions simple</a:t>
            </a:r>
          </a:p>
        </p:txBody>
      </p:sp>
      <p:sp>
        <p:nvSpPr>
          <p:cNvPr id="15" name="Title 1"/>
          <p:cNvSpPr>
            <a:spLocks noGrp="1"/>
          </p:cNvSpPr>
          <p:nvPr>
            <p:ph type="title" hasCustomPrompt="1"/>
          </p:nvPr>
        </p:nvSpPr>
        <p:spPr>
          <a:xfrm>
            <a:off x="1776413" y="1411358"/>
            <a:ext cx="9613831" cy="2009774"/>
          </a:xfrm>
        </p:spPr>
        <p:txBody>
          <a:bodyPr/>
          <a:lstStyle>
            <a:lvl1pPr>
              <a:defRPr baseline="0"/>
            </a:lvl1pPr>
          </a:lstStyle>
          <a:p>
            <a:r>
              <a:rPr lang="en-US" dirty="0" err="1"/>
              <a:t>Mulitiple</a:t>
            </a:r>
            <a:r>
              <a:rPr lang="en-US" dirty="0"/>
              <a:t> photos on right side</a:t>
            </a:r>
          </a:p>
        </p:txBody>
      </p:sp>
      <p:sp>
        <p:nvSpPr>
          <p:cNvPr id="11" name="Slide Number Placeholder 8"/>
          <p:cNvSpPr>
            <a:spLocks noGrp="1"/>
          </p:cNvSpPr>
          <p:nvPr>
            <p:ph type="sldNum" sz="quarter" idx="4"/>
          </p:nvPr>
        </p:nvSpPr>
        <p:spPr>
          <a:xfrm>
            <a:off x="655983" y="12762948"/>
            <a:ext cx="11486267"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889">
          <p15:clr>
            <a:srgbClr val="FBAE40"/>
          </p15:clr>
        </p15:guide>
        <p15:guide id="2" pos="1105">
          <p15:clr>
            <a:srgbClr val="FBAE40"/>
          </p15:clr>
        </p15:guide>
        <p15:guide id="3" pos="2017">
          <p15:clr>
            <a:srgbClr val="FBAE40"/>
          </p15:clr>
        </p15:guide>
        <p15:guide id="4" pos="2209">
          <p15:clr>
            <a:srgbClr val="FBAE40"/>
          </p15:clr>
        </p15:guide>
        <p15:guide id="5" pos="3121">
          <p15:clr>
            <a:srgbClr val="FBAE40"/>
          </p15:clr>
        </p15:guide>
        <p15:guide id="6" pos="3337">
          <p15:clr>
            <a:srgbClr val="FBAE40"/>
          </p15:clr>
        </p15:guide>
        <p15:guide id="7" pos="4225">
          <p15:clr>
            <a:srgbClr val="FBAE40"/>
          </p15:clr>
        </p15:guide>
        <p15:guide id="8" pos="4441">
          <p15:clr>
            <a:srgbClr val="FBAE40"/>
          </p15:clr>
        </p15:guide>
        <p15:guide id="9" pos="5353">
          <p15:clr>
            <a:srgbClr val="FBAE40"/>
          </p15:clr>
        </p15:guide>
        <p15:guide id="10" pos="5545">
          <p15:clr>
            <a:srgbClr val="FBAE40"/>
          </p15:clr>
        </p15:guide>
        <p15:guide id="11" pos="6457">
          <p15:clr>
            <a:srgbClr val="FBAE40"/>
          </p15:clr>
        </p15:guide>
        <p15:guide id="12" pos="6649">
          <p15:clr>
            <a:srgbClr val="FBAE40"/>
          </p15:clr>
        </p15:guide>
        <p15:guide id="13" pos="7561">
          <p15:clr>
            <a:srgbClr val="FBAE40"/>
          </p15:clr>
        </p15:guide>
        <p15:guide id="14" pos="7777">
          <p15:clr>
            <a:srgbClr val="FBAE40"/>
          </p15:clr>
        </p15:guide>
        <p15:guide id="15" pos="8665">
          <p15:clr>
            <a:srgbClr val="FBAE40"/>
          </p15:clr>
        </p15:guide>
        <p15:guide id="16" pos="8905">
          <p15:clr>
            <a:srgbClr val="FBAE40"/>
          </p15:clr>
        </p15:guide>
        <p15:guide id="17" pos="9793">
          <p15:clr>
            <a:srgbClr val="FBAE40"/>
          </p15:clr>
        </p15:guide>
        <p15:guide id="18" pos="10009">
          <p15:clr>
            <a:srgbClr val="FBAE40"/>
          </p15:clr>
        </p15:guide>
        <p15:guide id="19" pos="10897">
          <p15:clr>
            <a:srgbClr val="FBAE40"/>
          </p15:clr>
        </p15:guide>
        <p15:guide id="20" pos="11137">
          <p15:clr>
            <a:srgbClr val="FBAE40"/>
          </p15:clr>
        </p15:guide>
        <p15:guide id="21" pos="13129">
          <p15:clr>
            <a:srgbClr val="FBAE40"/>
          </p15:clr>
        </p15:guide>
        <p15:guide id="22" pos="13345">
          <p15:clr>
            <a:srgbClr val="FBAE40"/>
          </p15:clr>
        </p15:guide>
        <p15:guide id="23" pos="14233">
          <p15:clr>
            <a:srgbClr val="FBAE40"/>
          </p15:clr>
        </p15:guide>
        <p15:guide id="24" pos="14449">
          <p15:clr>
            <a:srgbClr val="FBAE40"/>
          </p15:clr>
        </p15:guide>
        <p15:guide id="25" orient="horz" pos="456">
          <p15:clr>
            <a:srgbClr val="FBAE40"/>
          </p15:clr>
        </p15:guide>
        <p15:guide id="26" pos="12025">
          <p15:clr>
            <a:srgbClr val="FBAE40"/>
          </p15:clr>
        </p15:guide>
        <p15:guide id="27" pos="1221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10" name="Text Placeholder 10"/>
          <p:cNvSpPr>
            <a:spLocks noGrp="1"/>
          </p:cNvSpPr>
          <p:nvPr>
            <p:ph type="body" sz="quarter" idx="14" hasCustomPrompt="1"/>
          </p:nvPr>
        </p:nvSpPr>
        <p:spPr>
          <a:xfrm>
            <a:off x="612824" y="405177"/>
            <a:ext cx="7614701" cy="389301"/>
          </a:xfrm>
        </p:spPr>
        <p:txBody>
          <a:bodyPr wrap="none">
            <a:noAutofit/>
          </a:bodyPr>
          <a:lstStyle>
            <a:lvl1pPr marL="0" indent="0" algn="l">
              <a:buNone/>
              <a:defRPr sz="2200" baseline="0">
                <a:solidFill>
                  <a:schemeClr val="tx1">
                    <a:lumMod val="75000"/>
                    <a:lumOff val="25000"/>
                  </a:schemeClr>
                </a:solidFill>
              </a:defRPr>
            </a:lvl1pPr>
          </a:lstStyle>
          <a:p>
            <a:pPr lvl="0"/>
            <a:r>
              <a:rPr lang="en-US" dirty="0"/>
              <a:t>CONTENT DESCRIPTION (optional)</a:t>
            </a:r>
          </a:p>
        </p:txBody>
      </p:sp>
      <p:sp>
        <p:nvSpPr>
          <p:cNvPr id="13" name="Text Placeholder 10"/>
          <p:cNvSpPr>
            <a:spLocks noGrp="1"/>
          </p:cNvSpPr>
          <p:nvPr>
            <p:ph type="body" sz="quarter" idx="15" hasCustomPrompt="1"/>
          </p:nvPr>
        </p:nvSpPr>
        <p:spPr>
          <a:xfrm>
            <a:off x="15971012" y="405177"/>
            <a:ext cx="7614701" cy="389301"/>
          </a:xfrm>
        </p:spPr>
        <p:txBody>
          <a:bodyPr wrap="none">
            <a:noAutofit/>
          </a:bodyPr>
          <a:lstStyle>
            <a:lvl1pPr marL="0" indent="0" algn="r">
              <a:buNone/>
              <a:defRPr sz="2200" baseline="0">
                <a:solidFill>
                  <a:schemeClr val="tx1">
                    <a:lumMod val="75000"/>
                    <a:lumOff val="25000"/>
                  </a:schemeClr>
                </a:solidFill>
              </a:defRPr>
            </a:lvl1pPr>
          </a:lstStyle>
          <a:p>
            <a:pPr lvl="0"/>
            <a:r>
              <a:rPr lang="en-US" dirty="0"/>
              <a:t>DEPARTMENT NAME (optional)</a:t>
            </a:r>
          </a:p>
        </p:txBody>
      </p:sp>
      <p:sp>
        <p:nvSpPr>
          <p:cNvPr id="14" name="Title 1"/>
          <p:cNvSpPr>
            <a:spLocks noGrp="1"/>
          </p:cNvSpPr>
          <p:nvPr>
            <p:ph type="title" hasCustomPrompt="1"/>
          </p:nvPr>
        </p:nvSpPr>
        <p:spPr>
          <a:xfrm>
            <a:off x="1776413" y="1411358"/>
            <a:ext cx="17313275" cy="2009774"/>
          </a:xfrm>
        </p:spPr>
        <p:txBody>
          <a:bodyPr/>
          <a:lstStyle>
            <a:lvl1pPr>
              <a:defRPr baseline="0"/>
            </a:lvl1pPr>
          </a:lstStyle>
          <a:p>
            <a:r>
              <a:rPr lang="en-US" dirty="0"/>
              <a:t>2 column layout.</a:t>
            </a:r>
          </a:p>
        </p:txBody>
      </p:sp>
      <p:sp>
        <p:nvSpPr>
          <p:cNvPr id="4" name="Content Placeholder 3"/>
          <p:cNvSpPr>
            <a:spLocks noGrp="1"/>
          </p:cNvSpPr>
          <p:nvPr>
            <p:ph sz="quarter" idx="20"/>
          </p:nvPr>
        </p:nvSpPr>
        <p:spPr>
          <a:xfrm>
            <a:off x="13030200" y="3523992"/>
            <a:ext cx="10555288" cy="8030748"/>
          </a:xfrm>
        </p:spPr>
        <p:txBody>
          <a:bodyPr/>
          <a:lstStyle>
            <a:lvl1pPr marL="571500" indent="-571500">
              <a:lnSpc>
                <a:spcPct val="100000"/>
              </a:lnSpc>
              <a:buFont typeface="Arial" charset="0"/>
              <a:buChar char="•"/>
              <a:defRPr/>
            </a:lvl1pPr>
          </a:lstStyle>
          <a:p>
            <a:pPr lvl="0"/>
            <a:r>
              <a:rPr lang="en-US" dirty="0"/>
              <a:t>Click to edit Master text styles</a:t>
            </a:r>
          </a:p>
        </p:txBody>
      </p:sp>
      <p:sp>
        <p:nvSpPr>
          <p:cNvPr id="6" name="Content Placeholder 5"/>
          <p:cNvSpPr>
            <a:spLocks noGrp="1"/>
          </p:cNvSpPr>
          <p:nvPr>
            <p:ph sz="quarter" idx="21"/>
          </p:nvPr>
        </p:nvSpPr>
        <p:spPr>
          <a:xfrm>
            <a:off x="1754189" y="3523992"/>
            <a:ext cx="9636056" cy="8030748"/>
          </a:xfrm>
        </p:spPr>
        <p:txBody>
          <a:bodyPr/>
          <a:lstStyle>
            <a:lvl1pPr marL="457200" indent="-457200">
              <a:lnSpc>
                <a:spcPct val="100000"/>
              </a:lnSpc>
              <a:buFont typeface="Arial" charset="0"/>
              <a:buChar char="•"/>
              <a:defRPr/>
            </a:lvl1pPr>
            <a:lvl2pPr marL="1371600" indent="-457200">
              <a:lnSpc>
                <a:spcPct val="100000"/>
              </a:lnSpc>
              <a:buFont typeface="Arial" charset="0"/>
              <a:buChar char="•"/>
              <a:defRPr/>
            </a:lvl2pPr>
            <a:lvl3pPr marL="2286000" indent="-457200">
              <a:lnSpc>
                <a:spcPct val="100000"/>
              </a:lnSpc>
              <a:buFont typeface="Arial" charset="0"/>
              <a:buChar char="•"/>
              <a:defRPr/>
            </a:lvl3pPr>
            <a:lvl4pPr marL="3200400" indent="-457200">
              <a:lnSpc>
                <a:spcPct val="100000"/>
              </a:lnSpc>
              <a:buFont typeface="Arial" charset="0"/>
              <a:buChar char="•"/>
              <a:defRPr/>
            </a:lvl4pPr>
            <a:lvl5pPr marL="4114800" indent="-457200">
              <a:lnSpc>
                <a:spcPct val="100000"/>
              </a:lnSpc>
              <a:buFont typeface="Arial"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889">
          <p15:clr>
            <a:srgbClr val="FBAE40"/>
          </p15:clr>
        </p15:guide>
        <p15:guide id="2" pos="1105">
          <p15:clr>
            <a:srgbClr val="FBAE40"/>
          </p15:clr>
        </p15:guide>
        <p15:guide id="3" pos="2041" userDrawn="1">
          <p15:clr>
            <a:srgbClr val="FBAE40"/>
          </p15:clr>
        </p15:guide>
        <p15:guide id="4" pos="2209">
          <p15:clr>
            <a:srgbClr val="FBAE40"/>
          </p15:clr>
        </p15:guide>
        <p15:guide id="5" pos="3121">
          <p15:clr>
            <a:srgbClr val="FBAE40"/>
          </p15:clr>
        </p15:guide>
        <p15:guide id="6" pos="3337">
          <p15:clr>
            <a:srgbClr val="FBAE40"/>
          </p15:clr>
        </p15:guide>
        <p15:guide id="7" pos="4249">
          <p15:clr>
            <a:srgbClr val="FBAE40"/>
          </p15:clr>
        </p15:guide>
        <p15:guide id="8" pos="4441">
          <p15:clr>
            <a:srgbClr val="FBAE40"/>
          </p15:clr>
        </p15:guide>
        <p15:guide id="9" pos="5353">
          <p15:clr>
            <a:srgbClr val="FBAE40"/>
          </p15:clr>
        </p15:guide>
        <p15:guide id="10" pos="5545">
          <p15:clr>
            <a:srgbClr val="FBAE40"/>
          </p15:clr>
        </p15:guide>
        <p15:guide id="11" pos="6457">
          <p15:clr>
            <a:srgbClr val="FBAE40"/>
          </p15:clr>
        </p15:guide>
        <p15:guide id="12" pos="6649">
          <p15:clr>
            <a:srgbClr val="FBAE40"/>
          </p15:clr>
        </p15:guide>
        <p15:guide id="13" pos="7561">
          <p15:clr>
            <a:srgbClr val="FBAE40"/>
          </p15:clr>
        </p15:guide>
        <p15:guide id="14" pos="7777">
          <p15:clr>
            <a:srgbClr val="FBAE40"/>
          </p15:clr>
        </p15:guide>
        <p15:guide id="15" pos="8665">
          <p15:clr>
            <a:srgbClr val="FBAE40"/>
          </p15:clr>
        </p15:guide>
        <p15:guide id="16" pos="8905">
          <p15:clr>
            <a:srgbClr val="FBAE40"/>
          </p15:clr>
        </p15:guide>
        <p15:guide id="17" pos="9793">
          <p15:clr>
            <a:srgbClr val="FBAE40"/>
          </p15:clr>
        </p15:guide>
        <p15:guide id="18" pos="10009">
          <p15:clr>
            <a:srgbClr val="FBAE40"/>
          </p15:clr>
        </p15:guide>
        <p15:guide id="19" pos="10897">
          <p15:clr>
            <a:srgbClr val="FBAE40"/>
          </p15:clr>
        </p15:guide>
        <p15:guide id="20" pos="11137">
          <p15:clr>
            <a:srgbClr val="FBAE40"/>
          </p15:clr>
        </p15:guide>
        <p15:guide id="21" pos="13129">
          <p15:clr>
            <a:srgbClr val="FBAE40"/>
          </p15:clr>
        </p15:guide>
        <p15:guide id="22" pos="13345">
          <p15:clr>
            <a:srgbClr val="FBAE40"/>
          </p15:clr>
        </p15:guide>
        <p15:guide id="23" pos="14233">
          <p15:clr>
            <a:srgbClr val="FBAE40"/>
          </p15:clr>
        </p15:guide>
        <p15:guide id="24" pos="14449">
          <p15:clr>
            <a:srgbClr val="FBAE40"/>
          </p15:clr>
        </p15:guide>
        <p15:guide id="25" orient="horz" pos="456">
          <p15:clr>
            <a:srgbClr val="FBAE40"/>
          </p15:clr>
        </p15:guide>
        <p15:guide id="26" pos="12025">
          <p15:clr>
            <a:srgbClr val="FBAE40"/>
          </p15:clr>
        </p15:guide>
        <p15:guide id="27" pos="1221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7" name="Text Placeholder 10"/>
          <p:cNvSpPr>
            <a:spLocks noGrp="1"/>
          </p:cNvSpPr>
          <p:nvPr>
            <p:ph type="body" sz="quarter" idx="14" hasCustomPrompt="1"/>
          </p:nvPr>
        </p:nvSpPr>
        <p:spPr>
          <a:xfrm>
            <a:off x="612824" y="405177"/>
            <a:ext cx="7614701" cy="389301"/>
          </a:xfrm>
        </p:spPr>
        <p:txBody>
          <a:bodyPr wrap="none">
            <a:noAutofit/>
          </a:bodyPr>
          <a:lstStyle>
            <a:lvl1pPr marL="0" indent="0" algn="l">
              <a:buNone/>
              <a:defRPr sz="2200" baseline="0">
                <a:solidFill>
                  <a:schemeClr val="tx1">
                    <a:lumMod val="75000"/>
                    <a:lumOff val="25000"/>
                  </a:schemeClr>
                </a:solidFill>
              </a:defRPr>
            </a:lvl1pPr>
          </a:lstStyle>
          <a:p>
            <a:pPr lvl="0"/>
            <a:r>
              <a:rPr lang="en-US" dirty="0"/>
              <a:t>CONTENT DESCRIPTION (optional)</a:t>
            </a:r>
          </a:p>
        </p:txBody>
      </p:sp>
      <p:sp>
        <p:nvSpPr>
          <p:cNvPr id="8" name="Text Placeholder 10"/>
          <p:cNvSpPr>
            <a:spLocks noGrp="1"/>
          </p:cNvSpPr>
          <p:nvPr>
            <p:ph type="body" sz="quarter" idx="15" hasCustomPrompt="1"/>
          </p:nvPr>
        </p:nvSpPr>
        <p:spPr>
          <a:xfrm>
            <a:off x="15971012" y="405177"/>
            <a:ext cx="7614701" cy="389301"/>
          </a:xfrm>
        </p:spPr>
        <p:txBody>
          <a:bodyPr wrap="none">
            <a:noAutofit/>
          </a:bodyPr>
          <a:lstStyle>
            <a:lvl1pPr marL="0" indent="0" algn="r">
              <a:buNone/>
              <a:defRPr sz="2200" baseline="0">
                <a:solidFill>
                  <a:schemeClr val="tx1">
                    <a:lumMod val="75000"/>
                    <a:lumOff val="25000"/>
                  </a:schemeClr>
                </a:solidFill>
              </a:defRPr>
            </a:lvl1pPr>
          </a:lstStyle>
          <a:p>
            <a:pPr lvl="0"/>
            <a:r>
              <a:rPr lang="en-US" dirty="0"/>
              <a:t>DEPARTMENT NAME (optional)</a:t>
            </a:r>
          </a:p>
        </p:txBody>
      </p:sp>
      <p:sp>
        <p:nvSpPr>
          <p:cNvPr id="16" name="Title 1"/>
          <p:cNvSpPr>
            <a:spLocks noGrp="1"/>
          </p:cNvSpPr>
          <p:nvPr>
            <p:ph type="title" hasCustomPrompt="1"/>
          </p:nvPr>
        </p:nvSpPr>
        <p:spPr>
          <a:xfrm>
            <a:off x="1776009" y="1663307"/>
            <a:ext cx="20818879" cy="1445427"/>
          </a:xfrm>
        </p:spPr>
        <p:txBody>
          <a:bodyPr>
            <a:noAutofit/>
          </a:bodyPr>
          <a:lstStyle>
            <a:lvl1pPr algn="ctr">
              <a:defRPr baseline="0"/>
            </a:lvl1pPr>
          </a:lstStyle>
          <a:p>
            <a:r>
              <a:rPr lang="en-US" dirty="0"/>
              <a:t>Three Column Key Points</a:t>
            </a:r>
          </a:p>
        </p:txBody>
      </p:sp>
      <p:sp>
        <p:nvSpPr>
          <p:cNvPr id="4" name="Picture Placeholder 3"/>
          <p:cNvSpPr>
            <a:spLocks noGrp="1"/>
          </p:cNvSpPr>
          <p:nvPr>
            <p:ph type="pic" sz="quarter" idx="20"/>
          </p:nvPr>
        </p:nvSpPr>
        <p:spPr>
          <a:xfrm>
            <a:off x="2438219" y="5227936"/>
            <a:ext cx="5275263" cy="4025386"/>
          </a:xfrm>
          <a:solidFill>
            <a:schemeClr val="bg1">
              <a:lumMod val="95000"/>
            </a:schemeClr>
          </a:solidFill>
        </p:spPr>
        <p:txBody>
          <a:bodyPr/>
          <a:lstStyle/>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endParaRPr lang="en-US"/>
          </a:p>
        </p:txBody>
      </p:sp>
      <p:sp>
        <p:nvSpPr>
          <p:cNvPr id="17" name="Picture Placeholder 3"/>
          <p:cNvSpPr>
            <a:spLocks noGrp="1"/>
          </p:cNvSpPr>
          <p:nvPr>
            <p:ph type="pic" sz="quarter" idx="21"/>
          </p:nvPr>
        </p:nvSpPr>
        <p:spPr>
          <a:xfrm>
            <a:off x="9536907" y="5227936"/>
            <a:ext cx="5275263" cy="4025386"/>
          </a:xfrm>
          <a:solidFill>
            <a:schemeClr val="bg1">
              <a:lumMod val="95000"/>
            </a:schemeClr>
          </a:solidFill>
        </p:spPr>
        <p:txBody>
          <a:bodyPr/>
          <a:lstStyle/>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endParaRPr lang="en-US"/>
          </a:p>
        </p:txBody>
      </p:sp>
      <p:sp>
        <p:nvSpPr>
          <p:cNvPr id="18" name="Picture Placeholder 3"/>
          <p:cNvSpPr>
            <a:spLocks noGrp="1"/>
          </p:cNvSpPr>
          <p:nvPr>
            <p:ph type="pic" sz="quarter" idx="22"/>
          </p:nvPr>
        </p:nvSpPr>
        <p:spPr>
          <a:xfrm>
            <a:off x="16700202" y="5227936"/>
            <a:ext cx="5275263" cy="4025386"/>
          </a:xfrm>
          <a:solidFill>
            <a:schemeClr val="bg1">
              <a:lumMod val="95000"/>
            </a:schemeClr>
          </a:solidFill>
        </p:spPr>
        <p:txBody>
          <a:bodyPr>
            <a:noAutofit/>
          </a:bodyPr>
          <a:lstStyle/>
          <a:p>
            <a:pPr marL="457200" marR="0" lvl="0" indent="-45720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endParaRPr lang="en-US"/>
          </a:p>
        </p:txBody>
      </p:sp>
      <p:sp>
        <p:nvSpPr>
          <p:cNvPr id="12" name="Text Placeholder 11"/>
          <p:cNvSpPr>
            <a:spLocks noGrp="1"/>
          </p:cNvSpPr>
          <p:nvPr>
            <p:ph type="body" sz="quarter" idx="23" hasCustomPrompt="1"/>
          </p:nvPr>
        </p:nvSpPr>
        <p:spPr>
          <a:xfrm>
            <a:off x="5297488" y="3541805"/>
            <a:ext cx="13792200" cy="1402576"/>
          </a:xfrm>
        </p:spPr>
        <p:txBody>
          <a:bodyPr>
            <a:noAutofit/>
          </a:bodyPr>
          <a:lstStyle>
            <a:lvl1pPr marL="0" marR="0" indent="0" algn="ctr" defTabSz="1828800" rtl="0" eaLnBrk="1" fontAlgn="auto" latinLnBrk="0" hangingPunct="1">
              <a:lnSpc>
                <a:spcPts val="4800"/>
              </a:lnSpc>
              <a:spcBef>
                <a:spcPts val="2000"/>
              </a:spcBef>
              <a:spcAft>
                <a:spcPts val="0"/>
              </a:spcAft>
              <a:buClrTx/>
              <a:buSzTx/>
              <a:buFontTx/>
              <a:buNone/>
              <a:tabLst/>
              <a:defRPr sz="3200" baseline="0">
                <a:solidFill>
                  <a:schemeClr val="tx1">
                    <a:lumMod val="85000"/>
                    <a:lumOff val="15000"/>
                  </a:schemeClr>
                </a:solidFill>
              </a:defRPr>
            </a:lvl1pPr>
          </a:lstStyle>
          <a:p>
            <a:r>
              <a:rPr lang="en-US" dirty="0">
                <a:effectLst/>
                <a:latin typeface="Arial" charset="0"/>
              </a:rPr>
              <a:t>Short and concise overview can go in this space, and up to two lines if necessary.</a:t>
            </a:r>
          </a:p>
        </p:txBody>
      </p:sp>
      <p:sp>
        <p:nvSpPr>
          <p:cNvPr id="19" name="Text Placeholder 11"/>
          <p:cNvSpPr>
            <a:spLocks noGrp="1"/>
          </p:cNvSpPr>
          <p:nvPr>
            <p:ph type="body" sz="quarter" idx="24" hasCustomPrompt="1"/>
          </p:nvPr>
        </p:nvSpPr>
        <p:spPr>
          <a:xfrm>
            <a:off x="2438219" y="9533953"/>
            <a:ext cx="5275263" cy="2094830"/>
          </a:xfrm>
        </p:spPr>
        <p:txBody>
          <a:bodyPr wrap="square">
            <a:noAutofit/>
          </a:bodyPr>
          <a:lstStyle>
            <a:lvl1pPr marL="0" marR="0" indent="0" algn="ctr" defTabSz="1828800" rtl="0" eaLnBrk="1" fontAlgn="auto" latinLnBrk="0" hangingPunct="1">
              <a:lnSpc>
                <a:spcPts val="4800"/>
              </a:lnSpc>
              <a:spcBef>
                <a:spcPts val="2000"/>
              </a:spcBef>
              <a:spcAft>
                <a:spcPts val="0"/>
              </a:spcAft>
              <a:buClrTx/>
              <a:buSzTx/>
              <a:buFontTx/>
              <a:buNone/>
              <a:tabLst/>
              <a:defRPr sz="3200" baseline="0">
                <a:solidFill>
                  <a:schemeClr val="tx1">
                    <a:lumMod val="85000"/>
                    <a:lumOff val="15000"/>
                  </a:schemeClr>
                </a:solidFill>
              </a:defRPr>
            </a:lvl1pPr>
          </a:lstStyle>
          <a:p>
            <a:r>
              <a:rPr lang="en-US" dirty="0">
                <a:effectLst/>
                <a:latin typeface="Arial" charset="0"/>
              </a:rPr>
              <a:t>Keep supporting points clear and simple. Try not to exceed three lines.</a:t>
            </a:r>
          </a:p>
        </p:txBody>
      </p:sp>
      <p:sp>
        <p:nvSpPr>
          <p:cNvPr id="20" name="Text Placeholder 11"/>
          <p:cNvSpPr>
            <a:spLocks noGrp="1"/>
          </p:cNvSpPr>
          <p:nvPr>
            <p:ph type="body" sz="quarter" idx="25" hasCustomPrompt="1"/>
          </p:nvPr>
        </p:nvSpPr>
        <p:spPr>
          <a:xfrm>
            <a:off x="9536906" y="9533953"/>
            <a:ext cx="5275263" cy="2094830"/>
          </a:xfrm>
        </p:spPr>
        <p:txBody>
          <a:bodyPr>
            <a:noAutofit/>
          </a:bodyPr>
          <a:lstStyle>
            <a:lvl1pPr marL="0" marR="0" indent="0" algn="ctr" defTabSz="1828800" rtl="0" eaLnBrk="1" fontAlgn="auto" latinLnBrk="0" hangingPunct="1">
              <a:lnSpc>
                <a:spcPts val="4800"/>
              </a:lnSpc>
              <a:spcBef>
                <a:spcPts val="2000"/>
              </a:spcBef>
              <a:spcAft>
                <a:spcPts val="0"/>
              </a:spcAft>
              <a:buClrTx/>
              <a:buSzTx/>
              <a:buFontTx/>
              <a:buNone/>
              <a:tabLst/>
              <a:defRPr sz="3200">
                <a:solidFill>
                  <a:schemeClr val="tx1">
                    <a:lumMod val="85000"/>
                    <a:lumOff val="15000"/>
                  </a:schemeClr>
                </a:solidFill>
              </a:defRPr>
            </a:lvl1pPr>
          </a:lstStyle>
          <a:p>
            <a:r>
              <a:rPr lang="en-US" dirty="0">
                <a:effectLst/>
                <a:latin typeface="Arial" charset="0"/>
              </a:rPr>
              <a:t>Keep supporting points clear and simple. Try not to exceed three lines.</a:t>
            </a:r>
          </a:p>
        </p:txBody>
      </p:sp>
      <p:sp>
        <p:nvSpPr>
          <p:cNvPr id="21" name="Text Placeholder 11"/>
          <p:cNvSpPr>
            <a:spLocks noGrp="1"/>
          </p:cNvSpPr>
          <p:nvPr>
            <p:ph type="body" sz="quarter" idx="26" hasCustomPrompt="1"/>
          </p:nvPr>
        </p:nvSpPr>
        <p:spPr>
          <a:xfrm>
            <a:off x="16700201" y="9533953"/>
            <a:ext cx="5275263" cy="2094830"/>
          </a:xfrm>
        </p:spPr>
        <p:txBody>
          <a:bodyPr>
            <a:noAutofit/>
          </a:bodyPr>
          <a:lstStyle>
            <a:lvl1pPr marL="0" marR="0" indent="0" algn="ctr" defTabSz="1828800" rtl="0" eaLnBrk="1" fontAlgn="auto" latinLnBrk="0" hangingPunct="1">
              <a:lnSpc>
                <a:spcPts val="4800"/>
              </a:lnSpc>
              <a:spcBef>
                <a:spcPts val="2000"/>
              </a:spcBef>
              <a:spcAft>
                <a:spcPts val="0"/>
              </a:spcAft>
              <a:buClrTx/>
              <a:buSzTx/>
              <a:buFontTx/>
              <a:buNone/>
              <a:tabLst/>
              <a:defRPr sz="3200">
                <a:solidFill>
                  <a:schemeClr val="tx1">
                    <a:lumMod val="85000"/>
                    <a:lumOff val="15000"/>
                  </a:schemeClr>
                </a:solidFill>
              </a:defRPr>
            </a:lvl1pPr>
          </a:lstStyle>
          <a:p>
            <a:r>
              <a:rPr lang="en-US" dirty="0">
                <a:effectLst/>
                <a:latin typeface="Arial" charset="0"/>
              </a:rPr>
              <a:t>Keep supporting points clear and simple. Try not to exceed three lines.</a:t>
            </a:r>
          </a:p>
        </p:txBody>
      </p:sp>
      <p:sp>
        <p:nvSpPr>
          <p:cNvPr id="13"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913" userDrawn="1">
          <p15:clr>
            <a:srgbClr val="FBAE40"/>
          </p15:clr>
        </p15:guide>
        <p15:guide id="2" pos="1105">
          <p15:clr>
            <a:srgbClr val="FBAE40"/>
          </p15:clr>
        </p15:guide>
        <p15:guide id="3" pos="2017">
          <p15:clr>
            <a:srgbClr val="FBAE40"/>
          </p15:clr>
        </p15:guide>
        <p15:guide id="4" pos="2209">
          <p15:clr>
            <a:srgbClr val="FBAE40"/>
          </p15:clr>
        </p15:guide>
        <p15:guide id="5" pos="3121">
          <p15:clr>
            <a:srgbClr val="FBAE40"/>
          </p15:clr>
        </p15:guide>
        <p15:guide id="6" pos="3337">
          <p15:clr>
            <a:srgbClr val="FBAE40"/>
          </p15:clr>
        </p15:guide>
        <p15:guide id="7" pos="4249">
          <p15:clr>
            <a:srgbClr val="FBAE40"/>
          </p15:clr>
        </p15:guide>
        <p15:guide id="8" pos="4441">
          <p15:clr>
            <a:srgbClr val="FBAE40"/>
          </p15:clr>
        </p15:guide>
        <p15:guide id="9" pos="5353">
          <p15:clr>
            <a:srgbClr val="FBAE40"/>
          </p15:clr>
        </p15:guide>
        <p15:guide id="10" pos="5545">
          <p15:clr>
            <a:srgbClr val="FBAE40"/>
          </p15:clr>
        </p15:guide>
        <p15:guide id="11" pos="6457">
          <p15:clr>
            <a:srgbClr val="FBAE40"/>
          </p15:clr>
        </p15:guide>
        <p15:guide id="12" pos="6649">
          <p15:clr>
            <a:srgbClr val="FBAE40"/>
          </p15:clr>
        </p15:guide>
        <p15:guide id="13" pos="7585" userDrawn="1">
          <p15:clr>
            <a:srgbClr val="FBAE40"/>
          </p15:clr>
        </p15:guide>
        <p15:guide id="14" pos="7777">
          <p15:clr>
            <a:srgbClr val="FBAE40"/>
          </p15:clr>
        </p15:guide>
        <p15:guide id="15" pos="8665">
          <p15:clr>
            <a:srgbClr val="FBAE40"/>
          </p15:clr>
        </p15:guide>
        <p15:guide id="16" pos="8905">
          <p15:clr>
            <a:srgbClr val="FBAE40"/>
          </p15:clr>
        </p15:guide>
        <p15:guide id="17" pos="9793">
          <p15:clr>
            <a:srgbClr val="FBAE40"/>
          </p15:clr>
        </p15:guide>
        <p15:guide id="18" pos="10009">
          <p15:clr>
            <a:srgbClr val="FBAE40"/>
          </p15:clr>
        </p15:guide>
        <p15:guide id="19" pos="10897">
          <p15:clr>
            <a:srgbClr val="FBAE40"/>
          </p15:clr>
        </p15:guide>
        <p15:guide id="20" pos="11137">
          <p15:clr>
            <a:srgbClr val="FBAE40"/>
          </p15:clr>
        </p15:guide>
        <p15:guide id="21" pos="13129">
          <p15:clr>
            <a:srgbClr val="FBAE40"/>
          </p15:clr>
        </p15:guide>
        <p15:guide id="22" pos="13345">
          <p15:clr>
            <a:srgbClr val="FBAE40"/>
          </p15:clr>
        </p15:guide>
        <p15:guide id="23" pos="14209" userDrawn="1">
          <p15:clr>
            <a:srgbClr val="FBAE40"/>
          </p15:clr>
        </p15:guide>
        <p15:guide id="24" pos="14449">
          <p15:clr>
            <a:srgbClr val="FBAE40"/>
          </p15:clr>
        </p15:guide>
        <p15:guide id="25" orient="horz" pos="432">
          <p15:clr>
            <a:srgbClr val="FBAE40"/>
          </p15:clr>
        </p15:guide>
        <p15:guide id="26" pos="12025">
          <p15:clr>
            <a:srgbClr val="FBAE40"/>
          </p15:clr>
        </p15:guide>
        <p15:guide id="27" pos="1221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P Template Blank">
    <p:spTree>
      <p:nvGrpSpPr>
        <p:cNvPr id="1" name=""/>
        <p:cNvGrpSpPr/>
        <p:nvPr/>
      </p:nvGrpSpPr>
      <p:grpSpPr>
        <a:xfrm>
          <a:off x="0" y="0"/>
          <a:ext cx="0" cy="0"/>
          <a:chOff x="0" y="0"/>
          <a:chExt cx="0" cy="0"/>
        </a:xfrm>
      </p:grpSpPr>
      <p:sp>
        <p:nvSpPr>
          <p:cNvPr id="7" name="Text Placeholder 10"/>
          <p:cNvSpPr>
            <a:spLocks noGrp="1"/>
          </p:cNvSpPr>
          <p:nvPr>
            <p:ph type="body" sz="quarter" idx="14" hasCustomPrompt="1"/>
          </p:nvPr>
        </p:nvSpPr>
        <p:spPr>
          <a:xfrm>
            <a:off x="612824" y="405177"/>
            <a:ext cx="7614701" cy="389301"/>
          </a:xfrm>
        </p:spPr>
        <p:txBody>
          <a:bodyPr wrap="none">
            <a:noAutofit/>
          </a:bodyPr>
          <a:lstStyle>
            <a:lvl1pPr marL="0" indent="0" algn="l">
              <a:buNone/>
              <a:defRPr sz="2200" baseline="0">
                <a:solidFill>
                  <a:schemeClr val="tx1">
                    <a:lumMod val="75000"/>
                    <a:lumOff val="25000"/>
                  </a:schemeClr>
                </a:solidFill>
              </a:defRPr>
            </a:lvl1pPr>
          </a:lstStyle>
          <a:p>
            <a:pPr lvl="0"/>
            <a:r>
              <a:rPr lang="en-US" dirty="0"/>
              <a:t>CONTENT DESCRIPTION (optional)</a:t>
            </a:r>
          </a:p>
        </p:txBody>
      </p:sp>
      <p:sp>
        <p:nvSpPr>
          <p:cNvPr id="8" name="Text Placeholder 10"/>
          <p:cNvSpPr>
            <a:spLocks noGrp="1"/>
          </p:cNvSpPr>
          <p:nvPr>
            <p:ph type="body" sz="quarter" idx="15" hasCustomPrompt="1"/>
          </p:nvPr>
        </p:nvSpPr>
        <p:spPr>
          <a:xfrm>
            <a:off x="15971012" y="405177"/>
            <a:ext cx="7614701" cy="389301"/>
          </a:xfrm>
        </p:spPr>
        <p:txBody>
          <a:bodyPr wrap="none">
            <a:noAutofit/>
          </a:bodyPr>
          <a:lstStyle>
            <a:lvl1pPr marL="0" indent="0" algn="r">
              <a:buNone/>
              <a:defRPr sz="2200" baseline="0">
                <a:solidFill>
                  <a:schemeClr val="tx1">
                    <a:lumMod val="75000"/>
                    <a:lumOff val="25000"/>
                  </a:schemeClr>
                </a:solidFill>
              </a:defRPr>
            </a:lvl1pPr>
          </a:lstStyle>
          <a:p>
            <a:pPr lvl="0"/>
            <a:r>
              <a:rPr lang="en-US" dirty="0"/>
              <a:t>DEPARTMENT NAME (optional)</a:t>
            </a:r>
          </a:p>
        </p:txBody>
      </p:sp>
      <p:sp>
        <p:nvSpPr>
          <p:cNvPr id="5"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endParaRPr lang="en-US" dirty="0"/>
          </a:p>
        </p:txBody>
      </p:sp>
    </p:spTree>
  </p:cSld>
  <p:clrMapOvr>
    <a:masterClrMapping/>
  </p:clrMapOvr>
  <p:extLst>
    <p:ext uri="{DCECCB84-F9BA-43D5-87BE-67443E8EF086}">
      <p15:sldGuideLst xmlns:p15="http://schemas.microsoft.com/office/powerpoint/2012/main">
        <p15:guide id="1" pos="937">
          <p15:clr>
            <a:srgbClr val="FBAE40"/>
          </p15:clr>
        </p15:guide>
        <p15:guide id="2" pos="1081">
          <p15:clr>
            <a:srgbClr val="FBAE40"/>
          </p15:clr>
        </p15:guide>
        <p15:guide id="3" pos="2017">
          <p15:clr>
            <a:srgbClr val="FBAE40"/>
          </p15:clr>
        </p15:guide>
        <p15:guide id="4" pos="2209">
          <p15:clr>
            <a:srgbClr val="FBAE40"/>
          </p15:clr>
        </p15:guide>
        <p15:guide id="5" pos="3121">
          <p15:clr>
            <a:srgbClr val="FBAE40"/>
          </p15:clr>
        </p15:guide>
        <p15:guide id="6" pos="3337">
          <p15:clr>
            <a:srgbClr val="FBAE40"/>
          </p15:clr>
        </p15:guide>
        <p15:guide id="7" pos="4249">
          <p15:clr>
            <a:srgbClr val="FBAE40"/>
          </p15:clr>
        </p15:guide>
        <p15:guide id="8" pos="4441">
          <p15:clr>
            <a:srgbClr val="FBAE40"/>
          </p15:clr>
        </p15:guide>
        <p15:guide id="9" pos="5329">
          <p15:clr>
            <a:srgbClr val="FBAE40"/>
          </p15:clr>
        </p15:guide>
        <p15:guide id="10" pos="5569">
          <p15:clr>
            <a:srgbClr val="FBAE40"/>
          </p15:clr>
        </p15:guide>
        <p15:guide id="11" pos="6433">
          <p15:clr>
            <a:srgbClr val="FBAE40"/>
          </p15:clr>
        </p15:guide>
        <p15:guide id="12" pos="6649">
          <p15:clr>
            <a:srgbClr val="FBAE40"/>
          </p15:clr>
        </p15:guide>
        <p15:guide id="13" pos="7561">
          <p15:clr>
            <a:srgbClr val="FBAE40"/>
          </p15:clr>
        </p15:guide>
        <p15:guide id="14" pos="7801">
          <p15:clr>
            <a:srgbClr val="FBAE40"/>
          </p15:clr>
        </p15:guide>
        <p15:guide id="15" pos="8665">
          <p15:clr>
            <a:srgbClr val="FBAE40"/>
          </p15:clr>
        </p15:guide>
        <p15:guide id="16" pos="8905">
          <p15:clr>
            <a:srgbClr val="FBAE40"/>
          </p15:clr>
        </p15:guide>
        <p15:guide id="17" pos="9793">
          <p15:clr>
            <a:srgbClr val="FBAE40"/>
          </p15:clr>
        </p15:guide>
        <p15:guide id="18" pos="10009">
          <p15:clr>
            <a:srgbClr val="FBAE40"/>
          </p15:clr>
        </p15:guide>
        <p15:guide id="19" pos="10897">
          <p15:clr>
            <a:srgbClr val="FBAE40"/>
          </p15:clr>
        </p15:guide>
        <p15:guide id="20" pos="11113">
          <p15:clr>
            <a:srgbClr val="FBAE40"/>
          </p15:clr>
        </p15:guide>
        <p15:guide id="21" pos="13129">
          <p15:clr>
            <a:srgbClr val="FBAE40"/>
          </p15:clr>
        </p15:guide>
        <p15:guide id="22" pos="13345">
          <p15:clr>
            <a:srgbClr val="FBAE40"/>
          </p15:clr>
        </p15:guide>
        <p15:guide id="23" pos="14233">
          <p15:clr>
            <a:srgbClr val="FBAE40"/>
          </p15:clr>
        </p15:guide>
        <p15:guide id="24" pos="14449">
          <p15:clr>
            <a:srgbClr val="FBAE40"/>
          </p15:clr>
        </p15:guide>
        <p15:guide id="25" orient="horz" pos="432">
          <p15:clr>
            <a:srgbClr val="FBAE40"/>
          </p15:clr>
        </p15:guide>
        <p15:guide id="26" pos="12025">
          <p15:clr>
            <a:srgbClr val="FBAE40"/>
          </p15:clr>
        </p15:guide>
        <p15:guide id="27" pos="1221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460931-55A3-4557-975B-AF83A934CCA3}"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B752B-8B82-4915-9637-692A57CDFCA8}" type="slidenum">
              <a:rPr lang="en-US" smtClean="0"/>
              <a:t>‹#›</a:t>
            </a:fld>
            <a:endParaRPr lang="en-US"/>
          </a:p>
        </p:txBody>
      </p:sp>
    </p:spTree>
    <p:extLst>
      <p:ext uri="{BB962C8B-B14F-4D97-AF65-F5344CB8AC3E}">
        <p14:creationId xmlns:p14="http://schemas.microsoft.com/office/powerpoint/2010/main" val="40319189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397" y="2244726"/>
            <a:ext cx="18290381"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397" y="7204076"/>
            <a:ext cx="18290381"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460931-55A3-4557-975B-AF83A934CCA3}"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B752B-8B82-4915-9637-692A57CDFCA8}" type="slidenum">
              <a:rPr lang="en-US" smtClean="0"/>
              <a:t>‹#›</a:t>
            </a:fld>
            <a:endParaRPr lang="en-US"/>
          </a:p>
        </p:txBody>
      </p:sp>
    </p:spTree>
    <p:extLst>
      <p:ext uri="{BB962C8B-B14F-4D97-AF65-F5344CB8AC3E}">
        <p14:creationId xmlns:p14="http://schemas.microsoft.com/office/powerpoint/2010/main" val="27981019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rue 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8C8B385D-DF67-E241-B0BF-76B80A8E743B}"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Family symbol">
    <p:spTree>
      <p:nvGrpSpPr>
        <p:cNvPr id="1" name=""/>
        <p:cNvGrpSpPr/>
        <p:nvPr/>
      </p:nvGrpSpPr>
      <p:grpSpPr>
        <a:xfrm>
          <a:off x="0" y="0"/>
          <a:ext cx="0" cy="0"/>
          <a:chOff x="0" y="0"/>
          <a:chExt cx="0" cy="0"/>
        </a:xfrm>
      </p:grpSpPr>
      <p:sp>
        <p:nvSpPr>
          <p:cNvPr id="5" name="Rectangle 4"/>
          <p:cNvSpPr/>
          <p:nvPr userDrawn="1"/>
        </p:nvSpPr>
        <p:spPr>
          <a:xfrm>
            <a:off x="0" y="3"/>
            <a:ext cx="24387175" cy="12180498"/>
          </a:xfrm>
          <a:prstGeom prst="rect">
            <a:avLst/>
          </a:prstGeom>
          <a:gradFill flip="none" rotWithShape="1">
            <a:gsLst>
              <a:gs pos="0">
                <a:schemeClr val="accent1"/>
              </a:gs>
              <a:gs pos="100000">
                <a:schemeClr val="tx2"/>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24384001" cy="13716000"/>
          </a:xfrm>
          <a:prstGeom prst="rect">
            <a:avLst/>
          </a:prstGeom>
        </p:spPr>
      </p:pic>
      <p:sp>
        <p:nvSpPr>
          <p:cNvPr id="12" name="Title Placeholder 7"/>
          <p:cNvSpPr>
            <a:spLocks noGrp="1"/>
          </p:cNvSpPr>
          <p:nvPr>
            <p:ph type="title"/>
          </p:nvPr>
        </p:nvSpPr>
        <p:spPr>
          <a:xfrm>
            <a:off x="1676401" y="4399474"/>
            <a:ext cx="21034374"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1" y="9368288"/>
            <a:ext cx="14851812"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6" name="Slide Number Placeholder 1"/>
          <p:cNvSpPr>
            <a:spLocks noGrp="1"/>
          </p:cNvSpPr>
          <p:nvPr>
            <p:ph type="sldNum" sz="quarter" idx="11"/>
          </p:nvPr>
        </p:nvSpPr>
        <p:spPr>
          <a:xfrm>
            <a:off x="655984" y="12762949"/>
            <a:ext cx="16240538" cy="730250"/>
          </a:xfrm>
        </p:spPr>
        <p:txBody>
          <a:bodyPr/>
          <a:lstStyle/>
          <a:p>
            <a:fld id="{8C8B385D-DF67-E241-B0BF-76B80A8E743B}" type="slidenum">
              <a:rPr lang="en-US" smtClean="0"/>
              <a:pPr/>
              <a:t>‹#›</a:t>
            </a:fld>
            <a:r>
              <a:rPr lang="en-US"/>
              <a:t>  |   Copyright © 2017 Kaiser Foundation Health Plan, Inc.</a:t>
            </a:r>
          </a:p>
        </p:txBody>
      </p:sp>
    </p:spTree>
    <p:extLst>
      <p:ext uri="{BB962C8B-B14F-4D97-AF65-F5344CB8AC3E}">
        <p14:creationId xmlns:p14="http://schemas.microsoft.com/office/powerpoint/2010/main" val="20813987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Line graph">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24384001" cy="12268200"/>
          </a:xfrm>
          <a:prstGeom prst="rect">
            <a:avLst/>
          </a:prstGeom>
        </p:spPr>
      </p:pic>
      <p:sp>
        <p:nvSpPr>
          <p:cNvPr id="12" name="Title Placeholder 7"/>
          <p:cNvSpPr>
            <a:spLocks noGrp="1"/>
          </p:cNvSpPr>
          <p:nvPr>
            <p:ph type="title"/>
          </p:nvPr>
        </p:nvSpPr>
        <p:spPr>
          <a:xfrm>
            <a:off x="1676401" y="4399474"/>
            <a:ext cx="21034374"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1" y="9368288"/>
            <a:ext cx="14851812"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7" name="Slide Number Placeholder 1"/>
          <p:cNvSpPr>
            <a:spLocks noGrp="1"/>
          </p:cNvSpPr>
          <p:nvPr>
            <p:ph type="sldNum" sz="quarter" idx="11"/>
          </p:nvPr>
        </p:nvSpPr>
        <p:spPr>
          <a:xfrm>
            <a:off x="655984" y="12762949"/>
            <a:ext cx="16240538" cy="730250"/>
          </a:xfrm>
        </p:spPr>
        <p:txBody>
          <a:bodyPr/>
          <a:lstStyle/>
          <a:p>
            <a:fld id="{8C8B385D-DF67-E241-B0BF-76B80A8E743B}" type="slidenum">
              <a:rPr lang="en-US" smtClean="0"/>
              <a:pPr/>
              <a:t>‹#›</a:t>
            </a:fld>
            <a:r>
              <a:rPr lang="en-US"/>
              <a:t>  |   Copyright © 2017 Kaiser Foundation Health Plan, Inc.</a:t>
            </a:r>
          </a:p>
        </p:txBody>
      </p:sp>
    </p:spTree>
    <p:extLst>
      <p:ext uri="{BB962C8B-B14F-4D97-AF65-F5344CB8AC3E}">
        <p14:creationId xmlns:p14="http://schemas.microsoft.com/office/powerpoint/2010/main" val="2566549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Connected Circle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24384001" cy="13716000"/>
          </a:xfrm>
          <a:prstGeom prst="rect">
            <a:avLst/>
          </a:prstGeom>
        </p:spPr>
      </p:pic>
      <p:sp>
        <p:nvSpPr>
          <p:cNvPr id="12" name="Title Placeholder 7"/>
          <p:cNvSpPr>
            <a:spLocks noGrp="1"/>
          </p:cNvSpPr>
          <p:nvPr>
            <p:ph type="title"/>
          </p:nvPr>
        </p:nvSpPr>
        <p:spPr>
          <a:xfrm>
            <a:off x="1676401" y="4399474"/>
            <a:ext cx="21034374"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6" name="Text Placeholder 15"/>
          <p:cNvSpPr>
            <a:spLocks noGrp="1"/>
          </p:cNvSpPr>
          <p:nvPr>
            <p:ph type="body" sz="quarter" idx="10" hasCustomPrompt="1"/>
          </p:nvPr>
        </p:nvSpPr>
        <p:spPr>
          <a:xfrm>
            <a:off x="1676401" y="9368288"/>
            <a:ext cx="14851812" cy="2311880"/>
          </a:xfrm>
          <a:prstGeom prst="rect">
            <a:avLst/>
          </a:prstGeom>
        </p:spPr>
        <p:txBody>
          <a:bodyPr anchor="b" anchorCtr="0"/>
          <a:lstStyle>
            <a:lvl1pPr marL="0" indent="0">
              <a:buFontTx/>
              <a:buNone/>
              <a:defRPr sz="2800" baseline="0">
                <a:solidFill>
                  <a:schemeClr val="bg1"/>
                </a:solidFill>
              </a:defRPr>
            </a:lvl1pPr>
          </a:lstStyle>
          <a:p>
            <a:r>
              <a:rPr lang="en-US" sz="3000" dirty="0"/>
              <a:t>Presenter information</a:t>
            </a:r>
          </a:p>
        </p:txBody>
      </p:sp>
      <p:sp>
        <p:nvSpPr>
          <p:cNvPr id="7" name="Slide Number Placeholder 1"/>
          <p:cNvSpPr>
            <a:spLocks noGrp="1"/>
          </p:cNvSpPr>
          <p:nvPr>
            <p:ph type="sldNum" sz="quarter" idx="11"/>
          </p:nvPr>
        </p:nvSpPr>
        <p:spPr>
          <a:xfrm>
            <a:off x="655984" y="12762949"/>
            <a:ext cx="16240538" cy="730250"/>
          </a:xfrm>
        </p:spPr>
        <p:txBody>
          <a:bodyPr/>
          <a:lstStyle/>
          <a:p>
            <a:fld id="{8C8B385D-DF67-E241-B0BF-76B80A8E743B}" type="slidenum">
              <a:rPr lang="en-US" smtClean="0"/>
              <a:pPr/>
              <a:t>‹#›</a:t>
            </a:fld>
            <a:r>
              <a:rPr lang="en-US"/>
              <a:t>  |   Copyright © 2017 Kaiser Foundation Health Plan, Inc.</a:t>
            </a:r>
          </a:p>
        </p:txBody>
      </p:sp>
    </p:spTree>
    <p:extLst>
      <p:ext uri="{BB962C8B-B14F-4D97-AF65-F5344CB8AC3E}">
        <p14:creationId xmlns:p14="http://schemas.microsoft.com/office/powerpoint/2010/main" val="34436737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Family symbol + Identifier">
    <p:spTree>
      <p:nvGrpSpPr>
        <p:cNvPr id="1" name=""/>
        <p:cNvGrpSpPr/>
        <p:nvPr/>
      </p:nvGrpSpPr>
      <p:grpSpPr>
        <a:xfrm>
          <a:off x="0" y="0"/>
          <a:ext cx="0" cy="0"/>
          <a:chOff x="0" y="0"/>
          <a:chExt cx="0" cy="0"/>
        </a:xfrm>
      </p:grpSpPr>
      <p:sp>
        <p:nvSpPr>
          <p:cNvPr id="17" name="Rectangle 16"/>
          <p:cNvSpPr/>
          <p:nvPr userDrawn="1"/>
        </p:nvSpPr>
        <p:spPr>
          <a:xfrm>
            <a:off x="0" y="4390473"/>
            <a:ext cx="24387175" cy="9325530"/>
          </a:xfrm>
          <a:prstGeom prst="rect">
            <a:avLst/>
          </a:prstGeom>
          <a:gradFill flip="none" rotWithShape="1">
            <a:gsLst>
              <a:gs pos="0">
                <a:schemeClr val="accent1"/>
              </a:gs>
              <a:gs pos="100000">
                <a:schemeClr val="tx2"/>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1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4174436"/>
            <a:ext cx="24384001" cy="13716000"/>
          </a:xfrm>
          <a:prstGeom prst="rect">
            <a:avLst/>
          </a:prstGeom>
        </p:spPr>
      </p:pic>
      <p:sp>
        <p:nvSpPr>
          <p:cNvPr id="19" name="Title Placeholder 7"/>
          <p:cNvSpPr>
            <a:spLocks noGrp="1"/>
          </p:cNvSpPr>
          <p:nvPr>
            <p:ph type="title"/>
          </p:nvPr>
        </p:nvSpPr>
        <p:spPr>
          <a:xfrm>
            <a:off x="1676400" y="2019388"/>
            <a:ext cx="16512210" cy="1442488"/>
          </a:xfrm>
          <a:prstGeom prst="rect">
            <a:avLst/>
          </a:prstGeom>
        </p:spPr>
        <p:txBody>
          <a:bodyPr vert="horz" lIns="91440" tIns="45720" rIns="91440" bIns="45720" rtlCol="0" anchor="ctr" anchorCtr="0">
            <a:noAutofit/>
          </a:bodyPr>
          <a:lstStyle>
            <a:lvl1pPr algn="l">
              <a:defRPr>
                <a:solidFill>
                  <a:schemeClr val="tx2"/>
                </a:solidFill>
              </a:defRPr>
            </a:lvl1pPr>
          </a:lstStyle>
          <a:p>
            <a:r>
              <a:rPr lang="en-US" dirty="0"/>
              <a:t>Title of presentation goes in this space</a:t>
            </a:r>
          </a:p>
        </p:txBody>
      </p:sp>
      <p:sp>
        <p:nvSpPr>
          <p:cNvPr id="20" name="Text Placeholder 15"/>
          <p:cNvSpPr>
            <a:spLocks noGrp="1"/>
          </p:cNvSpPr>
          <p:nvPr>
            <p:ph type="body" sz="quarter" idx="10" hasCustomPrompt="1"/>
          </p:nvPr>
        </p:nvSpPr>
        <p:spPr>
          <a:xfrm>
            <a:off x="1676401" y="3836935"/>
            <a:ext cx="21034374" cy="553538"/>
          </a:xfrm>
          <a:prstGeom prst="rect">
            <a:avLst/>
          </a:prstGeom>
        </p:spPr>
        <p:txBody>
          <a:bodyPr anchor="b" anchorCtr="0"/>
          <a:lstStyle>
            <a:lvl1pPr marL="0" indent="0" algn="l">
              <a:buFontTx/>
              <a:buNone/>
              <a:defRPr sz="2800" baseline="0">
                <a:solidFill>
                  <a:schemeClr val="tx2"/>
                </a:solidFill>
              </a:defRPr>
            </a:lvl1pPr>
          </a:lstStyle>
          <a:p>
            <a:r>
              <a:rPr lang="en-US" sz="3000" dirty="0"/>
              <a:t>Presenter information</a:t>
            </a:r>
          </a:p>
        </p:txBody>
      </p:sp>
      <p:sp>
        <p:nvSpPr>
          <p:cNvPr id="22" name="Rectangle 21"/>
          <p:cNvSpPr/>
          <p:nvPr userDrawn="1"/>
        </p:nvSpPr>
        <p:spPr>
          <a:xfrm>
            <a:off x="24092453" y="687110"/>
            <a:ext cx="294722" cy="755380"/>
          </a:xfrm>
          <a:prstGeom prst="rect">
            <a:avLst/>
          </a:prstGeom>
          <a:solidFill>
            <a:srgbClr val="92C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ext Placeholder 15"/>
          <p:cNvSpPr>
            <a:spLocks noGrp="1"/>
          </p:cNvSpPr>
          <p:nvPr>
            <p:ph type="body" sz="quarter" idx="11" hasCustomPrompt="1"/>
          </p:nvPr>
        </p:nvSpPr>
        <p:spPr>
          <a:xfrm>
            <a:off x="13517219" y="687110"/>
            <a:ext cx="10306740" cy="755380"/>
          </a:xfrm>
          <a:prstGeom prst="rect">
            <a:avLst/>
          </a:prstGeom>
        </p:spPr>
        <p:txBody>
          <a:bodyPr anchor="ctr" anchorCtr="0"/>
          <a:lstStyle>
            <a:lvl1pPr marL="0" indent="0" algn="r">
              <a:buFontTx/>
              <a:buNone/>
              <a:defRPr sz="2800" baseline="0">
                <a:solidFill>
                  <a:schemeClr val="tx2"/>
                </a:solidFill>
              </a:defRPr>
            </a:lvl1pPr>
          </a:lstStyle>
          <a:p>
            <a:r>
              <a:rPr lang="en-US" sz="3000" dirty="0"/>
              <a:t>Identifier (optional)</a:t>
            </a:r>
          </a:p>
        </p:txBody>
      </p:sp>
      <p:pic>
        <p:nvPicPr>
          <p:cNvPr id="24" name="Picture 2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38745" y="720907"/>
            <a:ext cx="4591054" cy="519742"/>
          </a:xfrm>
          <a:prstGeom prst="rect">
            <a:avLst/>
          </a:prstGeom>
        </p:spPr>
      </p:pic>
      <p:sp>
        <p:nvSpPr>
          <p:cNvPr id="10" name="Slide Number Placeholder 1"/>
          <p:cNvSpPr>
            <a:spLocks noGrp="1"/>
          </p:cNvSpPr>
          <p:nvPr>
            <p:ph type="sldNum" sz="quarter" idx="12"/>
          </p:nvPr>
        </p:nvSpPr>
        <p:spPr>
          <a:xfrm>
            <a:off x="655984" y="12762949"/>
            <a:ext cx="16240538" cy="730250"/>
          </a:xfrm>
        </p:spPr>
        <p:txBody>
          <a:bodyPr/>
          <a:lstStyle>
            <a:lvl1pPr>
              <a:defRPr>
                <a:solidFill>
                  <a:schemeClr val="bg1"/>
                </a:solidFill>
              </a:defRPr>
            </a:lvl1pPr>
          </a:lstStyle>
          <a:p>
            <a:fld id="{8C8B385D-DF67-E241-B0BF-76B80A8E743B}" type="slidenum">
              <a:rPr lang="en-US" smtClean="0"/>
              <a:pPr/>
              <a:t>‹#›</a:t>
            </a:fld>
            <a:r>
              <a:rPr lang="en-US"/>
              <a:t>  |   Copyright © 2017 Kaiser Foundation Health Plan, Inc.</a:t>
            </a:r>
          </a:p>
        </p:txBody>
      </p:sp>
    </p:spTree>
    <p:extLst>
      <p:ext uri="{BB962C8B-B14F-4D97-AF65-F5344CB8AC3E}">
        <p14:creationId xmlns:p14="http://schemas.microsoft.com/office/powerpoint/2010/main" val="15427994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emf"/><Relationship Id="rId5" Type="http://schemas.openxmlformats.org/officeDocument/2006/relationships/theme" Target="../theme/theme4.xml"/><Relationship Id="rId4"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emf"/><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1.emf"/><Relationship Id="rId5" Type="http://schemas.openxmlformats.org/officeDocument/2006/relationships/theme" Target="../theme/theme8.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rmAutofit/>
          </a:bodyPr>
          <a:lstStyle/>
          <a:p>
            <a:r>
              <a:rPr lang="en-US" dirty="0"/>
              <a:t>Title of presentation goes in this space</a:t>
            </a:r>
          </a:p>
        </p:txBody>
      </p:sp>
      <p:sp>
        <p:nvSpPr>
          <p:cNvPr id="4"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pic>
        <p:nvPicPr>
          <p:cNvPr id="5" name="Picture 4"/>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9146624" y="12646324"/>
            <a:ext cx="4591054" cy="519742"/>
          </a:xfrm>
          <a:prstGeom prst="rect">
            <a:avLst/>
          </a:prstGeom>
        </p:spPr>
      </p:pic>
    </p:spTree>
    <p:extLst>
      <p:ext uri="{BB962C8B-B14F-4D97-AF65-F5344CB8AC3E}">
        <p14:creationId xmlns:p14="http://schemas.microsoft.com/office/powerpoint/2010/main" val="877400865"/>
      </p:ext>
    </p:extLst>
  </p:cSld>
  <p:clrMap bg1="lt1" tx1="dk1" bg2="lt2" tx2="dk2" accent1="accent1" accent2="accent2" accent3="accent3" accent4="accent4" accent5="accent5" accent6="accent6" hlink="hlink" folHlink="folHlink"/>
  <p:sldLayoutIdLst>
    <p:sldLayoutId id="2147483778" r:id="rId1"/>
    <p:sldLayoutId id="2147483779" r:id="rId2"/>
  </p:sldLayoutIdLst>
  <p:hf hdr="0" ftr="0" dt="0"/>
  <p:txStyles>
    <p:titleStyle>
      <a:lvl1pPr algn="l" defTabSz="914400" rtl="0" eaLnBrk="1" latinLnBrk="0" hangingPunct="1">
        <a:lnSpc>
          <a:spcPct val="90000"/>
        </a:lnSpc>
        <a:spcBef>
          <a:spcPct val="0"/>
        </a:spcBef>
        <a:buNone/>
        <a:defRPr sz="520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spTree>
    <p:extLst>
      <p:ext uri="{BB962C8B-B14F-4D97-AF65-F5344CB8AC3E}">
        <p14:creationId xmlns:p14="http://schemas.microsoft.com/office/powerpoint/2010/main" val="166035363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0" r:id="rId3"/>
    <p:sldLayoutId id="2147483797" r:id="rId4"/>
    <p:sldLayoutId id="2147483783" r:id="rId5"/>
  </p:sldLayoutIdLst>
  <p:hf hdr="0" ftr="0" dt="0"/>
  <p:txStyles>
    <p:titleStyle>
      <a:lvl1pPr algn="ctr" defTabSz="914400" rtl="0" eaLnBrk="1" latinLnBrk="0" hangingPunct="1">
        <a:lnSpc>
          <a:spcPct val="90000"/>
        </a:lnSpc>
        <a:spcBef>
          <a:spcPct val="0"/>
        </a:spcBef>
        <a:buNone/>
        <a:defRPr sz="4800" kern="1200"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spTree>
    <p:extLst>
      <p:ext uri="{BB962C8B-B14F-4D97-AF65-F5344CB8AC3E}">
        <p14:creationId xmlns:p14="http://schemas.microsoft.com/office/powerpoint/2010/main" val="2050440382"/>
      </p:ext>
    </p:extLst>
  </p:cSld>
  <p:clrMap bg1="lt1" tx1="dk1" bg2="lt2" tx2="dk2" accent1="accent1" accent2="accent2" accent3="accent3" accent4="accent4" accent5="accent5" accent6="accent6" hlink="hlink" folHlink="folHlink"/>
  <p:sldLayoutIdLst>
    <p:sldLayoutId id="2147483739" r:id="rId1"/>
    <p:sldLayoutId id="2147483800" r:id="rId2"/>
    <p:sldLayoutId id="2147483748" r:id="rId3"/>
    <p:sldLayoutId id="2147483750" r:id="rId4"/>
    <p:sldLayoutId id="2147483788" r:id="rId5"/>
    <p:sldLayoutId id="2147483809" r:id="rId6"/>
  </p:sldLayoutIdLst>
  <p:hf hdr="0" ftr="0" dt="0"/>
  <p:txStyles>
    <p:titleStyle>
      <a:lvl1pPr algn="ctr" defTabSz="914400" rtl="0" eaLnBrk="1" latinLnBrk="0" hangingPunct="1">
        <a:lnSpc>
          <a:spcPct val="90000"/>
        </a:lnSpc>
        <a:spcBef>
          <a:spcPct val="0"/>
        </a:spcBef>
        <a:buNone/>
        <a:defRPr sz="4800" kern="1200"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1"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0"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pic>
        <p:nvPicPr>
          <p:cNvPr id="6" name="Picture 5"/>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9146624" y="12646324"/>
            <a:ext cx="4591054" cy="519742"/>
          </a:xfrm>
          <a:prstGeom prst="rect">
            <a:avLst/>
          </a:prstGeom>
        </p:spPr>
      </p:pic>
    </p:spTree>
    <p:extLst>
      <p:ext uri="{BB962C8B-B14F-4D97-AF65-F5344CB8AC3E}">
        <p14:creationId xmlns:p14="http://schemas.microsoft.com/office/powerpoint/2010/main" val="1329930431"/>
      </p:ext>
    </p:extLst>
  </p:cSld>
  <p:clrMap bg1="lt1" tx1="dk1" bg2="lt2" tx2="dk2" accent1="accent1" accent2="accent2" accent3="accent3" accent4="accent4" accent5="accent5" accent6="accent6" hlink="hlink" folHlink="folHlink"/>
  <p:sldLayoutIdLst>
    <p:sldLayoutId id="2147483784" r:id="rId1"/>
    <p:sldLayoutId id="2147483786" r:id="rId2"/>
    <p:sldLayoutId id="2147483799" r:id="rId3"/>
    <p:sldLayoutId id="2147483796" r:id="rId4"/>
  </p:sldLayoutIdLst>
  <p:hf hdr="0" ftr="0" dt="0"/>
  <p:txStyles>
    <p:titleStyle>
      <a:lvl1pPr algn="l" defTabSz="914400" rtl="0" eaLnBrk="1" latinLnBrk="0" hangingPunct="1">
        <a:lnSpc>
          <a:spcPct val="100000"/>
        </a:lnSpc>
        <a:spcBef>
          <a:spcPct val="0"/>
        </a:spcBef>
        <a:buNone/>
        <a:defRPr sz="520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
            <a:ext cx="24387175" cy="1218049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7"/>
          <p:cNvSpPr>
            <a:spLocks noGrp="1"/>
          </p:cNvSpPr>
          <p:nvPr>
            <p:ph type="title"/>
          </p:nvPr>
        </p:nvSpPr>
        <p:spPr>
          <a:xfrm>
            <a:off x="1676400" y="4399474"/>
            <a:ext cx="21034375" cy="3381552"/>
          </a:xfrm>
          <a:prstGeom prst="rect">
            <a:avLst/>
          </a:prstGeom>
        </p:spPr>
        <p:txBody>
          <a:bodyPr vert="horz" lIns="91440" tIns="45720" rIns="91440" bIns="45720" rtlCol="0" anchor="ctr">
            <a:noAutofit/>
          </a:bodyPr>
          <a:lstStyle/>
          <a:p>
            <a:r>
              <a:rPr lang="en-US" dirty="0"/>
              <a:t>Title of presentation goes in this space</a:t>
            </a:r>
          </a:p>
        </p:txBody>
      </p:sp>
      <p:pic>
        <p:nvPicPr>
          <p:cNvPr id="5" name="Picture 4"/>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9146624" y="12646324"/>
            <a:ext cx="4591054" cy="519742"/>
          </a:xfrm>
          <a:prstGeom prst="rect">
            <a:avLst/>
          </a:prstGeom>
        </p:spPr>
      </p:pic>
      <p:sp>
        <p:nvSpPr>
          <p:cNvPr id="9"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spTree>
    <p:extLst>
      <p:ext uri="{BB962C8B-B14F-4D97-AF65-F5344CB8AC3E}">
        <p14:creationId xmlns:p14="http://schemas.microsoft.com/office/powerpoint/2010/main" val="1029794923"/>
      </p:ext>
    </p:extLst>
  </p:cSld>
  <p:clrMap bg1="lt1" tx1="dk1" bg2="lt2" tx2="dk2" accent1="accent1" accent2="accent2" accent3="accent3" accent4="accent4" accent5="accent5" accent6="accent6" hlink="hlink" folHlink="folHlink"/>
  <p:sldLayoutIdLst>
    <p:sldLayoutId id="2147483688" r:id="rId1"/>
    <p:sldLayoutId id="2147483772" r:id="rId2"/>
    <p:sldLayoutId id="2147483775" r:id="rId3"/>
  </p:sldLayoutIdLst>
  <p:hf hdr="0" ftr="0" dt="0"/>
  <p:txStyles>
    <p:titleStyle>
      <a:lvl1pPr algn="l" defTabSz="914400" rtl="0" eaLnBrk="1" latinLnBrk="0" hangingPunct="1">
        <a:lnSpc>
          <a:spcPct val="100000"/>
        </a:lnSpc>
        <a:spcBef>
          <a:spcPct val="0"/>
        </a:spcBef>
        <a:buNone/>
        <a:defRPr sz="520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619" y="1447801"/>
            <a:ext cx="21033938" cy="1821914"/>
          </a:xfrm>
          <a:prstGeom prst="rect">
            <a:avLst/>
          </a:prstGeom>
        </p:spPr>
        <p:txBody>
          <a:bodyPr vert="horz" lIns="91440" tIns="45720" rIns="91440" bIns="45720" rtlCol="0" anchor="ctr" anchorCtr="0">
            <a:noAutofit/>
          </a:bodyPr>
          <a:lstStyle/>
          <a:p>
            <a:r>
              <a:rPr lang="en-US" dirty="0"/>
              <a:t>Click to edit Master title style</a:t>
            </a:r>
          </a:p>
        </p:txBody>
      </p:sp>
      <p:sp>
        <p:nvSpPr>
          <p:cNvPr id="3" name="Text Placeholder 2"/>
          <p:cNvSpPr>
            <a:spLocks noGrp="1"/>
          </p:cNvSpPr>
          <p:nvPr>
            <p:ph type="body" idx="1"/>
          </p:nvPr>
        </p:nvSpPr>
        <p:spPr>
          <a:xfrm>
            <a:off x="1676619" y="3535325"/>
            <a:ext cx="21033938" cy="8702676"/>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858000"/>
            <a:ext cx="179882"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179882" cy="6858000"/>
          </a:xfrm>
          <a:prstGeom prst="rect">
            <a:avLst/>
          </a:prstGeom>
          <a:solidFill>
            <a:srgbClr val="92C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8"/>
          <p:cNvSpPr>
            <a:spLocks noGrp="1"/>
          </p:cNvSpPr>
          <p:nvPr>
            <p:ph type="sldNum" sz="quarter" idx="4"/>
          </p:nvPr>
        </p:nvSpPr>
        <p:spPr>
          <a:xfrm>
            <a:off x="655983" y="12762948"/>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endParaRPr lang="en-US" dirty="0"/>
          </a:p>
        </p:txBody>
      </p:sp>
    </p:spTree>
    <p:extLst>
      <p:ext uri="{BB962C8B-B14F-4D97-AF65-F5344CB8AC3E}">
        <p14:creationId xmlns:p14="http://schemas.microsoft.com/office/powerpoint/2010/main" val="423530926"/>
      </p:ext>
    </p:extLst>
  </p:cSld>
  <p:clrMap bg1="lt1" tx1="dk1" bg2="lt2" tx2="dk2" accent1="accent1" accent2="accent2" accent3="accent3" accent4="accent4" accent5="accent5" accent6="accent6" hlink="hlink" folHlink="folHlink"/>
  <p:sldLayoutIdLst>
    <p:sldLayoutId id="2147483700" r:id="rId1"/>
    <p:sldLayoutId id="2147483794" r:id="rId2"/>
    <p:sldLayoutId id="2147483793" r:id="rId3"/>
    <p:sldLayoutId id="2147483712" r:id="rId4"/>
    <p:sldLayoutId id="2147483703" r:id="rId5"/>
    <p:sldLayoutId id="2147483733" r:id="rId6"/>
    <p:sldLayoutId id="2147483806" r:id="rId7"/>
    <p:sldLayoutId id="2147483808" r:id="rId8"/>
  </p:sldLayoutIdLst>
  <p:hf hdr="0" ftr="0" dt="0"/>
  <p:txStyles>
    <p:titleStyle>
      <a:lvl1pPr algn="l" defTabSz="1828800" rtl="0" eaLnBrk="1" latinLnBrk="0" hangingPunct="1">
        <a:lnSpc>
          <a:spcPct val="100000"/>
        </a:lnSpc>
        <a:spcBef>
          <a:spcPct val="0"/>
        </a:spcBef>
        <a:buNone/>
        <a:defRPr sz="5200" b="0" kern="1200">
          <a:solidFill>
            <a:schemeClr val="tx2"/>
          </a:solidFill>
          <a:latin typeface="+mj-lt"/>
          <a:ea typeface="+mj-ea"/>
          <a:cs typeface="+mj-cs"/>
        </a:defRPr>
      </a:lvl1pPr>
    </p:titleStyle>
    <p:bodyStyle>
      <a:lvl1pPr marL="457200" indent="-457200" algn="l" defTabSz="1828800" rtl="0" eaLnBrk="1" latinLnBrk="0" hangingPunct="1">
        <a:lnSpc>
          <a:spcPct val="100000"/>
        </a:lnSpc>
        <a:spcBef>
          <a:spcPts val="600"/>
        </a:spcBef>
        <a:spcAft>
          <a:spcPts val="600"/>
        </a:spcAft>
        <a:buFont typeface="Arial" panose="020B0604020202020204" pitchFamily="34" charset="0"/>
        <a:buChar char="•"/>
        <a:defRPr sz="3600" kern="1200">
          <a:solidFill>
            <a:schemeClr val="tx1">
              <a:lumMod val="85000"/>
              <a:lumOff val="15000"/>
            </a:schemeClr>
          </a:solidFill>
          <a:latin typeface="+mn-lt"/>
          <a:ea typeface="+mn-ea"/>
          <a:cs typeface="+mn-cs"/>
        </a:defRPr>
      </a:lvl1pPr>
      <a:lvl2pPr marL="1371600" indent="-457200" algn="l" defTabSz="1828800" rtl="0" eaLnBrk="1" latinLnBrk="0" hangingPunct="1">
        <a:lnSpc>
          <a:spcPct val="100000"/>
        </a:lnSpc>
        <a:spcBef>
          <a:spcPts val="600"/>
        </a:spcBef>
        <a:spcAft>
          <a:spcPts val="600"/>
        </a:spcAft>
        <a:buSzPct val="80000"/>
        <a:buFont typeface="Wingdings" charset="2"/>
        <a:buChar char="§"/>
        <a:defRPr sz="3600" kern="1200">
          <a:solidFill>
            <a:schemeClr val="tx1">
              <a:lumMod val="85000"/>
              <a:lumOff val="15000"/>
            </a:schemeClr>
          </a:solidFill>
          <a:latin typeface="+mn-lt"/>
          <a:ea typeface="+mn-ea"/>
          <a:cs typeface="+mn-cs"/>
        </a:defRPr>
      </a:lvl2pPr>
      <a:lvl3pPr marL="2286000" indent="-457200" algn="l" defTabSz="1828800" rtl="0" eaLnBrk="1" latinLnBrk="0" hangingPunct="1">
        <a:lnSpc>
          <a:spcPct val="100000"/>
        </a:lnSpc>
        <a:spcBef>
          <a:spcPts val="600"/>
        </a:spcBef>
        <a:spcAft>
          <a:spcPts val="600"/>
        </a:spcAft>
        <a:buFont typeface="Arial" panose="020B0604020202020204" pitchFamily="34" charset="0"/>
        <a:buChar char="•"/>
        <a:defRPr sz="3600" kern="1200">
          <a:solidFill>
            <a:schemeClr val="tx1">
              <a:lumMod val="85000"/>
              <a:lumOff val="15000"/>
            </a:schemeClr>
          </a:solidFill>
          <a:latin typeface="+mn-lt"/>
          <a:ea typeface="+mn-ea"/>
          <a:cs typeface="+mn-cs"/>
        </a:defRPr>
      </a:lvl3pPr>
      <a:lvl4pPr marL="3200400" indent="-457200" algn="l" defTabSz="1828800" rtl="0" eaLnBrk="1" latinLnBrk="0" hangingPunct="1">
        <a:lnSpc>
          <a:spcPct val="100000"/>
        </a:lnSpc>
        <a:spcBef>
          <a:spcPts val="600"/>
        </a:spcBef>
        <a:spcAft>
          <a:spcPts val="600"/>
        </a:spcAft>
        <a:buSzPct val="80000"/>
        <a:buFont typeface="Wingdings" charset="2"/>
        <a:buChar char="§"/>
        <a:defRPr sz="3600" kern="1200">
          <a:solidFill>
            <a:schemeClr val="tx1">
              <a:lumMod val="85000"/>
              <a:lumOff val="15000"/>
            </a:schemeClr>
          </a:solidFill>
          <a:latin typeface="+mn-lt"/>
          <a:ea typeface="+mn-ea"/>
          <a:cs typeface="+mn-cs"/>
        </a:defRPr>
      </a:lvl4pPr>
      <a:lvl5pPr marL="4114800" indent="-457200" algn="l" defTabSz="1828800" rtl="0" eaLnBrk="1" latinLnBrk="0" hangingPunct="1">
        <a:lnSpc>
          <a:spcPct val="100000"/>
        </a:lnSpc>
        <a:spcBef>
          <a:spcPts val="600"/>
        </a:spcBef>
        <a:spcAft>
          <a:spcPts val="600"/>
        </a:spcAft>
        <a:buFont typeface="Arial" panose="020B0604020202020204" pitchFamily="34" charset="0"/>
        <a:buChar char="•"/>
        <a:defRPr sz="3600" kern="1200">
          <a:solidFill>
            <a:schemeClr val="tx1">
              <a:lumMod val="85000"/>
              <a:lumOff val="15000"/>
            </a:schemeClr>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Slide Number Placeholder 8"/>
          <p:cNvSpPr>
            <a:spLocks noGrp="1"/>
          </p:cNvSpPr>
          <p:nvPr>
            <p:ph type="sldNum" sz="quarter" idx="4"/>
          </p:nvPr>
        </p:nvSpPr>
        <p:spPr>
          <a:xfrm>
            <a:off x="655983" y="12762948"/>
            <a:ext cx="15117417"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endParaRPr lang="en-US" dirty="0"/>
          </a:p>
        </p:txBody>
      </p:sp>
    </p:spTree>
    <p:extLst>
      <p:ext uri="{BB962C8B-B14F-4D97-AF65-F5344CB8AC3E}">
        <p14:creationId xmlns:p14="http://schemas.microsoft.com/office/powerpoint/2010/main" val="1840135151"/>
      </p:ext>
    </p:extLst>
  </p:cSld>
  <p:clrMap bg1="lt1" tx1="dk1" bg2="lt2" tx2="dk2" accent1="accent1" accent2="accent2" accent3="accent3" accent4="accent4" accent5="accent5" accent6="accent6" hlink="hlink" folHlink="folHlink"/>
  <p:sldLayoutIdLst>
    <p:sldLayoutId id="2147483731" r:id="rId1"/>
  </p:sldLayoutIdLst>
  <p:hf hdr="0" ftr="0" dt="0"/>
  <p:txStyles>
    <p:titleStyle>
      <a:lvl1pPr algn="l" defTabSz="914400" rtl="0" eaLnBrk="1" latinLnBrk="0" hangingPunct="1">
        <a:lnSpc>
          <a:spcPct val="90000"/>
        </a:lnSpc>
        <a:spcBef>
          <a:spcPct val="0"/>
        </a:spcBef>
        <a:buNone/>
        <a:defRPr sz="480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1676401" y="4399474"/>
            <a:ext cx="21034374" cy="3381552"/>
          </a:xfrm>
          <a:prstGeom prst="rect">
            <a:avLst/>
          </a:prstGeom>
        </p:spPr>
        <p:txBody>
          <a:bodyPr vert="horz" lIns="91440" tIns="45720" rIns="91440" bIns="45720" rtlCol="0" anchor="ctr">
            <a:noAutofit/>
          </a:bodyPr>
          <a:lstStyle/>
          <a:p>
            <a:r>
              <a:rPr lang="en-US" dirty="0"/>
              <a:t>Title of presentation goes in this space</a:t>
            </a:r>
          </a:p>
        </p:txBody>
      </p:sp>
      <p:sp>
        <p:nvSpPr>
          <p:cNvPr id="10" name="Slide Number Placeholder 8"/>
          <p:cNvSpPr>
            <a:spLocks noGrp="1"/>
          </p:cNvSpPr>
          <p:nvPr>
            <p:ph type="sldNum" sz="quarter" idx="4"/>
          </p:nvPr>
        </p:nvSpPr>
        <p:spPr>
          <a:xfrm>
            <a:off x="655984" y="12762949"/>
            <a:ext cx="16240538" cy="730250"/>
          </a:xfrm>
          <a:prstGeom prst="rect">
            <a:avLst/>
          </a:prstGeom>
        </p:spPr>
        <p:txBody>
          <a:bodyPr vert="horz" lIns="91440" tIns="45720" rIns="91440" bIns="45720" rtlCol="0" anchor="b" anchorCtr="0"/>
          <a:lstStyle>
            <a:lvl1pPr algn="l">
              <a:defRPr sz="2000">
                <a:solidFill>
                  <a:schemeClr val="tx1">
                    <a:tint val="75000"/>
                  </a:schemeClr>
                </a:solidFill>
              </a:defRPr>
            </a:lvl1pPr>
          </a:lstStyle>
          <a:p>
            <a:fld id="{8C8B385D-DF67-E241-B0BF-76B80A8E743B}" type="slidenum">
              <a:rPr lang="en-US" smtClean="0"/>
              <a:pPr/>
              <a:t>‹#›</a:t>
            </a:fld>
            <a:r>
              <a:rPr lang="en-US"/>
              <a:t>  |   Copyright © 2017 Kaiser Foundation Health Plan, Inc.</a:t>
            </a:r>
          </a:p>
        </p:txBody>
      </p:sp>
      <p:pic>
        <p:nvPicPr>
          <p:cNvPr id="6" name="Picture 5"/>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9146625" y="12646325"/>
            <a:ext cx="4591054" cy="519742"/>
          </a:xfrm>
          <a:prstGeom prst="rect">
            <a:avLst/>
          </a:prstGeom>
        </p:spPr>
      </p:pic>
    </p:spTree>
    <p:extLst>
      <p:ext uri="{BB962C8B-B14F-4D97-AF65-F5344CB8AC3E}">
        <p14:creationId xmlns:p14="http://schemas.microsoft.com/office/powerpoint/2010/main" val="1622466775"/>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Lst>
  <p:hf hdr="0" ftr="0" dt="0"/>
  <p:txStyles>
    <p:titleStyle>
      <a:lvl1pPr algn="l" defTabSz="914218" rtl="0" eaLnBrk="1" latinLnBrk="0" hangingPunct="1">
        <a:lnSpc>
          <a:spcPct val="100000"/>
        </a:lnSpc>
        <a:spcBef>
          <a:spcPct val="0"/>
        </a:spcBef>
        <a:buNone/>
        <a:defRPr sz="5198" kern="1200" baseline="0">
          <a:solidFill>
            <a:schemeClr val="bg1"/>
          </a:solidFill>
          <a:latin typeface="+mj-lt"/>
          <a:ea typeface="+mj-ea"/>
          <a:cs typeface="+mj-cs"/>
        </a:defRPr>
      </a:lvl1pPr>
    </p:titleStyle>
    <p:bodyStyle>
      <a:lvl1pPr marL="228554" indent="-228554" algn="l" defTabSz="914218"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662" indent="-228554" algn="l" defTabSz="914218"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772" indent="-228554" algn="l" defTabSz="914218"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599880" indent="-228554" algn="l" defTabSz="914218"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6988" indent="-228554" algn="l" defTabSz="914218"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098" indent="-228554" algn="l" defTabSz="914218"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206" indent="-228554" algn="l" defTabSz="914218"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314" indent="-228554" algn="l" defTabSz="914218"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5422" indent="-228554" algn="l" defTabSz="914218"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218" rtl="0" eaLnBrk="1" latinLnBrk="0" hangingPunct="1">
        <a:defRPr sz="1800" kern="1200">
          <a:solidFill>
            <a:schemeClr val="tx1"/>
          </a:solidFill>
          <a:latin typeface="+mn-lt"/>
          <a:ea typeface="+mn-ea"/>
          <a:cs typeface="+mn-cs"/>
        </a:defRPr>
      </a:lvl1pPr>
      <a:lvl2pPr marL="457108" algn="l" defTabSz="914218" rtl="0" eaLnBrk="1" latinLnBrk="0" hangingPunct="1">
        <a:defRPr sz="1800" kern="1200">
          <a:solidFill>
            <a:schemeClr val="tx1"/>
          </a:solidFill>
          <a:latin typeface="+mn-lt"/>
          <a:ea typeface="+mn-ea"/>
          <a:cs typeface="+mn-cs"/>
        </a:defRPr>
      </a:lvl2pPr>
      <a:lvl3pPr marL="914218" algn="l" defTabSz="914218" rtl="0" eaLnBrk="1" latinLnBrk="0" hangingPunct="1">
        <a:defRPr sz="1800" kern="1200">
          <a:solidFill>
            <a:schemeClr val="tx1"/>
          </a:solidFill>
          <a:latin typeface="+mn-lt"/>
          <a:ea typeface="+mn-ea"/>
          <a:cs typeface="+mn-cs"/>
        </a:defRPr>
      </a:lvl3pPr>
      <a:lvl4pPr marL="1371326" algn="l" defTabSz="914218" rtl="0" eaLnBrk="1" latinLnBrk="0" hangingPunct="1">
        <a:defRPr sz="1800" kern="1200">
          <a:solidFill>
            <a:schemeClr val="tx1"/>
          </a:solidFill>
          <a:latin typeface="+mn-lt"/>
          <a:ea typeface="+mn-ea"/>
          <a:cs typeface="+mn-cs"/>
        </a:defRPr>
      </a:lvl4pPr>
      <a:lvl5pPr marL="1828434" algn="l" defTabSz="914218" rtl="0" eaLnBrk="1" latinLnBrk="0" hangingPunct="1">
        <a:defRPr sz="1800" kern="1200">
          <a:solidFill>
            <a:schemeClr val="tx1"/>
          </a:solidFill>
          <a:latin typeface="+mn-lt"/>
          <a:ea typeface="+mn-ea"/>
          <a:cs typeface="+mn-cs"/>
        </a:defRPr>
      </a:lvl5pPr>
      <a:lvl6pPr marL="2285542" algn="l" defTabSz="914218" rtl="0" eaLnBrk="1" latinLnBrk="0" hangingPunct="1">
        <a:defRPr sz="1800" kern="1200">
          <a:solidFill>
            <a:schemeClr val="tx1"/>
          </a:solidFill>
          <a:latin typeface="+mn-lt"/>
          <a:ea typeface="+mn-ea"/>
          <a:cs typeface="+mn-cs"/>
        </a:defRPr>
      </a:lvl6pPr>
      <a:lvl7pPr marL="2742652" algn="l" defTabSz="914218" rtl="0" eaLnBrk="1" latinLnBrk="0" hangingPunct="1">
        <a:defRPr sz="1800" kern="1200">
          <a:solidFill>
            <a:schemeClr val="tx1"/>
          </a:solidFill>
          <a:latin typeface="+mn-lt"/>
          <a:ea typeface="+mn-ea"/>
          <a:cs typeface="+mn-cs"/>
        </a:defRPr>
      </a:lvl7pPr>
      <a:lvl8pPr marL="3199760" algn="l" defTabSz="914218" rtl="0" eaLnBrk="1" latinLnBrk="0" hangingPunct="1">
        <a:defRPr sz="1800" kern="1200">
          <a:solidFill>
            <a:schemeClr val="tx1"/>
          </a:solidFill>
          <a:latin typeface="+mn-lt"/>
          <a:ea typeface="+mn-ea"/>
          <a:cs typeface="+mn-cs"/>
        </a:defRPr>
      </a:lvl8pPr>
      <a:lvl9pPr marL="3656868" algn="l" defTabSz="9142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7.xml"/><Relationship Id="rId5" Type="http://schemas.openxmlformats.org/officeDocument/2006/relationships/slide" Target="slide10.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p:cNvSpPr>
            <a:spLocks noGrp="1"/>
          </p:cNvSpPr>
          <p:nvPr>
            <p:ph type="title"/>
          </p:nvPr>
        </p:nvSpPr>
        <p:spPr>
          <a:xfrm>
            <a:off x="657485" y="526080"/>
            <a:ext cx="21031636" cy="3381552"/>
          </a:xfrm>
        </p:spPr>
        <p:txBody>
          <a:bodyPr/>
          <a:lstStyle/>
          <a:p>
            <a:r>
              <a:rPr lang="en-US" dirty="0"/>
              <a:t>Insights into prostate involvement and inflammation following localized and systemic infection</a:t>
            </a:r>
          </a:p>
        </p:txBody>
      </p:sp>
      <p:sp>
        <p:nvSpPr>
          <p:cNvPr id="8" name="Text Placeholder 7"/>
          <p:cNvSpPr>
            <a:spLocks noGrp="1"/>
          </p:cNvSpPr>
          <p:nvPr>
            <p:ph type="body" sz="quarter" idx="10"/>
          </p:nvPr>
        </p:nvSpPr>
        <p:spPr/>
        <p:txBody>
          <a:bodyPr/>
          <a:lstStyle/>
          <a:p>
            <a:r>
              <a:rPr lang="en-US" sz="4800" b="1" dirty="0"/>
              <a:t>Marvin Langston, PhD, MPH</a:t>
            </a:r>
          </a:p>
          <a:p>
            <a:r>
              <a:rPr lang="en-US" sz="4800" b="1" dirty="0"/>
              <a:t>Division of Research</a:t>
            </a:r>
          </a:p>
          <a:p>
            <a:r>
              <a:rPr lang="en-US" sz="4800" b="1" dirty="0"/>
              <a:t>Kaiser Permanente Northern California</a:t>
            </a:r>
          </a:p>
          <a:p>
            <a:r>
              <a:rPr lang="en-US" sz="4800" b="1" dirty="0"/>
              <a:t>December  3, 2020</a:t>
            </a:r>
          </a:p>
        </p:txBody>
      </p:sp>
      <p:sp>
        <p:nvSpPr>
          <p:cNvPr id="3" name="Slide Number Placeholder 2"/>
          <p:cNvSpPr>
            <a:spLocks noGrp="1"/>
          </p:cNvSpPr>
          <p:nvPr>
            <p:ph type="sldNum" sz="quarter" idx="11"/>
          </p:nvPr>
        </p:nvSpPr>
        <p:spPr>
          <a:xfrm>
            <a:off x="657485" y="12863157"/>
            <a:ext cx="16238424" cy="730250"/>
          </a:xfrm>
        </p:spPr>
        <p:txBody>
          <a:bodyPr/>
          <a:lstStyle/>
          <a:p>
            <a:pPr defTabSz="1828526"/>
            <a:fld id="{8C8B385D-DF67-E241-B0BF-76B80A8E743B}" type="slidenum">
              <a:rPr lang="en-US">
                <a:solidFill>
                  <a:srgbClr val="000000">
                    <a:tint val="75000"/>
                  </a:srgbClr>
                </a:solidFill>
                <a:latin typeface="Arial" panose="020B0604020202020204"/>
              </a:rPr>
              <a:pPr defTabSz="1828526"/>
              <a:t>1</a:t>
            </a:fld>
            <a:r>
              <a:rPr lang="en-US">
                <a:solidFill>
                  <a:srgbClr val="000000">
                    <a:tint val="75000"/>
                  </a:srgbClr>
                </a:solidFill>
                <a:latin typeface="Arial" panose="020B0604020202020204"/>
              </a:rPr>
              <a:t>  |   Copyright © 2017 Kaiser Foundation Health Plan, Inc.</a:t>
            </a:r>
          </a:p>
        </p:txBody>
      </p:sp>
    </p:spTree>
    <p:extLst>
      <p:ext uri="{BB962C8B-B14F-4D97-AF65-F5344CB8AC3E}">
        <p14:creationId xmlns:p14="http://schemas.microsoft.com/office/powerpoint/2010/main" val="207068210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64149" y="2518305"/>
            <a:ext cx="12566436" cy="10424160"/>
          </a:xfrm>
          <a:prstGeom prst="rect">
            <a:avLst/>
          </a:prstGeom>
        </p:spPr>
      </p:pic>
      <p:sp>
        <p:nvSpPr>
          <p:cNvPr id="3" name="TextBox 2"/>
          <p:cNvSpPr txBox="1"/>
          <p:nvPr/>
        </p:nvSpPr>
        <p:spPr>
          <a:xfrm>
            <a:off x="14015299" y="12977337"/>
            <a:ext cx="10015872" cy="523220"/>
          </a:xfrm>
          <a:prstGeom prst="rect">
            <a:avLst/>
          </a:prstGeom>
          <a:noFill/>
        </p:spPr>
        <p:txBody>
          <a:bodyPr wrap="square" rtlCol="0">
            <a:spAutoFit/>
          </a:bodyPr>
          <a:lstStyle/>
          <a:p>
            <a:r>
              <a:rPr lang="en-US" sz="2800" dirty="0"/>
              <a:t>De </a:t>
            </a:r>
            <a:r>
              <a:rPr lang="en-US" sz="2800" dirty="0" err="1"/>
              <a:t>Marzo</a:t>
            </a:r>
            <a:r>
              <a:rPr lang="en-US" sz="2800" dirty="0"/>
              <a:t> et al. Nat Rev Cancer. 2007. 7(4) 256-269.</a:t>
            </a:r>
          </a:p>
        </p:txBody>
      </p:sp>
      <p:sp>
        <p:nvSpPr>
          <p:cNvPr id="4" name="Rectangle 3"/>
          <p:cNvSpPr/>
          <p:nvPr/>
        </p:nvSpPr>
        <p:spPr>
          <a:xfrm>
            <a:off x="3989694" y="2354068"/>
            <a:ext cx="10025606" cy="4503932"/>
          </a:xfrm>
          <a:prstGeom prst="rect">
            <a:avLst/>
          </a:prstGeom>
          <a:noFill/>
          <a:ln w="476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p>
        </p:txBody>
      </p:sp>
      <p:sp>
        <p:nvSpPr>
          <p:cNvPr id="338946" name="Rectangle 2"/>
          <p:cNvSpPr>
            <a:spLocks noGrp="1" noChangeArrowheads="1"/>
          </p:cNvSpPr>
          <p:nvPr>
            <p:ph type="title"/>
          </p:nvPr>
        </p:nvSpPr>
        <p:spPr>
          <a:xfrm>
            <a:off x="2935287" y="457200"/>
            <a:ext cx="18516600" cy="2286000"/>
          </a:xfrm>
        </p:spPr>
        <p:txBody>
          <a:bodyPr/>
          <a:lstStyle/>
          <a:p>
            <a:r>
              <a:rPr lang="en-US" altLang="en-US" sz="7200" b="1" dirty="0"/>
              <a:t>Potential causes of prostate inflammation</a:t>
            </a:r>
          </a:p>
        </p:txBody>
      </p:sp>
    </p:spTree>
    <p:extLst>
      <p:ext uri="{BB962C8B-B14F-4D97-AF65-F5344CB8AC3E}">
        <p14:creationId xmlns:p14="http://schemas.microsoft.com/office/powerpoint/2010/main" val="46995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349929" y="457200"/>
            <a:ext cx="21248916" cy="2286000"/>
          </a:xfrm>
        </p:spPr>
        <p:txBody>
          <a:bodyPr/>
          <a:lstStyle/>
          <a:p>
            <a:r>
              <a:rPr lang="en-US" altLang="en-US" sz="7200" b="1" dirty="0"/>
              <a:t>Prostate inflammation has been assessed in various ways in population health research</a:t>
            </a:r>
          </a:p>
        </p:txBody>
      </p:sp>
      <p:pic>
        <p:nvPicPr>
          <p:cNvPr id="5" name="Picture 4">
            <a:extLst>
              <a:ext uri="{FF2B5EF4-FFF2-40B4-BE49-F238E27FC236}">
                <a16:creationId xmlns:a16="http://schemas.microsoft.com/office/drawing/2014/main" id="{802171D8-6249-4555-8B8A-67C65CB8F28C}"/>
              </a:ext>
            </a:extLst>
          </p:cNvPr>
          <p:cNvPicPr>
            <a:picLocks noChangeAspect="1"/>
          </p:cNvPicPr>
          <p:nvPr/>
        </p:nvPicPr>
        <p:blipFill>
          <a:blip r:embed="rId3"/>
          <a:stretch>
            <a:fillRect/>
          </a:stretch>
        </p:blipFill>
        <p:spPr>
          <a:xfrm>
            <a:off x="999385" y="3284583"/>
            <a:ext cx="5858378" cy="4389120"/>
          </a:xfrm>
          <a:prstGeom prst="rect">
            <a:avLst/>
          </a:prstGeom>
        </p:spPr>
      </p:pic>
      <p:pic>
        <p:nvPicPr>
          <p:cNvPr id="7" name="Content Placeholder 3">
            <a:extLst>
              <a:ext uri="{FF2B5EF4-FFF2-40B4-BE49-F238E27FC236}">
                <a16:creationId xmlns:a16="http://schemas.microsoft.com/office/drawing/2014/main" id="{B7B69228-DA91-4F5F-B1CE-8E2123B1BEE1}"/>
              </a:ext>
            </a:extLst>
          </p:cNvPr>
          <p:cNvPicPr>
            <a:picLocks noGrp="1" noChangeAspect="1"/>
          </p:cNvPicPr>
          <p:nvPr>
            <p:ph idx="1"/>
          </p:nvPr>
        </p:nvPicPr>
        <p:blipFill rotWithShape="1">
          <a:blip r:embed="rId4"/>
          <a:srcRect l="54537" t="54359" r="10773" b="6297"/>
          <a:stretch/>
        </p:blipFill>
        <p:spPr>
          <a:xfrm>
            <a:off x="7534501" y="8215086"/>
            <a:ext cx="6879772" cy="4389120"/>
          </a:xfrm>
          <a:prstGeom prst="rect">
            <a:avLst/>
          </a:prstGeom>
        </p:spPr>
      </p:pic>
      <p:pic>
        <p:nvPicPr>
          <p:cNvPr id="6" name="Picture 5">
            <a:extLst>
              <a:ext uri="{FF2B5EF4-FFF2-40B4-BE49-F238E27FC236}">
                <a16:creationId xmlns:a16="http://schemas.microsoft.com/office/drawing/2014/main" id="{0A85BFDE-BA82-4A31-827D-C4A8FD9D1EFA}"/>
              </a:ext>
            </a:extLst>
          </p:cNvPr>
          <p:cNvPicPr>
            <a:picLocks noChangeAspect="1"/>
          </p:cNvPicPr>
          <p:nvPr/>
        </p:nvPicPr>
        <p:blipFill>
          <a:blip r:embed="rId5"/>
          <a:stretch>
            <a:fillRect/>
          </a:stretch>
        </p:blipFill>
        <p:spPr>
          <a:xfrm>
            <a:off x="15015556" y="3101703"/>
            <a:ext cx="8372234" cy="4754880"/>
          </a:xfrm>
          <a:prstGeom prst="rect">
            <a:avLst/>
          </a:prstGeom>
        </p:spPr>
      </p:pic>
    </p:spTree>
    <p:extLst>
      <p:ext uri="{BB962C8B-B14F-4D97-AF65-F5344CB8AC3E}">
        <p14:creationId xmlns:p14="http://schemas.microsoft.com/office/powerpoint/2010/main" val="950879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1676401" y="5858460"/>
            <a:ext cx="18163308" cy="1442488"/>
          </a:xfrm>
        </p:spPr>
        <p:txBody>
          <a:bodyPr/>
          <a:lstStyle/>
          <a:p>
            <a:r>
              <a:rPr lang="en-US" altLang="en-US" sz="7200" b="1" dirty="0"/>
              <a:t>Acute and long-term influence of infections on PSA in young military men</a:t>
            </a:r>
          </a:p>
        </p:txBody>
      </p:sp>
      <p:sp>
        <p:nvSpPr>
          <p:cNvPr id="4" name="Text Placeholder 3">
            <a:extLst>
              <a:ext uri="{FF2B5EF4-FFF2-40B4-BE49-F238E27FC236}">
                <a16:creationId xmlns:a16="http://schemas.microsoft.com/office/drawing/2014/main" id="{3BEE201C-414B-4329-A577-DFB02AE6DB4F}"/>
              </a:ext>
            </a:extLst>
          </p:cNvPr>
          <p:cNvSpPr>
            <a:spLocks noGrp="1"/>
          </p:cNvSpPr>
          <p:nvPr>
            <p:ph type="body" idx="4294967295"/>
          </p:nvPr>
        </p:nvSpPr>
        <p:spPr>
          <a:xfrm>
            <a:off x="1676399" y="9115879"/>
            <a:ext cx="21034375" cy="3000375"/>
          </a:xfrm>
          <a:prstGeom prst="rect">
            <a:avLst/>
          </a:prstGeom>
        </p:spPr>
        <p:txBody>
          <a:bodyPr/>
          <a:lstStyle/>
          <a:p>
            <a:pPr marL="0" indent="0">
              <a:buNone/>
            </a:pPr>
            <a:r>
              <a:rPr lang="en-US" sz="4800" dirty="0"/>
              <a:t>The Department of Defense Serum Repository Studies</a:t>
            </a:r>
          </a:p>
        </p:txBody>
      </p:sp>
    </p:spTree>
    <p:extLst>
      <p:ext uri="{BB962C8B-B14F-4D97-AF65-F5344CB8AC3E}">
        <p14:creationId xmlns:p14="http://schemas.microsoft.com/office/powerpoint/2010/main" val="386508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935287" y="457200"/>
            <a:ext cx="18516600" cy="2286000"/>
          </a:xfrm>
        </p:spPr>
        <p:txBody>
          <a:bodyPr/>
          <a:lstStyle/>
          <a:p>
            <a:r>
              <a:rPr lang="en-US" altLang="en-US" sz="7200" b="1" dirty="0"/>
              <a:t>Department of Defense Serum Repository</a:t>
            </a:r>
          </a:p>
        </p:txBody>
      </p:sp>
      <p:sp>
        <p:nvSpPr>
          <p:cNvPr id="338947" name="Rectangle 3"/>
          <p:cNvSpPr>
            <a:spLocks noGrp="1" noChangeArrowheads="1"/>
          </p:cNvSpPr>
          <p:nvPr>
            <p:ph type="body" idx="1"/>
          </p:nvPr>
        </p:nvSpPr>
        <p:spPr>
          <a:xfrm>
            <a:off x="2935287" y="2493818"/>
            <a:ext cx="18516600" cy="10002982"/>
          </a:xfrm>
        </p:spPr>
        <p:txBody>
          <a:bodyPr/>
          <a:lstStyle/>
          <a:p>
            <a:pPr>
              <a:spcBef>
                <a:spcPct val="10000"/>
              </a:spcBef>
              <a:spcAft>
                <a:spcPct val="10000"/>
              </a:spcAft>
            </a:pPr>
            <a:r>
              <a:rPr lang="en-US" altLang="en-US" sz="4800" dirty="0"/>
              <a:t>Contains serum remaining from routine (~ every 15 months) or indicated HIV testing of all US military personnel from the early 1990s to the present date: </a:t>
            </a:r>
          </a:p>
          <a:p>
            <a:pPr marL="1609726" lvl="1" indent="-695326">
              <a:spcBef>
                <a:spcPct val="10000"/>
              </a:spcBef>
              <a:spcAft>
                <a:spcPct val="10000"/>
              </a:spcAft>
            </a:pPr>
            <a:r>
              <a:rPr lang="en-US" altLang="en-US" sz="4800" dirty="0"/>
              <a:t>38 million serum specimens from over 8 million military personnel</a:t>
            </a:r>
          </a:p>
          <a:p>
            <a:pPr marL="1609726" lvl="1" indent="-695326">
              <a:spcBef>
                <a:spcPct val="10000"/>
              </a:spcBef>
              <a:spcAft>
                <a:spcPct val="10000"/>
              </a:spcAft>
            </a:pPr>
            <a:endParaRPr lang="en-US" altLang="en-US" sz="4800" dirty="0"/>
          </a:p>
          <a:p>
            <a:pPr>
              <a:spcBef>
                <a:spcPct val="10000"/>
              </a:spcBef>
              <a:spcAft>
                <a:spcPct val="10000"/>
              </a:spcAft>
            </a:pPr>
            <a:r>
              <a:rPr lang="en-US" altLang="en-US" sz="4800" dirty="0"/>
              <a:t>Linked to a relational database containing information on demographics, service-related activity and medical diagnoses (Reportable diagnoses of chlamydia, gonorrhea, and non-gonococcal urethritis)</a:t>
            </a:r>
          </a:p>
          <a:p>
            <a:pPr>
              <a:spcBef>
                <a:spcPct val="10000"/>
              </a:spcBef>
              <a:spcAft>
                <a:spcPct val="10000"/>
              </a:spcAft>
            </a:pPr>
            <a:endParaRPr lang="en-US" altLang="en-US" sz="4800" dirty="0"/>
          </a:p>
          <a:p>
            <a:pPr>
              <a:spcBef>
                <a:spcPct val="10000"/>
              </a:spcBef>
              <a:spcAft>
                <a:spcPct val="10000"/>
              </a:spcAft>
            </a:pPr>
            <a:r>
              <a:rPr lang="en-US" altLang="en-US" sz="4800" dirty="0"/>
              <a:t>Good representation of African-American and Caucasian men</a:t>
            </a:r>
          </a:p>
          <a:p>
            <a:pPr>
              <a:spcBef>
                <a:spcPct val="10000"/>
              </a:spcBef>
              <a:spcAft>
                <a:spcPct val="10000"/>
              </a:spcAft>
            </a:pPr>
            <a:r>
              <a:rPr lang="en-US" altLang="en-US" sz="4800" dirty="0"/>
              <a:t>High STI incidence rates</a:t>
            </a:r>
          </a:p>
        </p:txBody>
      </p:sp>
    </p:spTree>
    <p:extLst>
      <p:ext uri="{BB962C8B-B14F-4D97-AF65-F5344CB8AC3E}">
        <p14:creationId xmlns:p14="http://schemas.microsoft.com/office/powerpoint/2010/main" val="2836122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Line 2"/>
          <p:cNvSpPr>
            <a:spLocks noChangeShapeType="1"/>
          </p:cNvSpPr>
          <p:nvPr/>
        </p:nvSpPr>
        <p:spPr bwMode="auto">
          <a:xfrm flipH="1">
            <a:off x="5164137" y="10086976"/>
            <a:ext cx="140589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71" name="Line 3"/>
          <p:cNvSpPr>
            <a:spLocks noChangeShapeType="1"/>
          </p:cNvSpPr>
          <p:nvPr/>
        </p:nvSpPr>
        <p:spPr bwMode="auto">
          <a:xfrm>
            <a:off x="5164137" y="3352800"/>
            <a:ext cx="0" cy="67341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72" name="Line 4"/>
          <p:cNvSpPr>
            <a:spLocks noChangeShapeType="1"/>
          </p:cNvSpPr>
          <p:nvPr/>
        </p:nvSpPr>
        <p:spPr bwMode="auto">
          <a:xfrm>
            <a:off x="5164137" y="9934576"/>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73" name="Text Box 5"/>
          <p:cNvSpPr txBox="1">
            <a:spLocks noChangeArrowheads="1"/>
          </p:cNvSpPr>
          <p:nvPr/>
        </p:nvSpPr>
        <p:spPr bwMode="auto">
          <a:xfrm>
            <a:off x="4465639" y="10210801"/>
            <a:ext cx="13260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t>1995</a:t>
            </a:r>
          </a:p>
        </p:txBody>
      </p:sp>
      <p:sp>
        <p:nvSpPr>
          <p:cNvPr id="339974" name="Line 6"/>
          <p:cNvSpPr>
            <a:spLocks noChangeShapeType="1"/>
          </p:cNvSpPr>
          <p:nvPr/>
        </p:nvSpPr>
        <p:spPr bwMode="auto">
          <a:xfrm>
            <a:off x="9107487" y="3352800"/>
            <a:ext cx="0" cy="6734176"/>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75" name="Line 7"/>
          <p:cNvSpPr>
            <a:spLocks noChangeShapeType="1"/>
          </p:cNvSpPr>
          <p:nvPr/>
        </p:nvSpPr>
        <p:spPr bwMode="auto">
          <a:xfrm>
            <a:off x="9107487" y="9934576"/>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76" name="Text Box 8"/>
          <p:cNvSpPr txBox="1">
            <a:spLocks noChangeArrowheads="1"/>
          </p:cNvSpPr>
          <p:nvPr/>
        </p:nvSpPr>
        <p:spPr bwMode="auto">
          <a:xfrm>
            <a:off x="8237539" y="10210801"/>
            <a:ext cx="13260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a:t>1998</a:t>
            </a:r>
          </a:p>
        </p:txBody>
      </p:sp>
      <p:sp>
        <p:nvSpPr>
          <p:cNvPr id="339977" name="Line 9"/>
          <p:cNvSpPr>
            <a:spLocks noChangeShapeType="1"/>
          </p:cNvSpPr>
          <p:nvPr/>
        </p:nvSpPr>
        <p:spPr bwMode="auto">
          <a:xfrm>
            <a:off x="12879387" y="9934576"/>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78" name="Text Box 10"/>
          <p:cNvSpPr txBox="1">
            <a:spLocks noChangeArrowheads="1"/>
          </p:cNvSpPr>
          <p:nvPr/>
        </p:nvSpPr>
        <p:spPr bwMode="auto">
          <a:xfrm>
            <a:off x="12022139" y="10210801"/>
            <a:ext cx="13260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a:t>2001</a:t>
            </a:r>
          </a:p>
        </p:txBody>
      </p:sp>
      <p:sp>
        <p:nvSpPr>
          <p:cNvPr id="339979" name="Line 11"/>
          <p:cNvSpPr>
            <a:spLocks noChangeShapeType="1"/>
          </p:cNvSpPr>
          <p:nvPr/>
        </p:nvSpPr>
        <p:spPr bwMode="auto">
          <a:xfrm>
            <a:off x="16651287" y="3352800"/>
            <a:ext cx="0" cy="6734176"/>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80" name="Line 12"/>
          <p:cNvSpPr>
            <a:spLocks noChangeShapeType="1"/>
          </p:cNvSpPr>
          <p:nvPr/>
        </p:nvSpPr>
        <p:spPr bwMode="auto">
          <a:xfrm>
            <a:off x="16651287" y="9934576"/>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81" name="Text Box 13"/>
          <p:cNvSpPr txBox="1">
            <a:spLocks noChangeArrowheads="1"/>
          </p:cNvSpPr>
          <p:nvPr/>
        </p:nvSpPr>
        <p:spPr bwMode="auto">
          <a:xfrm>
            <a:off x="15952789" y="10210801"/>
            <a:ext cx="13260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t>2004</a:t>
            </a:r>
          </a:p>
        </p:txBody>
      </p:sp>
      <p:sp>
        <p:nvSpPr>
          <p:cNvPr id="339982" name="Line 14"/>
          <p:cNvSpPr>
            <a:spLocks noChangeShapeType="1"/>
          </p:cNvSpPr>
          <p:nvPr/>
        </p:nvSpPr>
        <p:spPr bwMode="auto">
          <a:xfrm>
            <a:off x="19223037" y="3352800"/>
            <a:ext cx="0" cy="6734176"/>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83" name="Line 15"/>
          <p:cNvSpPr>
            <a:spLocks noChangeShapeType="1"/>
          </p:cNvSpPr>
          <p:nvPr/>
        </p:nvSpPr>
        <p:spPr bwMode="auto">
          <a:xfrm>
            <a:off x="19223037" y="9934576"/>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84" name="Text Box 16"/>
          <p:cNvSpPr txBox="1">
            <a:spLocks noChangeArrowheads="1"/>
          </p:cNvSpPr>
          <p:nvPr/>
        </p:nvSpPr>
        <p:spPr bwMode="auto">
          <a:xfrm>
            <a:off x="18524539" y="10210801"/>
            <a:ext cx="13260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dirty="0"/>
              <a:t>2006</a:t>
            </a:r>
          </a:p>
        </p:txBody>
      </p:sp>
      <p:grpSp>
        <p:nvGrpSpPr>
          <p:cNvPr id="339987" name="Group 19"/>
          <p:cNvGrpSpPr>
            <a:grpSpLocks/>
          </p:cNvGrpSpPr>
          <p:nvPr/>
        </p:nvGrpSpPr>
        <p:grpSpPr bwMode="auto">
          <a:xfrm>
            <a:off x="12057856" y="6248400"/>
            <a:ext cx="2228850" cy="1981200"/>
            <a:chOff x="2842" y="1968"/>
            <a:chExt cx="624" cy="624"/>
          </a:xfrm>
        </p:grpSpPr>
        <p:sp>
          <p:nvSpPr>
            <p:cNvPr id="339988" name="Line 20"/>
            <p:cNvSpPr>
              <a:spLocks noChangeShapeType="1"/>
            </p:cNvSpPr>
            <p:nvPr/>
          </p:nvSpPr>
          <p:spPr bwMode="auto">
            <a:xfrm flipV="1">
              <a:off x="2842" y="2496"/>
              <a:ext cx="576" cy="96"/>
            </a:xfrm>
            <a:prstGeom prst="line">
              <a:avLst/>
            </a:prstGeom>
            <a:noFill/>
            <a:ln w="28575">
              <a:solidFill>
                <a:srgbClr val="FF99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
          <p:nvSpPr>
            <p:cNvPr id="339989" name="Line 21"/>
            <p:cNvSpPr>
              <a:spLocks noChangeShapeType="1"/>
            </p:cNvSpPr>
            <p:nvPr/>
          </p:nvSpPr>
          <p:spPr bwMode="auto">
            <a:xfrm flipV="1">
              <a:off x="2890" y="1968"/>
              <a:ext cx="576" cy="288"/>
            </a:xfrm>
            <a:prstGeom prst="line">
              <a:avLst/>
            </a:prstGeom>
            <a:noFill/>
            <a:ln w="28575">
              <a:solidFill>
                <a:srgbClr val="FF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grpSp>
      <p:sp>
        <p:nvSpPr>
          <p:cNvPr id="339996" name="Text Box 28"/>
          <p:cNvSpPr txBox="1">
            <a:spLocks noChangeArrowheads="1"/>
          </p:cNvSpPr>
          <p:nvPr/>
        </p:nvSpPr>
        <p:spPr bwMode="auto">
          <a:xfrm rot="-5400000">
            <a:off x="1156564" y="6256408"/>
            <a:ext cx="645939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PSA concentration (mg/mL</a:t>
            </a:r>
            <a:r>
              <a:rPr lang="en-US" altLang="en-US" sz="4000" dirty="0">
                <a:solidFill>
                  <a:prstClr val="white"/>
                </a:solidFill>
              </a:rPr>
              <a:t>)</a:t>
            </a:r>
          </a:p>
        </p:txBody>
      </p:sp>
      <p:sp>
        <p:nvSpPr>
          <p:cNvPr id="339997" name="Text Box 29"/>
          <p:cNvSpPr txBox="1">
            <a:spLocks noChangeArrowheads="1"/>
          </p:cNvSpPr>
          <p:nvPr/>
        </p:nvSpPr>
        <p:spPr bwMode="auto">
          <a:xfrm>
            <a:off x="2230440" y="730252"/>
            <a:ext cx="1990725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lgn="l">
              <a:defRPr>
                <a:solidFill>
                  <a:schemeClr val="tx1"/>
                </a:solidFill>
                <a:latin typeface="Arial" panose="020B0604020202020204" pitchFamily="34" charset="0"/>
              </a:defRPr>
            </a:lvl1pPr>
            <a:lvl2pPr marL="1138238" algn="l">
              <a:defRPr>
                <a:solidFill>
                  <a:schemeClr val="tx1"/>
                </a:solidFill>
                <a:latin typeface="Arial" panose="020B0604020202020204" pitchFamily="34" charset="0"/>
              </a:defRPr>
            </a:lvl2pPr>
            <a:lvl3pPr marL="1252538"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r>
              <a:rPr lang="en-US" altLang="en-US" sz="7200" b="1" dirty="0">
                <a:solidFill>
                  <a:schemeClr val="tx2"/>
                </a:solidFill>
                <a:latin typeface="+mj-lt"/>
              </a:rPr>
              <a:t>Acute effects of infection on PSA</a:t>
            </a:r>
          </a:p>
          <a:p>
            <a:pPr algn="ctr"/>
            <a:r>
              <a:rPr lang="en-US" altLang="en-US" sz="7200" b="1" dirty="0">
                <a:solidFill>
                  <a:schemeClr val="tx2"/>
                </a:solidFill>
                <a:latin typeface="+mj-lt"/>
              </a:rPr>
              <a:t> Study Design</a:t>
            </a:r>
          </a:p>
        </p:txBody>
      </p:sp>
      <p:grpSp>
        <p:nvGrpSpPr>
          <p:cNvPr id="340003" name="Group 35"/>
          <p:cNvGrpSpPr>
            <a:grpSpLocks/>
          </p:cNvGrpSpPr>
          <p:nvPr/>
        </p:nvGrpSpPr>
        <p:grpSpPr bwMode="auto">
          <a:xfrm>
            <a:off x="10552114" y="4876800"/>
            <a:ext cx="2095260" cy="2743200"/>
            <a:chOff x="2420" y="1536"/>
            <a:chExt cx="587" cy="864"/>
          </a:xfrm>
        </p:grpSpPr>
        <p:sp>
          <p:nvSpPr>
            <p:cNvPr id="340004" name="Text Box 36"/>
            <p:cNvSpPr txBox="1">
              <a:spLocks noChangeArrowheads="1"/>
            </p:cNvSpPr>
            <p:nvPr/>
          </p:nvSpPr>
          <p:spPr bwMode="auto">
            <a:xfrm>
              <a:off x="2420" y="1536"/>
              <a:ext cx="587" cy="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Pre-</a:t>
              </a:r>
              <a:br>
                <a:rPr lang="en-US" altLang="en-US" sz="4000" dirty="0"/>
              </a:br>
              <a:r>
                <a:rPr lang="en-US" altLang="en-US" sz="4000" dirty="0"/>
                <a:t>infection</a:t>
              </a:r>
              <a:br>
                <a:rPr lang="en-US" altLang="en-US" sz="4000" dirty="0"/>
              </a:br>
              <a:r>
                <a:rPr lang="en-US" altLang="en-US" sz="4000" dirty="0"/>
                <a:t>sample</a:t>
              </a:r>
            </a:p>
          </p:txBody>
        </p:sp>
        <p:grpSp>
          <p:nvGrpSpPr>
            <p:cNvPr id="340005" name="Group 37"/>
            <p:cNvGrpSpPr>
              <a:grpSpLocks/>
            </p:cNvGrpSpPr>
            <p:nvPr/>
          </p:nvGrpSpPr>
          <p:grpSpPr bwMode="auto">
            <a:xfrm rot="5400000">
              <a:off x="2664" y="2232"/>
              <a:ext cx="240" cy="96"/>
              <a:chOff x="1392" y="2688"/>
              <a:chExt cx="240" cy="96"/>
            </a:xfrm>
          </p:grpSpPr>
          <p:sp>
            <p:nvSpPr>
              <p:cNvPr id="340006" name="AutoShape 38"/>
              <p:cNvSpPr>
                <a:spLocks noChangeArrowheads="1"/>
              </p:cNvSpPr>
              <p:nvPr/>
            </p:nvSpPr>
            <p:spPr bwMode="auto">
              <a:xfrm>
                <a:off x="1392" y="2688"/>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4000"/>
              </a:p>
            </p:txBody>
          </p:sp>
          <p:sp>
            <p:nvSpPr>
              <p:cNvPr id="340007" name="AutoShape 39"/>
              <p:cNvSpPr>
                <a:spLocks noChangeArrowheads="1"/>
              </p:cNvSpPr>
              <p:nvPr/>
            </p:nvSpPr>
            <p:spPr bwMode="auto">
              <a:xfrm>
                <a:off x="1488" y="2688"/>
                <a:ext cx="144" cy="96"/>
              </a:xfrm>
              <a:prstGeom prst="flowChartDelay">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4000"/>
              </a:p>
            </p:txBody>
          </p:sp>
        </p:grpSp>
      </p:grpSp>
      <p:grpSp>
        <p:nvGrpSpPr>
          <p:cNvPr id="340013" name="Group 45"/>
          <p:cNvGrpSpPr>
            <a:grpSpLocks/>
          </p:cNvGrpSpPr>
          <p:nvPr/>
        </p:nvGrpSpPr>
        <p:grpSpPr bwMode="auto">
          <a:xfrm>
            <a:off x="3278189" y="3962401"/>
            <a:ext cx="12385249" cy="9636127"/>
            <a:chOff x="384" y="1248"/>
            <a:chExt cx="3467" cy="3035"/>
          </a:xfrm>
        </p:grpSpPr>
        <p:grpSp>
          <p:nvGrpSpPr>
            <p:cNvPr id="340014" name="Group 46"/>
            <p:cNvGrpSpPr>
              <a:grpSpLocks/>
            </p:cNvGrpSpPr>
            <p:nvPr/>
          </p:nvGrpSpPr>
          <p:grpSpPr bwMode="auto">
            <a:xfrm>
              <a:off x="486" y="1248"/>
              <a:ext cx="3365" cy="3035"/>
              <a:chOff x="486" y="1248"/>
              <a:chExt cx="3365" cy="3035"/>
            </a:xfrm>
          </p:grpSpPr>
          <p:sp>
            <p:nvSpPr>
              <p:cNvPr id="340015" name="Text Box 47"/>
              <p:cNvSpPr txBox="1">
                <a:spLocks noChangeArrowheads="1"/>
              </p:cNvSpPr>
              <p:nvPr/>
            </p:nvSpPr>
            <p:spPr bwMode="auto">
              <a:xfrm>
                <a:off x="486" y="4060"/>
                <a:ext cx="1896"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Men with infection diagnoses</a:t>
                </a:r>
              </a:p>
            </p:txBody>
          </p:sp>
          <p:grpSp>
            <p:nvGrpSpPr>
              <p:cNvPr id="340016" name="Group 48"/>
              <p:cNvGrpSpPr>
                <a:grpSpLocks/>
              </p:cNvGrpSpPr>
              <p:nvPr/>
            </p:nvGrpSpPr>
            <p:grpSpPr bwMode="auto">
              <a:xfrm>
                <a:off x="3264" y="1248"/>
                <a:ext cx="587" cy="864"/>
                <a:chOff x="3264" y="1248"/>
                <a:chExt cx="587" cy="864"/>
              </a:xfrm>
            </p:grpSpPr>
            <p:sp>
              <p:nvSpPr>
                <p:cNvPr id="340017" name="Text Box 49"/>
                <p:cNvSpPr txBox="1">
                  <a:spLocks noChangeArrowheads="1"/>
                </p:cNvSpPr>
                <p:nvPr/>
              </p:nvSpPr>
              <p:spPr bwMode="auto">
                <a:xfrm>
                  <a:off x="3264" y="1248"/>
                  <a:ext cx="587" cy="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Acute</a:t>
                  </a:r>
                  <a:br>
                    <a:rPr lang="en-US" altLang="en-US" sz="4000" dirty="0"/>
                  </a:br>
                  <a:r>
                    <a:rPr lang="en-US" altLang="en-US" sz="4000" dirty="0"/>
                    <a:t>infection</a:t>
                  </a:r>
                  <a:br>
                    <a:rPr lang="en-US" altLang="en-US" sz="4000" dirty="0"/>
                  </a:br>
                  <a:r>
                    <a:rPr lang="en-US" altLang="en-US" sz="4000" dirty="0"/>
                    <a:t>sample</a:t>
                  </a:r>
                </a:p>
              </p:txBody>
            </p:sp>
            <p:grpSp>
              <p:nvGrpSpPr>
                <p:cNvPr id="340018" name="Group 50"/>
                <p:cNvGrpSpPr>
                  <a:grpSpLocks/>
                </p:cNvGrpSpPr>
                <p:nvPr/>
              </p:nvGrpSpPr>
              <p:grpSpPr bwMode="auto">
                <a:xfrm rot="5400000">
                  <a:off x="3432" y="1944"/>
                  <a:ext cx="240" cy="96"/>
                  <a:chOff x="1392" y="2688"/>
                  <a:chExt cx="240" cy="96"/>
                </a:xfrm>
              </p:grpSpPr>
              <p:sp>
                <p:nvSpPr>
                  <p:cNvPr id="340019" name="AutoShape 51"/>
                  <p:cNvSpPr>
                    <a:spLocks noChangeArrowheads="1"/>
                  </p:cNvSpPr>
                  <p:nvPr/>
                </p:nvSpPr>
                <p:spPr bwMode="auto">
                  <a:xfrm>
                    <a:off x="1392" y="2688"/>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20" name="AutoShape 52"/>
                  <p:cNvSpPr>
                    <a:spLocks noChangeArrowheads="1"/>
                  </p:cNvSpPr>
                  <p:nvPr/>
                </p:nvSpPr>
                <p:spPr bwMode="auto">
                  <a:xfrm>
                    <a:off x="1488" y="2688"/>
                    <a:ext cx="144" cy="96"/>
                  </a:xfrm>
                  <a:prstGeom prst="flowChartDelay">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grpSp>
        <p:grpSp>
          <p:nvGrpSpPr>
            <p:cNvPr id="340021" name="Group 53"/>
            <p:cNvGrpSpPr>
              <a:grpSpLocks/>
            </p:cNvGrpSpPr>
            <p:nvPr/>
          </p:nvGrpSpPr>
          <p:grpSpPr bwMode="auto">
            <a:xfrm rot="5400000">
              <a:off x="312" y="4104"/>
              <a:ext cx="240" cy="96"/>
              <a:chOff x="1392" y="2688"/>
              <a:chExt cx="240" cy="96"/>
            </a:xfrm>
          </p:grpSpPr>
          <p:sp>
            <p:nvSpPr>
              <p:cNvPr id="340022" name="AutoShape 54"/>
              <p:cNvSpPr>
                <a:spLocks noChangeArrowheads="1"/>
              </p:cNvSpPr>
              <p:nvPr/>
            </p:nvSpPr>
            <p:spPr bwMode="auto">
              <a:xfrm>
                <a:off x="1392" y="2688"/>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23" name="AutoShape 55"/>
              <p:cNvSpPr>
                <a:spLocks noChangeArrowheads="1"/>
              </p:cNvSpPr>
              <p:nvPr/>
            </p:nvSpPr>
            <p:spPr bwMode="auto">
              <a:xfrm>
                <a:off x="1488" y="2688"/>
                <a:ext cx="144" cy="96"/>
              </a:xfrm>
              <a:prstGeom prst="flowChartDelay">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grpSp>
        <p:nvGrpSpPr>
          <p:cNvPr id="340030" name="Group 62"/>
          <p:cNvGrpSpPr>
            <a:grpSpLocks/>
          </p:cNvGrpSpPr>
          <p:nvPr/>
        </p:nvGrpSpPr>
        <p:grpSpPr bwMode="auto">
          <a:xfrm>
            <a:off x="11508483" y="7516743"/>
            <a:ext cx="8516723" cy="6096002"/>
            <a:chOff x="2736" y="2352"/>
            <a:chExt cx="2384" cy="1920"/>
          </a:xfrm>
        </p:grpSpPr>
        <p:sp>
          <p:nvSpPr>
            <p:cNvPr id="340031" name="Text Box 63"/>
            <p:cNvSpPr txBox="1">
              <a:spLocks noChangeArrowheads="1"/>
            </p:cNvSpPr>
            <p:nvPr/>
          </p:nvSpPr>
          <p:spPr bwMode="auto">
            <a:xfrm>
              <a:off x="3024" y="3973"/>
              <a:ext cx="2096"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Men with no infection diagnoses</a:t>
              </a:r>
            </a:p>
          </p:txBody>
        </p:sp>
        <p:grpSp>
          <p:nvGrpSpPr>
            <p:cNvPr id="340032" name="Group 64"/>
            <p:cNvGrpSpPr>
              <a:grpSpLocks/>
            </p:cNvGrpSpPr>
            <p:nvPr/>
          </p:nvGrpSpPr>
          <p:grpSpPr bwMode="auto">
            <a:xfrm>
              <a:off x="2736" y="2496"/>
              <a:ext cx="96" cy="240"/>
              <a:chOff x="1440" y="2160"/>
              <a:chExt cx="96" cy="240"/>
            </a:xfrm>
          </p:grpSpPr>
          <p:sp>
            <p:nvSpPr>
              <p:cNvPr id="340033" name="AutoShape 65"/>
              <p:cNvSpPr>
                <a:spLocks noChangeArrowheads="1"/>
              </p:cNvSpPr>
              <p:nvPr/>
            </p:nvSpPr>
            <p:spPr bwMode="auto">
              <a:xfrm rot="5400000">
                <a:off x="1368" y="2232"/>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34" name="AutoShape 66"/>
              <p:cNvSpPr>
                <a:spLocks noChangeArrowheads="1"/>
              </p:cNvSpPr>
              <p:nvPr/>
            </p:nvSpPr>
            <p:spPr bwMode="auto">
              <a:xfrm rot="5400000">
                <a:off x="1416" y="2280"/>
                <a:ext cx="144" cy="96"/>
              </a:xfrm>
              <a:prstGeom prst="flowChartDelay">
                <a:avLst/>
              </a:prstGeom>
              <a:solidFill>
                <a:srgbClr val="FF7C80"/>
              </a:solidFill>
              <a:ln w="9525">
                <a:solidFill>
                  <a:srgbClr val="FF7C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nvGrpSpPr>
            <p:cNvPr id="340035" name="Group 67"/>
            <p:cNvGrpSpPr>
              <a:grpSpLocks/>
            </p:cNvGrpSpPr>
            <p:nvPr/>
          </p:nvGrpSpPr>
          <p:grpSpPr bwMode="auto">
            <a:xfrm>
              <a:off x="3456" y="2352"/>
              <a:ext cx="96" cy="240"/>
              <a:chOff x="1440" y="2160"/>
              <a:chExt cx="96" cy="240"/>
            </a:xfrm>
          </p:grpSpPr>
          <p:sp>
            <p:nvSpPr>
              <p:cNvPr id="340036" name="AutoShape 68"/>
              <p:cNvSpPr>
                <a:spLocks noChangeArrowheads="1"/>
              </p:cNvSpPr>
              <p:nvPr/>
            </p:nvSpPr>
            <p:spPr bwMode="auto">
              <a:xfrm rot="5400000">
                <a:off x="1368" y="2232"/>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37" name="AutoShape 69"/>
              <p:cNvSpPr>
                <a:spLocks noChangeArrowheads="1"/>
              </p:cNvSpPr>
              <p:nvPr/>
            </p:nvSpPr>
            <p:spPr bwMode="auto">
              <a:xfrm rot="5400000">
                <a:off x="1416" y="2280"/>
                <a:ext cx="144" cy="96"/>
              </a:xfrm>
              <a:prstGeom prst="flowChartDelay">
                <a:avLst/>
              </a:prstGeom>
              <a:solidFill>
                <a:srgbClr val="FF7C80"/>
              </a:solidFill>
              <a:ln w="9525">
                <a:solidFill>
                  <a:srgbClr val="FF7C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nvGrpSpPr>
            <p:cNvPr id="340038" name="Group 70"/>
            <p:cNvGrpSpPr>
              <a:grpSpLocks/>
            </p:cNvGrpSpPr>
            <p:nvPr/>
          </p:nvGrpSpPr>
          <p:grpSpPr bwMode="auto">
            <a:xfrm>
              <a:off x="2928" y="4032"/>
              <a:ext cx="96" cy="240"/>
              <a:chOff x="1440" y="2160"/>
              <a:chExt cx="96" cy="240"/>
            </a:xfrm>
          </p:grpSpPr>
          <p:sp>
            <p:nvSpPr>
              <p:cNvPr id="340039" name="AutoShape 71"/>
              <p:cNvSpPr>
                <a:spLocks noChangeArrowheads="1"/>
              </p:cNvSpPr>
              <p:nvPr/>
            </p:nvSpPr>
            <p:spPr bwMode="auto">
              <a:xfrm rot="5400000">
                <a:off x="1368" y="2232"/>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40" name="AutoShape 72"/>
              <p:cNvSpPr>
                <a:spLocks noChangeArrowheads="1"/>
              </p:cNvSpPr>
              <p:nvPr/>
            </p:nvSpPr>
            <p:spPr bwMode="auto">
              <a:xfrm rot="5400000">
                <a:off x="1416" y="2280"/>
                <a:ext cx="144" cy="96"/>
              </a:xfrm>
              <a:prstGeom prst="flowChartDelay">
                <a:avLst/>
              </a:prstGeom>
              <a:solidFill>
                <a:srgbClr val="FF7C80"/>
              </a:solidFill>
              <a:ln w="9525">
                <a:solidFill>
                  <a:srgbClr val="FF7C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sp>
        <p:nvSpPr>
          <p:cNvPr id="340041" name="Line 73"/>
          <p:cNvSpPr>
            <a:spLocks noChangeShapeType="1"/>
          </p:cNvSpPr>
          <p:nvPr/>
        </p:nvSpPr>
        <p:spPr bwMode="auto">
          <a:xfrm>
            <a:off x="12879387" y="3352800"/>
            <a:ext cx="0" cy="6734176"/>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4000"/>
          </a:p>
        </p:txBody>
      </p:sp>
    </p:spTree>
    <p:extLst>
      <p:ext uri="{BB962C8B-B14F-4D97-AF65-F5344CB8AC3E}">
        <p14:creationId xmlns:p14="http://schemas.microsoft.com/office/powerpoint/2010/main" val="1788068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97" name="Text Box 29"/>
          <p:cNvSpPr txBox="1">
            <a:spLocks noChangeArrowheads="1"/>
          </p:cNvSpPr>
          <p:nvPr/>
        </p:nvSpPr>
        <p:spPr bwMode="auto">
          <a:xfrm>
            <a:off x="2230440" y="730252"/>
            <a:ext cx="1990725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lgn="l">
              <a:defRPr>
                <a:solidFill>
                  <a:schemeClr val="tx1"/>
                </a:solidFill>
                <a:latin typeface="Arial" panose="020B0604020202020204" pitchFamily="34" charset="0"/>
              </a:defRPr>
            </a:lvl1pPr>
            <a:lvl2pPr marL="1138238" algn="l">
              <a:defRPr>
                <a:solidFill>
                  <a:schemeClr val="tx1"/>
                </a:solidFill>
                <a:latin typeface="Arial" panose="020B0604020202020204" pitchFamily="34" charset="0"/>
              </a:defRPr>
            </a:lvl2pPr>
            <a:lvl3pPr marL="1252538"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r>
              <a:rPr lang="en-US" altLang="en-US" sz="7200" b="1" dirty="0">
                <a:solidFill>
                  <a:schemeClr val="tx2"/>
                </a:solidFill>
                <a:latin typeface="+mj-lt"/>
              </a:rPr>
              <a:t>Acute effects of infection on PSA</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44016"/>
          <a:stretch/>
        </p:blipFill>
        <p:spPr>
          <a:xfrm>
            <a:off x="13241458" y="3106756"/>
            <a:ext cx="9337366" cy="10424160"/>
          </a:xfrm>
          <a:prstGeom prst="rect">
            <a:avLst/>
          </a:prstGeom>
        </p:spPr>
      </p:pic>
      <p:sp>
        <p:nvSpPr>
          <p:cNvPr id="5" name="TextBox 4"/>
          <p:cNvSpPr txBox="1"/>
          <p:nvPr/>
        </p:nvSpPr>
        <p:spPr>
          <a:xfrm>
            <a:off x="949036" y="3106757"/>
            <a:ext cx="12999906" cy="5262979"/>
          </a:xfrm>
          <a:prstGeom prst="rect">
            <a:avLst/>
          </a:prstGeom>
          <a:noFill/>
        </p:spPr>
        <p:txBody>
          <a:bodyPr wrap="square" rtlCol="0">
            <a:spAutoFit/>
          </a:bodyPr>
          <a:lstStyle/>
          <a:p>
            <a:pPr lvl="0"/>
            <a:r>
              <a:rPr lang="en-US" sz="5600" b="1" u="sng" dirty="0"/>
              <a:t>More likely to have large rise (&gt;40% change) in PSA than controls</a:t>
            </a:r>
          </a:p>
          <a:p>
            <a:pPr marL="571500" indent="-571500">
              <a:buFont typeface="Arial" panose="020B0604020202020204" pitchFamily="34" charset="0"/>
              <a:buChar char="•"/>
            </a:pPr>
            <a:r>
              <a:rPr lang="en-US" sz="5600" dirty="0"/>
              <a:t>Chlamydia</a:t>
            </a:r>
          </a:p>
          <a:p>
            <a:pPr marL="571500" indent="-571500">
              <a:buFont typeface="Arial" panose="020B0604020202020204" pitchFamily="34" charset="0"/>
              <a:buChar char="•"/>
            </a:pPr>
            <a:r>
              <a:rPr lang="en-US" sz="5600" dirty="0"/>
              <a:t>Gonorrhea</a:t>
            </a:r>
          </a:p>
          <a:p>
            <a:pPr marL="571500" indent="-571500">
              <a:buFont typeface="Arial" panose="020B0604020202020204" pitchFamily="34" charset="0"/>
              <a:buChar char="•"/>
            </a:pPr>
            <a:r>
              <a:rPr lang="en-US" sz="5600" dirty="0"/>
              <a:t>Infectious mononucleosis</a:t>
            </a:r>
          </a:p>
          <a:p>
            <a:pPr marL="571500" indent="-571500">
              <a:buFont typeface="Arial" panose="020B0604020202020204" pitchFamily="34" charset="0"/>
              <a:buChar char="•"/>
            </a:pPr>
            <a:r>
              <a:rPr lang="en-US" sz="5600" dirty="0"/>
              <a:t>Systemic infections</a:t>
            </a:r>
          </a:p>
        </p:txBody>
      </p:sp>
      <p:sp>
        <p:nvSpPr>
          <p:cNvPr id="6" name="Rectangle 5"/>
          <p:cNvSpPr/>
          <p:nvPr/>
        </p:nvSpPr>
        <p:spPr>
          <a:xfrm>
            <a:off x="279479" y="12977337"/>
            <a:ext cx="6815768" cy="523220"/>
          </a:xfrm>
          <a:prstGeom prst="rect">
            <a:avLst/>
          </a:prstGeom>
        </p:spPr>
        <p:txBody>
          <a:bodyPr wrap="square">
            <a:spAutoFit/>
          </a:bodyPr>
          <a:lstStyle/>
          <a:p>
            <a:pPr lvl="0"/>
            <a:r>
              <a:rPr lang="en-US" sz="2800" dirty="0"/>
              <a:t>Sutcliffe et al. Br J Cancer 2011</a:t>
            </a:r>
          </a:p>
        </p:txBody>
      </p:sp>
      <p:sp>
        <p:nvSpPr>
          <p:cNvPr id="7" name="Rectangle 6"/>
          <p:cNvSpPr/>
          <p:nvPr/>
        </p:nvSpPr>
        <p:spPr>
          <a:xfrm>
            <a:off x="245895" y="12454117"/>
            <a:ext cx="12192000" cy="523220"/>
          </a:xfrm>
          <a:prstGeom prst="rect">
            <a:avLst/>
          </a:prstGeom>
        </p:spPr>
        <p:txBody>
          <a:bodyPr>
            <a:spAutoFit/>
          </a:bodyPr>
          <a:lstStyle/>
          <a:p>
            <a:pPr lvl="0"/>
            <a:r>
              <a:rPr lang="en-US" sz="2800" dirty="0"/>
              <a:t>Sutcliffe…Langston et al. </a:t>
            </a:r>
            <a:r>
              <a:rPr lang="en-US" sz="2800" dirty="0" err="1"/>
              <a:t>Int</a:t>
            </a:r>
            <a:r>
              <a:rPr lang="en-US" sz="2800" dirty="0"/>
              <a:t> J Cancer 2016</a:t>
            </a:r>
          </a:p>
        </p:txBody>
      </p:sp>
    </p:spTree>
    <p:extLst>
      <p:ext uri="{BB962C8B-B14F-4D97-AF65-F5344CB8AC3E}">
        <p14:creationId xmlns:p14="http://schemas.microsoft.com/office/powerpoint/2010/main" val="313708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97" name="Text Box 29"/>
          <p:cNvSpPr txBox="1">
            <a:spLocks noChangeArrowheads="1"/>
          </p:cNvSpPr>
          <p:nvPr/>
        </p:nvSpPr>
        <p:spPr bwMode="auto">
          <a:xfrm>
            <a:off x="708866" y="730252"/>
            <a:ext cx="21428824"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685800" indent="-685800" algn="l">
              <a:defRPr>
                <a:solidFill>
                  <a:schemeClr val="tx1"/>
                </a:solidFill>
                <a:latin typeface="Arial" panose="020B0604020202020204" pitchFamily="34" charset="0"/>
              </a:defRPr>
            </a:lvl1pPr>
            <a:lvl2pPr marL="1138238" algn="l">
              <a:defRPr>
                <a:solidFill>
                  <a:schemeClr val="tx1"/>
                </a:solidFill>
                <a:latin typeface="Arial" panose="020B0604020202020204" pitchFamily="34" charset="0"/>
              </a:defRPr>
            </a:lvl2pPr>
            <a:lvl3pPr marL="1252538"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r>
              <a:rPr lang="en-US" altLang="en-US" sz="4400" b="1" dirty="0">
                <a:solidFill>
                  <a:schemeClr val="tx2"/>
                </a:solidFill>
                <a:latin typeface="+mj-lt"/>
              </a:rPr>
              <a:t>To determine whether PSA changes are sustained over longer periods of time, we measured PSA concentration in specimens collected early in young US military men’s careers and specimens collected an average of 10 years later.</a:t>
            </a:r>
          </a:p>
        </p:txBody>
      </p:sp>
      <p:grpSp>
        <p:nvGrpSpPr>
          <p:cNvPr id="4" name="Group 3"/>
          <p:cNvGrpSpPr/>
          <p:nvPr/>
        </p:nvGrpSpPr>
        <p:grpSpPr>
          <a:xfrm>
            <a:off x="344489" y="3301588"/>
            <a:ext cx="16917778" cy="10245734"/>
            <a:chOff x="1638301" y="1676400"/>
            <a:chExt cx="8458889" cy="5122867"/>
          </a:xfrm>
        </p:grpSpPr>
        <p:sp>
          <p:nvSpPr>
            <p:cNvPr id="339970" name="Line 2"/>
            <p:cNvSpPr>
              <a:spLocks noChangeShapeType="1"/>
            </p:cNvSpPr>
            <p:nvPr/>
          </p:nvSpPr>
          <p:spPr bwMode="auto">
            <a:xfrm flipH="1">
              <a:off x="2581275" y="5043488"/>
              <a:ext cx="70294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71" name="Line 3"/>
            <p:cNvSpPr>
              <a:spLocks noChangeShapeType="1"/>
            </p:cNvSpPr>
            <p:nvPr/>
          </p:nvSpPr>
          <p:spPr bwMode="auto">
            <a:xfrm>
              <a:off x="2581275" y="1676400"/>
              <a:ext cx="0" cy="33670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72" name="Line 4"/>
            <p:cNvSpPr>
              <a:spLocks noChangeShapeType="1"/>
            </p:cNvSpPr>
            <p:nvPr/>
          </p:nvSpPr>
          <p:spPr bwMode="auto">
            <a:xfrm>
              <a:off x="2581275" y="4967288"/>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73" name="Text Box 5"/>
            <p:cNvSpPr txBox="1">
              <a:spLocks noChangeArrowheads="1"/>
            </p:cNvSpPr>
            <p:nvPr/>
          </p:nvSpPr>
          <p:spPr bwMode="auto">
            <a:xfrm>
              <a:off x="2232026" y="5105400"/>
              <a:ext cx="663002"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b="1" dirty="0"/>
                <a:t>1995</a:t>
              </a:r>
            </a:p>
          </p:txBody>
        </p:sp>
        <p:sp>
          <p:nvSpPr>
            <p:cNvPr id="339974" name="Line 6"/>
            <p:cNvSpPr>
              <a:spLocks noChangeShapeType="1"/>
            </p:cNvSpPr>
            <p:nvPr/>
          </p:nvSpPr>
          <p:spPr bwMode="auto">
            <a:xfrm>
              <a:off x="4552950" y="1676400"/>
              <a:ext cx="0" cy="3367088"/>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75" name="Line 7"/>
            <p:cNvSpPr>
              <a:spLocks noChangeShapeType="1"/>
            </p:cNvSpPr>
            <p:nvPr/>
          </p:nvSpPr>
          <p:spPr bwMode="auto">
            <a:xfrm>
              <a:off x="4552950" y="4967288"/>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76" name="Text Box 8"/>
            <p:cNvSpPr txBox="1">
              <a:spLocks noChangeArrowheads="1"/>
            </p:cNvSpPr>
            <p:nvPr/>
          </p:nvSpPr>
          <p:spPr bwMode="auto">
            <a:xfrm>
              <a:off x="4117976" y="5105400"/>
              <a:ext cx="663002"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b="1" dirty="0"/>
                <a:t>1998</a:t>
              </a:r>
            </a:p>
          </p:txBody>
        </p:sp>
        <p:sp>
          <p:nvSpPr>
            <p:cNvPr id="339977" name="Line 9"/>
            <p:cNvSpPr>
              <a:spLocks noChangeShapeType="1"/>
            </p:cNvSpPr>
            <p:nvPr/>
          </p:nvSpPr>
          <p:spPr bwMode="auto">
            <a:xfrm>
              <a:off x="6438900" y="4967288"/>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78" name="Text Box 10"/>
            <p:cNvSpPr txBox="1">
              <a:spLocks noChangeArrowheads="1"/>
            </p:cNvSpPr>
            <p:nvPr/>
          </p:nvSpPr>
          <p:spPr bwMode="auto">
            <a:xfrm>
              <a:off x="6010276" y="5105400"/>
              <a:ext cx="663002"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b="1" dirty="0"/>
                <a:t>2001</a:t>
              </a:r>
            </a:p>
          </p:txBody>
        </p:sp>
        <p:sp>
          <p:nvSpPr>
            <p:cNvPr id="339979" name="Line 11"/>
            <p:cNvSpPr>
              <a:spLocks noChangeShapeType="1"/>
            </p:cNvSpPr>
            <p:nvPr/>
          </p:nvSpPr>
          <p:spPr bwMode="auto">
            <a:xfrm>
              <a:off x="8324850" y="1676400"/>
              <a:ext cx="0" cy="3367088"/>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dirty="0"/>
            </a:p>
          </p:txBody>
        </p:sp>
        <p:sp>
          <p:nvSpPr>
            <p:cNvPr id="339980" name="Line 12"/>
            <p:cNvSpPr>
              <a:spLocks noChangeShapeType="1"/>
            </p:cNvSpPr>
            <p:nvPr/>
          </p:nvSpPr>
          <p:spPr bwMode="auto">
            <a:xfrm>
              <a:off x="8324850" y="4967288"/>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81" name="Text Box 13"/>
            <p:cNvSpPr txBox="1">
              <a:spLocks noChangeArrowheads="1"/>
            </p:cNvSpPr>
            <p:nvPr/>
          </p:nvSpPr>
          <p:spPr bwMode="auto">
            <a:xfrm>
              <a:off x="7975601" y="5105400"/>
              <a:ext cx="663002"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b="1" dirty="0"/>
                <a:t>2004</a:t>
              </a:r>
            </a:p>
          </p:txBody>
        </p:sp>
        <p:sp>
          <p:nvSpPr>
            <p:cNvPr id="339982" name="Line 14"/>
            <p:cNvSpPr>
              <a:spLocks noChangeShapeType="1"/>
            </p:cNvSpPr>
            <p:nvPr/>
          </p:nvSpPr>
          <p:spPr bwMode="auto">
            <a:xfrm>
              <a:off x="9610725" y="1676400"/>
              <a:ext cx="0" cy="3367088"/>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dirty="0"/>
            </a:p>
          </p:txBody>
        </p:sp>
        <p:sp>
          <p:nvSpPr>
            <p:cNvPr id="339983" name="Line 15"/>
            <p:cNvSpPr>
              <a:spLocks noChangeShapeType="1"/>
            </p:cNvSpPr>
            <p:nvPr/>
          </p:nvSpPr>
          <p:spPr bwMode="auto">
            <a:xfrm>
              <a:off x="9610725" y="4967288"/>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84" name="Text Box 16"/>
            <p:cNvSpPr txBox="1">
              <a:spLocks noChangeArrowheads="1"/>
            </p:cNvSpPr>
            <p:nvPr/>
          </p:nvSpPr>
          <p:spPr bwMode="auto">
            <a:xfrm>
              <a:off x="9261476" y="5105400"/>
              <a:ext cx="663002"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b="1" dirty="0"/>
                <a:t>2006</a:t>
              </a:r>
            </a:p>
          </p:txBody>
        </p:sp>
        <p:sp>
          <p:nvSpPr>
            <p:cNvPr id="339985" name="Line 17"/>
            <p:cNvSpPr>
              <a:spLocks noChangeShapeType="1"/>
            </p:cNvSpPr>
            <p:nvPr/>
          </p:nvSpPr>
          <p:spPr bwMode="auto">
            <a:xfrm flipV="1">
              <a:off x="3781426" y="3886201"/>
              <a:ext cx="5229225" cy="519113"/>
            </a:xfrm>
            <a:prstGeom prst="line">
              <a:avLst/>
            </a:prstGeom>
            <a:noFill/>
            <a:ln w="28575">
              <a:solidFill>
                <a:srgbClr val="FF9999"/>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86" name="Line 18"/>
            <p:cNvSpPr>
              <a:spLocks noChangeShapeType="1"/>
            </p:cNvSpPr>
            <p:nvPr/>
          </p:nvSpPr>
          <p:spPr bwMode="auto">
            <a:xfrm flipV="1">
              <a:off x="3181351" y="3138488"/>
              <a:ext cx="6086475" cy="1066800"/>
            </a:xfrm>
            <a:prstGeom prst="line">
              <a:avLst/>
            </a:prstGeom>
            <a:noFill/>
            <a:ln w="28575">
              <a:solidFill>
                <a:srgbClr val="FF0066"/>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grpSp>
          <p:nvGrpSpPr>
            <p:cNvPr id="339987" name="Group 19"/>
            <p:cNvGrpSpPr>
              <a:grpSpLocks/>
            </p:cNvGrpSpPr>
            <p:nvPr/>
          </p:nvGrpSpPr>
          <p:grpSpPr bwMode="auto">
            <a:xfrm>
              <a:off x="5695950" y="3124202"/>
              <a:ext cx="2127052" cy="2792414"/>
              <a:chOff x="2656" y="1968"/>
              <a:chExt cx="1191" cy="1759"/>
            </a:xfrm>
          </p:grpSpPr>
          <p:sp>
            <p:nvSpPr>
              <p:cNvPr id="339988" name="Line 20"/>
              <p:cNvSpPr>
                <a:spLocks noChangeShapeType="1"/>
              </p:cNvSpPr>
              <p:nvPr/>
            </p:nvSpPr>
            <p:spPr bwMode="auto">
              <a:xfrm flipV="1">
                <a:off x="2842" y="2496"/>
                <a:ext cx="576" cy="96"/>
              </a:xfrm>
              <a:prstGeom prst="line">
                <a:avLst/>
              </a:prstGeom>
              <a:noFill/>
              <a:ln w="28575">
                <a:solidFill>
                  <a:srgbClr val="FF99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sp>
            <p:nvSpPr>
              <p:cNvPr id="339989" name="Line 21"/>
              <p:cNvSpPr>
                <a:spLocks noChangeShapeType="1"/>
              </p:cNvSpPr>
              <p:nvPr/>
            </p:nvSpPr>
            <p:spPr bwMode="auto">
              <a:xfrm flipV="1">
                <a:off x="2890" y="1968"/>
                <a:ext cx="576" cy="288"/>
              </a:xfrm>
              <a:prstGeom prst="line">
                <a:avLst/>
              </a:prstGeom>
              <a:noFill/>
              <a:ln w="28575">
                <a:solidFill>
                  <a:srgbClr val="FF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grpSp>
            <p:nvGrpSpPr>
              <p:cNvPr id="339990" name="Group 22"/>
              <p:cNvGrpSpPr>
                <a:grpSpLocks/>
              </p:cNvGrpSpPr>
              <p:nvPr/>
            </p:nvGrpSpPr>
            <p:grpSpPr bwMode="auto">
              <a:xfrm>
                <a:off x="2656" y="3408"/>
                <a:ext cx="1191" cy="319"/>
                <a:chOff x="2656" y="3408"/>
                <a:chExt cx="1191" cy="319"/>
              </a:xfrm>
            </p:grpSpPr>
            <p:sp>
              <p:nvSpPr>
                <p:cNvPr id="339991" name="AutoShape 23"/>
                <p:cNvSpPr>
                  <a:spLocks/>
                </p:cNvSpPr>
                <p:nvPr/>
              </p:nvSpPr>
              <p:spPr bwMode="auto">
                <a:xfrm rot="5400000">
                  <a:off x="3124" y="3096"/>
                  <a:ext cx="144" cy="768"/>
                </a:xfrm>
                <a:prstGeom prst="rightBrace">
                  <a:avLst>
                    <a:gd name="adj1" fmla="val 44444"/>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39992" name="Text Box 24"/>
                <p:cNvSpPr txBox="1">
                  <a:spLocks noChangeArrowheads="1"/>
                </p:cNvSpPr>
                <p:nvPr/>
              </p:nvSpPr>
              <p:spPr bwMode="auto">
                <a:xfrm>
                  <a:off x="2656" y="3504"/>
                  <a:ext cx="1191"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dirty="0"/>
                    <a:t>Short-term effects</a:t>
                  </a:r>
                </a:p>
              </p:txBody>
            </p:sp>
          </p:grpSp>
        </p:grpSp>
        <p:grpSp>
          <p:nvGrpSpPr>
            <p:cNvPr id="339993" name="Group 25"/>
            <p:cNvGrpSpPr>
              <a:grpSpLocks/>
            </p:cNvGrpSpPr>
            <p:nvPr/>
          </p:nvGrpSpPr>
          <p:grpSpPr bwMode="auto">
            <a:xfrm>
              <a:off x="2667001" y="5753115"/>
              <a:ext cx="6772275" cy="588964"/>
              <a:chOff x="960" y="3624"/>
              <a:chExt cx="3792" cy="371"/>
            </a:xfrm>
          </p:grpSpPr>
          <p:sp>
            <p:nvSpPr>
              <p:cNvPr id="339994" name="AutoShape 26"/>
              <p:cNvSpPr>
                <a:spLocks/>
              </p:cNvSpPr>
              <p:nvPr/>
            </p:nvSpPr>
            <p:spPr bwMode="auto">
              <a:xfrm rot="5400000">
                <a:off x="2760" y="1824"/>
                <a:ext cx="192" cy="3792"/>
              </a:xfrm>
              <a:prstGeom prst="rightBrace">
                <a:avLst>
                  <a:gd name="adj1" fmla="val 164583"/>
                  <a:gd name="adj2" fmla="val 50023"/>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39995" name="Text Box 27"/>
              <p:cNvSpPr txBox="1">
                <a:spLocks noChangeArrowheads="1"/>
              </p:cNvSpPr>
              <p:nvPr/>
            </p:nvSpPr>
            <p:spPr bwMode="auto">
              <a:xfrm>
                <a:off x="2294" y="3772"/>
                <a:ext cx="1167"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dirty="0"/>
                  <a:t>Long-term effects</a:t>
                </a:r>
              </a:p>
            </p:txBody>
          </p:sp>
        </p:grpSp>
        <p:sp>
          <p:nvSpPr>
            <p:cNvPr id="339996" name="Text Box 28"/>
            <p:cNvSpPr txBox="1">
              <a:spLocks noChangeArrowheads="1"/>
            </p:cNvSpPr>
            <p:nvPr/>
          </p:nvSpPr>
          <p:spPr bwMode="auto">
            <a:xfrm rot="16200000">
              <a:off x="577489" y="3128204"/>
              <a:ext cx="3229699"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dirty="0"/>
                <a:t>PSA concentration (mg/mL)</a:t>
              </a:r>
            </a:p>
          </p:txBody>
        </p:sp>
        <p:grpSp>
          <p:nvGrpSpPr>
            <p:cNvPr id="339998" name="Group 30"/>
            <p:cNvGrpSpPr>
              <a:grpSpLocks/>
            </p:cNvGrpSpPr>
            <p:nvPr/>
          </p:nvGrpSpPr>
          <p:grpSpPr bwMode="auto">
            <a:xfrm>
              <a:off x="2595563" y="3200400"/>
              <a:ext cx="918675" cy="1143000"/>
              <a:chOff x="920" y="2016"/>
              <a:chExt cx="514" cy="720"/>
            </a:xfrm>
          </p:grpSpPr>
          <p:sp>
            <p:nvSpPr>
              <p:cNvPr id="339999" name="Text Box 31"/>
              <p:cNvSpPr txBox="1">
                <a:spLocks noChangeArrowheads="1"/>
              </p:cNvSpPr>
              <p:nvPr/>
            </p:nvSpPr>
            <p:spPr bwMode="auto">
              <a:xfrm>
                <a:off x="920" y="2016"/>
                <a:ext cx="514"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First</a:t>
                </a:r>
                <a:br>
                  <a:rPr lang="en-US" altLang="en-US" sz="4000" dirty="0"/>
                </a:br>
                <a:r>
                  <a:rPr lang="en-US" altLang="en-US" sz="4000" dirty="0"/>
                  <a:t>sample</a:t>
                </a:r>
              </a:p>
            </p:txBody>
          </p:sp>
          <p:grpSp>
            <p:nvGrpSpPr>
              <p:cNvPr id="340000" name="Group 32"/>
              <p:cNvGrpSpPr>
                <a:grpSpLocks/>
              </p:cNvGrpSpPr>
              <p:nvPr/>
            </p:nvGrpSpPr>
            <p:grpSpPr bwMode="auto">
              <a:xfrm rot="5400000">
                <a:off x="1080" y="2568"/>
                <a:ext cx="240" cy="96"/>
                <a:chOff x="1392" y="2688"/>
                <a:chExt cx="240" cy="96"/>
              </a:xfrm>
            </p:grpSpPr>
            <p:sp>
              <p:nvSpPr>
                <p:cNvPr id="340001" name="AutoShape 33"/>
                <p:cNvSpPr>
                  <a:spLocks noChangeArrowheads="1"/>
                </p:cNvSpPr>
                <p:nvPr/>
              </p:nvSpPr>
              <p:spPr bwMode="auto">
                <a:xfrm>
                  <a:off x="1392" y="2688"/>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02" name="AutoShape 34"/>
                <p:cNvSpPr>
                  <a:spLocks noChangeArrowheads="1"/>
                </p:cNvSpPr>
                <p:nvPr/>
              </p:nvSpPr>
              <p:spPr bwMode="auto">
                <a:xfrm>
                  <a:off x="1488" y="2688"/>
                  <a:ext cx="144" cy="96"/>
                </a:xfrm>
                <a:prstGeom prst="flowChartDelay">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grpSp>
          <p:nvGrpSpPr>
            <p:cNvPr id="340003" name="Group 35"/>
            <p:cNvGrpSpPr>
              <a:grpSpLocks/>
            </p:cNvGrpSpPr>
            <p:nvPr/>
          </p:nvGrpSpPr>
          <p:grpSpPr bwMode="auto">
            <a:xfrm>
              <a:off x="5275262" y="2438400"/>
              <a:ext cx="1047630" cy="1371600"/>
              <a:chOff x="2420" y="1536"/>
              <a:chExt cx="587" cy="864"/>
            </a:xfrm>
          </p:grpSpPr>
          <p:sp>
            <p:nvSpPr>
              <p:cNvPr id="340004" name="Text Box 36"/>
              <p:cNvSpPr txBox="1">
                <a:spLocks noChangeArrowheads="1"/>
              </p:cNvSpPr>
              <p:nvPr/>
            </p:nvSpPr>
            <p:spPr bwMode="auto">
              <a:xfrm>
                <a:off x="2420" y="1536"/>
                <a:ext cx="587" cy="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Pre-</a:t>
                </a:r>
                <a:br>
                  <a:rPr lang="en-US" altLang="en-US" sz="4000" dirty="0"/>
                </a:br>
                <a:r>
                  <a:rPr lang="en-US" altLang="en-US" sz="4000" dirty="0"/>
                  <a:t>infection</a:t>
                </a:r>
                <a:br>
                  <a:rPr lang="en-US" altLang="en-US" sz="4000" dirty="0"/>
                </a:br>
                <a:r>
                  <a:rPr lang="en-US" altLang="en-US" sz="4000" dirty="0"/>
                  <a:t>sample</a:t>
                </a:r>
              </a:p>
            </p:txBody>
          </p:sp>
          <p:grpSp>
            <p:nvGrpSpPr>
              <p:cNvPr id="340005" name="Group 37"/>
              <p:cNvGrpSpPr>
                <a:grpSpLocks/>
              </p:cNvGrpSpPr>
              <p:nvPr/>
            </p:nvGrpSpPr>
            <p:grpSpPr bwMode="auto">
              <a:xfrm rot="5400000">
                <a:off x="2664" y="2232"/>
                <a:ext cx="240" cy="96"/>
                <a:chOff x="1392" y="2688"/>
                <a:chExt cx="240" cy="96"/>
              </a:xfrm>
            </p:grpSpPr>
            <p:sp>
              <p:nvSpPr>
                <p:cNvPr id="340006" name="AutoShape 38"/>
                <p:cNvSpPr>
                  <a:spLocks noChangeArrowheads="1"/>
                </p:cNvSpPr>
                <p:nvPr/>
              </p:nvSpPr>
              <p:spPr bwMode="auto">
                <a:xfrm>
                  <a:off x="1392" y="2688"/>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07" name="AutoShape 39"/>
                <p:cNvSpPr>
                  <a:spLocks noChangeArrowheads="1"/>
                </p:cNvSpPr>
                <p:nvPr/>
              </p:nvSpPr>
              <p:spPr bwMode="auto">
                <a:xfrm>
                  <a:off x="1488" y="2688"/>
                  <a:ext cx="144" cy="96"/>
                </a:xfrm>
                <a:prstGeom prst="flowChartDelay">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grpSp>
          <p:nvGrpSpPr>
            <p:cNvPr id="340008" name="Group 40"/>
            <p:cNvGrpSpPr>
              <a:grpSpLocks/>
            </p:cNvGrpSpPr>
            <p:nvPr/>
          </p:nvGrpSpPr>
          <p:grpSpPr bwMode="auto">
            <a:xfrm>
              <a:off x="8582025" y="2133600"/>
              <a:ext cx="943698" cy="1143000"/>
              <a:chOff x="4272" y="1344"/>
              <a:chExt cx="528" cy="720"/>
            </a:xfrm>
          </p:grpSpPr>
          <p:sp>
            <p:nvSpPr>
              <p:cNvPr id="340009" name="Text Box 41"/>
              <p:cNvSpPr txBox="1">
                <a:spLocks noChangeArrowheads="1"/>
              </p:cNvSpPr>
              <p:nvPr/>
            </p:nvSpPr>
            <p:spPr bwMode="auto">
              <a:xfrm>
                <a:off x="4272" y="1344"/>
                <a:ext cx="514"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Last</a:t>
                </a:r>
                <a:br>
                  <a:rPr lang="en-US" altLang="en-US" sz="4000" dirty="0"/>
                </a:br>
                <a:r>
                  <a:rPr lang="en-US" altLang="en-US" sz="4000" dirty="0"/>
                  <a:t>sample</a:t>
                </a:r>
              </a:p>
            </p:txBody>
          </p:sp>
          <p:grpSp>
            <p:nvGrpSpPr>
              <p:cNvPr id="340010" name="Group 42"/>
              <p:cNvGrpSpPr>
                <a:grpSpLocks/>
              </p:cNvGrpSpPr>
              <p:nvPr/>
            </p:nvGrpSpPr>
            <p:grpSpPr bwMode="auto">
              <a:xfrm rot="5400000">
                <a:off x="4632" y="1896"/>
                <a:ext cx="240" cy="96"/>
                <a:chOff x="1392" y="2688"/>
                <a:chExt cx="240" cy="96"/>
              </a:xfrm>
            </p:grpSpPr>
            <p:sp>
              <p:nvSpPr>
                <p:cNvPr id="340011" name="AutoShape 43"/>
                <p:cNvSpPr>
                  <a:spLocks noChangeArrowheads="1"/>
                </p:cNvSpPr>
                <p:nvPr/>
              </p:nvSpPr>
              <p:spPr bwMode="auto">
                <a:xfrm>
                  <a:off x="1392" y="2688"/>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12" name="AutoShape 44"/>
                <p:cNvSpPr>
                  <a:spLocks noChangeArrowheads="1"/>
                </p:cNvSpPr>
                <p:nvPr/>
              </p:nvSpPr>
              <p:spPr bwMode="auto">
                <a:xfrm>
                  <a:off x="1488" y="2688"/>
                  <a:ext cx="144" cy="96"/>
                </a:xfrm>
                <a:prstGeom prst="flowChartDelay">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grpSp>
          <p:nvGrpSpPr>
            <p:cNvPr id="340013" name="Group 45"/>
            <p:cNvGrpSpPr>
              <a:grpSpLocks/>
            </p:cNvGrpSpPr>
            <p:nvPr/>
          </p:nvGrpSpPr>
          <p:grpSpPr bwMode="auto">
            <a:xfrm>
              <a:off x="1638301" y="1981200"/>
              <a:ext cx="6192625" cy="4818064"/>
              <a:chOff x="384" y="1248"/>
              <a:chExt cx="3467" cy="3035"/>
            </a:xfrm>
          </p:grpSpPr>
          <p:grpSp>
            <p:nvGrpSpPr>
              <p:cNvPr id="340014" name="Group 46"/>
              <p:cNvGrpSpPr>
                <a:grpSpLocks/>
              </p:cNvGrpSpPr>
              <p:nvPr/>
            </p:nvGrpSpPr>
            <p:grpSpPr bwMode="auto">
              <a:xfrm>
                <a:off x="486" y="1248"/>
                <a:ext cx="3365" cy="3035"/>
                <a:chOff x="486" y="1248"/>
                <a:chExt cx="3365" cy="3035"/>
              </a:xfrm>
            </p:grpSpPr>
            <p:sp>
              <p:nvSpPr>
                <p:cNvPr id="340015" name="Text Box 47"/>
                <p:cNvSpPr txBox="1">
                  <a:spLocks noChangeArrowheads="1"/>
                </p:cNvSpPr>
                <p:nvPr/>
              </p:nvSpPr>
              <p:spPr bwMode="auto">
                <a:xfrm>
                  <a:off x="486" y="4060"/>
                  <a:ext cx="1896"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dirty="0"/>
                    <a:t>Men with infection diagnoses</a:t>
                  </a:r>
                </a:p>
              </p:txBody>
            </p:sp>
            <p:grpSp>
              <p:nvGrpSpPr>
                <p:cNvPr id="340016" name="Group 48"/>
                <p:cNvGrpSpPr>
                  <a:grpSpLocks/>
                </p:cNvGrpSpPr>
                <p:nvPr/>
              </p:nvGrpSpPr>
              <p:grpSpPr bwMode="auto">
                <a:xfrm>
                  <a:off x="3264" y="1248"/>
                  <a:ext cx="587" cy="864"/>
                  <a:chOff x="3264" y="1248"/>
                  <a:chExt cx="587" cy="864"/>
                </a:xfrm>
              </p:grpSpPr>
              <p:sp>
                <p:nvSpPr>
                  <p:cNvPr id="340017" name="Text Box 49"/>
                  <p:cNvSpPr txBox="1">
                    <a:spLocks noChangeArrowheads="1"/>
                  </p:cNvSpPr>
                  <p:nvPr/>
                </p:nvSpPr>
                <p:spPr bwMode="auto">
                  <a:xfrm>
                    <a:off x="3264" y="1248"/>
                    <a:ext cx="587" cy="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dirty="0"/>
                      <a:t>Acute</a:t>
                    </a:r>
                    <a:br>
                      <a:rPr lang="en-US" altLang="en-US" sz="4000" dirty="0"/>
                    </a:br>
                    <a:r>
                      <a:rPr lang="en-US" altLang="en-US" sz="4000" dirty="0"/>
                      <a:t>infection</a:t>
                    </a:r>
                    <a:br>
                      <a:rPr lang="en-US" altLang="en-US" sz="4000" dirty="0"/>
                    </a:br>
                    <a:r>
                      <a:rPr lang="en-US" altLang="en-US" sz="4000" dirty="0"/>
                      <a:t>sample</a:t>
                    </a:r>
                  </a:p>
                </p:txBody>
              </p:sp>
              <p:grpSp>
                <p:nvGrpSpPr>
                  <p:cNvPr id="340018" name="Group 50"/>
                  <p:cNvGrpSpPr>
                    <a:grpSpLocks/>
                  </p:cNvGrpSpPr>
                  <p:nvPr/>
                </p:nvGrpSpPr>
                <p:grpSpPr bwMode="auto">
                  <a:xfrm rot="5400000">
                    <a:off x="3432" y="1944"/>
                    <a:ext cx="240" cy="96"/>
                    <a:chOff x="1392" y="2688"/>
                    <a:chExt cx="240" cy="96"/>
                  </a:xfrm>
                </p:grpSpPr>
                <p:sp>
                  <p:nvSpPr>
                    <p:cNvPr id="340019" name="AutoShape 51"/>
                    <p:cNvSpPr>
                      <a:spLocks noChangeArrowheads="1"/>
                    </p:cNvSpPr>
                    <p:nvPr/>
                  </p:nvSpPr>
                  <p:spPr bwMode="auto">
                    <a:xfrm>
                      <a:off x="1392" y="2688"/>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20" name="AutoShape 52"/>
                    <p:cNvSpPr>
                      <a:spLocks noChangeArrowheads="1"/>
                    </p:cNvSpPr>
                    <p:nvPr/>
                  </p:nvSpPr>
                  <p:spPr bwMode="auto">
                    <a:xfrm>
                      <a:off x="1488" y="2688"/>
                      <a:ext cx="144" cy="96"/>
                    </a:xfrm>
                    <a:prstGeom prst="flowChartDelay">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grpSp>
          <p:grpSp>
            <p:nvGrpSpPr>
              <p:cNvPr id="340021" name="Group 53"/>
              <p:cNvGrpSpPr>
                <a:grpSpLocks/>
              </p:cNvGrpSpPr>
              <p:nvPr/>
            </p:nvGrpSpPr>
            <p:grpSpPr bwMode="auto">
              <a:xfrm rot="5400000">
                <a:off x="312" y="4104"/>
                <a:ext cx="240" cy="96"/>
                <a:chOff x="1392" y="2688"/>
                <a:chExt cx="240" cy="96"/>
              </a:xfrm>
            </p:grpSpPr>
            <p:sp>
              <p:nvSpPr>
                <p:cNvPr id="340022" name="AutoShape 54"/>
                <p:cNvSpPr>
                  <a:spLocks noChangeArrowheads="1"/>
                </p:cNvSpPr>
                <p:nvPr/>
              </p:nvSpPr>
              <p:spPr bwMode="auto">
                <a:xfrm>
                  <a:off x="1392" y="2688"/>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23" name="AutoShape 55"/>
                <p:cNvSpPr>
                  <a:spLocks noChangeArrowheads="1"/>
                </p:cNvSpPr>
                <p:nvPr/>
              </p:nvSpPr>
              <p:spPr bwMode="auto">
                <a:xfrm>
                  <a:off x="1488" y="2688"/>
                  <a:ext cx="144" cy="96"/>
                </a:xfrm>
                <a:prstGeom prst="flowChartDelay">
                  <a:avLst/>
                </a:prstGeom>
                <a:solidFill>
                  <a:srgbClr val="FF0066"/>
                </a:solidFill>
                <a:ln w="95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grpSp>
          <p:nvGrpSpPr>
            <p:cNvPr id="340024" name="Group 56"/>
            <p:cNvGrpSpPr>
              <a:grpSpLocks/>
            </p:cNvGrpSpPr>
            <p:nvPr/>
          </p:nvGrpSpPr>
          <p:grpSpPr bwMode="auto">
            <a:xfrm>
              <a:off x="3524250" y="4191000"/>
              <a:ext cx="171450" cy="381000"/>
              <a:chOff x="1440" y="2160"/>
              <a:chExt cx="96" cy="240"/>
            </a:xfrm>
          </p:grpSpPr>
          <p:sp>
            <p:nvSpPr>
              <p:cNvPr id="340025" name="AutoShape 57"/>
              <p:cNvSpPr>
                <a:spLocks noChangeArrowheads="1"/>
              </p:cNvSpPr>
              <p:nvPr/>
            </p:nvSpPr>
            <p:spPr bwMode="auto">
              <a:xfrm rot="5400000">
                <a:off x="1368" y="2232"/>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26" name="AutoShape 58"/>
              <p:cNvSpPr>
                <a:spLocks noChangeArrowheads="1"/>
              </p:cNvSpPr>
              <p:nvPr/>
            </p:nvSpPr>
            <p:spPr bwMode="auto">
              <a:xfrm rot="5400000">
                <a:off x="1416" y="2280"/>
                <a:ext cx="144" cy="96"/>
              </a:xfrm>
              <a:prstGeom prst="flowChartDelay">
                <a:avLst/>
              </a:prstGeom>
              <a:solidFill>
                <a:srgbClr val="FF7C80"/>
              </a:solidFill>
              <a:ln w="9525">
                <a:solidFill>
                  <a:srgbClr val="FF7C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nvGrpSpPr>
            <p:cNvPr id="340027" name="Group 59"/>
            <p:cNvGrpSpPr>
              <a:grpSpLocks/>
            </p:cNvGrpSpPr>
            <p:nvPr/>
          </p:nvGrpSpPr>
          <p:grpSpPr bwMode="auto">
            <a:xfrm>
              <a:off x="9096375" y="3657600"/>
              <a:ext cx="171450" cy="381000"/>
              <a:chOff x="1440" y="2160"/>
              <a:chExt cx="96" cy="240"/>
            </a:xfrm>
          </p:grpSpPr>
          <p:sp>
            <p:nvSpPr>
              <p:cNvPr id="340028" name="AutoShape 60"/>
              <p:cNvSpPr>
                <a:spLocks noChangeArrowheads="1"/>
              </p:cNvSpPr>
              <p:nvPr/>
            </p:nvSpPr>
            <p:spPr bwMode="auto">
              <a:xfrm rot="5400000">
                <a:off x="1368" y="2232"/>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29" name="AutoShape 61"/>
              <p:cNvSpPr>
                <a:spLocks noChangeArrowheads="1"/>
              </p:cNvSpPr>
              <p:nvPr/>
            </p:nvSpPr>
            <p:spPr bwMode="auto">
              <a:xfrm rot="5400000">
                <a:off x="1416" y="2280"/>
                <a:ext cx="144" cy="96"/>
              </a:xfrm>
              <a:prstGeom prst="flowChartDelay">
                <a:avLst/>
              </a:prstGeom>
              <a:solidFill>
                <a:srgbClr val="FF7C80"/>
              </a:solidFill>
              <a:ln w="9525">
                <a:solidFill>
                  <a:srgbClr val="FF7C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nvGrpSpPr>
            <p:cNvPr id="340030" name="Group 62"/>
            <p:cNvGrpSpPr>
              <a:grpSpLocks/>
            </p:cNvGrpSpPr>
            <p:nvPr/>
          </p:nvGrpSpPr>
          <p:grpSpPr bwMode="auto">
            <a:xfrm>
              <a:off x="5838828" y="3733803"/>
              <a:ext cx="4258362" cy="3065464"/>
              <a:chOff x="2736" y="2352"/>
              <a:chExt cx="2384" cy="1931"/>
            </a:xfrm>
          </p:grpSpPr>
          <p:sp>
            <p:nvSpPr>
              <p:cNvPr id="340031" name="Text Box 63"/>
              <p:cNvSpPr txBox="1">
                <a:spLocks noChangeArrowheads="1"/>
              </p:cNvSpPr>
              <p:nvPr/>
            </p:nvSpPr>
            <p:spPr bwMode="auto">
              <a:xfrm>
                <a:off x="3024" y="4060"/>
                <a:ext cx="2096" cy="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4000" dirty="0"/>
                  <a:t>Men with no infection diagnoses</a:t>
                </a:r>
              </a:p>
            </p:txBody>
          </p:sp>
          <p:grpSp>
            <p:nvGrpSpPr>
              <p:cNvPr id="340032" name="Group 64"/>
              <p:cNvGrpSpPr>
                <a:grpSpLocks/>
              </p:cNvGrpSpPr>
              <p:nvPr/>
            </p:nvGrpSpPr>
            <p:grpSpPr bwMode="auto">
              <a:xfrm>
                <a:off x="2736" y="2496"/>
                <a:ext cx="96" cy="240"/>
                <a:chOff x="1440" y="2160"/>
                <a:chExt cx="96" cy="240"/>
              </a:xfrm>
            </p:grpSpPr>
            <p:sp>
              <p:nvSpPr>
                <p:cNvPr id="340033" name="AutoShape 65"/>
                <p:cNvSpPr>
                  <a:spLocks noChangeArrowheads="1"/>
                </p:cNvSpPr>
                <p:nvPr/>
              </p:nvSpPr>
              <p:spPr bwMode="auto">
                <a:xfrm rot="5400000">
                  <a:off x="1368" y="2232"/>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34" name="AutoShape 66"/>
                <p:cNvSpPr>
                  <a:spLocks noChangeArrowheads="1"/>
                </p:cNvSpPr>
                <p:nvPr/>
              </p:nvSpPr>
              <p:spPr bwMode="auto">
                <a:xfrm rot="5400000">
                  <a:off x="1416" y="2280"/>
                  <a:ext cx="144" cy="96"/>
                </a:xfrm>
                <a:prstGeom prst="flowChartDelay">
                  <a:avLst/>
                </a:prstGeom>
                <a:solidFill>
                  <a:srgbClr val="FF7C80"/>
                </a:solidFill>
                <a:ln w="9525">
                  <a:solidFill>
                    <a:srgbClr val="FF7C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nvGrpSpPr>
              <p:cNvPr id="340035" name="Group 67"/>
              <p:cNvGrpSpPr>
                <a:grpSpLocks/>
              </p:cNvGrpSpPr>
              <p:nvPr/>
            </p:nvGrpSpPr>
            <p:grpSpPr bwMode="auto">
              <a:xfrm>
                <a:off x="3456" y="2352"/>
                <a:ext cx="96" cy="240"/>
                <a:chOff x="1440" y="2160"/>
                <a:chExt cx="96" cy="240"/>
              </a:xfrm>
            </p:grpSpPr>
            <p:sp>
              <p:nvSpPr>
                <p:cNvPr id="340036" name="AutoShape 68"/>
                <p:cNvSpPr>
                  <a:spLocks noChangeArrowheads="1"/>
                </p:cNvSpPr>
                <p:nvPr/>
              </p:nvSpPr>
              <p:spPr bwMode="auto">
                <a:xfrm rot="5400000">
                  <a:off x="1368" y="2232"/>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37" name="AutoShape 69"/>
                <p:cNvSpPr>
                  <a:spLocks noChangeArrowheads="1"/>
                </p:cNvSpPr>
                <p:nvPr/>
              </p:nvSpPr>
              <p:spPr bwMode="auto">
                <a:xfrm rot="5400000">
                  <a:off x="1416" y="2280"/>
                  <a:ext cx="144" cy="96"/>
                </a:xfrm>
                <a:prstGeom prst="flowChartDelay">
                  <a:avLst/>
                </a:prstGeom>
                <a:solidFill>
                  <a:srgbClr val="FF7C80"/>
                </a:solidFill>
                <a:ln w="9525">
                  <a:solidFill>
                    <a:srgbClr val="FF7C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nvGrpSpPr>
              <p:cNvPr id="340038" name="Group 70"/>
              <p:cNvGrpSpPr>
                <a:grpSpLocks/>
              </p:cNvGrpSpPr>
              <p:nvPr/>
            </p:nvGrpSpPr>
            <p:grpSpPr bwMode="auto">
              <a:xfrm>
                <a:off x="2928" y="4032"/>
                <a:ext cx="96" cy="240"/>
                <a:chOff x="1440" y="2160"/>
                <a:chExt cx="96" cy="240"/>
              </a:xfrm>
            </p:grpSpPr>
            <p:sp>
              <p:nvSpPr>
                <p:cNvPr id="340039" name="AutoShape 71"/>
                <p:cNvSpPr>
                  <a:spLocks noChangeArrowheads="1"/>
                </p:cNvSpPr>
                <p:nvPr/>
              </p:nvSpPr>
              <p:spPr bwMode="auto">
                <a:xfrm rot="5400000">
                  <a:off x="1368" y="2232"/>
                  <a:ext cx="240" cy="96"/>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7200"/>
                </a:p>
              </p:txBody>
            </p:sp>
            <p:sp>
              <p:nvSpPr>
                <p:cNvPr id="340040" name="AutoShape 72"/>
                <p:cNvSpPr>
                  <a:spLocks noChangeArrowheads="1"/>
                </p:cNvSpPr>
                <p:nvPr/>
              </p:nvSpPr>
              <p:spPr bwMode="auto">
                <a:xfrm rot="5400000">
                  <a:off x="1416" y="2280"/>
                  <a:ext cx="144" cy="96"/>
                </a:xfrm>
                <a:prstGeom prst="flowChartDelay">
                  <a:avLst/>
                </a:prstGeom>
                <a:solidFill>
                  <a:srgbClr val="FF7C80"/>
                </a:solidFill>
                <a:ln w="9525">
                  <a:solidFill>
                    <a:srgbClr val="FF7C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US" altLang="en-US" sz="7200"/>
                </a:p>
              </p:txBody>
            </p:sp>
          </p:grpSp>
        </p:grpSp>
        <p:sp>
          <p:nvSpPr>
            <p:cNvPr id="340041" name="Line 73"/>
            <p:cNvSpPr>
              <a:spLocks noChangeShapeType="1"/>
            </p:cNvSpPr>
            <p:nvPr/>
          </p:nvSpPr>
          <p:spPr bwMode="auto">
            <a:xfrm>
              <a:off x="6438900" y="1676400"/>
              <a:ext cx="0" cy="3367088"/>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7200"/>
            </a:p>
          </p:txBody>
        </p:sp>
      </p:grpSp>
      <p:sp>
        <p:nvSpPr>
          <p:cNvPr id="2" name="TextBox 1"/>
          <p:cNvSpPr txBox="1"/>
          <p:nvPr/>
        </p:nvSpPr>
        <p:spPr>
          <a:xfrm>
            <a:off x="18709870" y="12869236"/>
            <a:ext cx="5996430" cy="1631216"/>
          </a:xfrm>
          <a:prstGeom prst="rect">
            <a:avLst/>
          </a:prstGeom>
          <a:noFill/>
        </p:spPr>
        <p:txBody>
          <a:bodyPr wrap="square" rtlCol="0">
            <a:spAutoFit/>
          </a:bodyPr>
          <a:lstStyle/>
          <a:p>
            <a:r>
              <a:rPr lang="en-US" sz="2800" dirty="0"/>
              <a:t>Langston et al. Prostate 2018</a:t>
            </a:r>
            <a:endParaRPr lang="en-US" sz="2800" i="1" dirty="0"/>
          </a:p>
          <a:p>
            <a:endParaRPr lang="en-US" sz="7200" dirty="0"/>
          </a:p>
        </p:txBody>
      </p:sp>
      <p:sp>
        <p:nvSpPr>
          <p:cNvPr id="77" name="TextBox 76"/>
          <p:cNvSpPr txBox="1"/>
          <p:nvPr/>
        </p:nvSpPr>
        <p:spPr>
          <a:xfrm>
            <a:off x="17159285" y="2856360"/>
            <a:ext cx="7166242" cy="8217634"/>
          </a:xfrm>
          <a:prstGeom prst="rect">
            <a:avLst/>
          </a:prstGeom>
          <a:noFill/>
        </p:spPr>
        <p:txBody>
          <a:bodyPr wrap="square" rtlCol="0">
            <a:spAutoFit/>
          </a:bodyPr>
          <a:lstStyle/>
          <a:p>
            <a:pPr algn="ctr"/>
            <a:r>
              <a:rPr lang="en-US" sz="4800" u="sng" dirty="0"/>
              <a:t>Study population:</a:t>
            </a:r>
          </a:p>
          <a:p>
            <a:pPr marL="571500" indent="-571500">
              <a:buFont typeface="Arial" panose="020B0604020202020204" pitchFamily="34" charset="0"/>
              <a:buChar char="•"/>
            </a:pPr>
            <a:r>
              <a:rPr lang="en-US" sz="4800" dirty="0"/>
              <a:t>&lt;25 years of age as of 1995</a:t>
            </a:r>
          </a:p>
          <a:p>
            <a:pPr marL="571500" indent="-571500">
              <a:buFont typeface="Arial" panose="020B0604020202020204" pitchFamily="34" charset="0"/>
              <a:buChar char="•"/>
            </a:pPr>
            <a:endParaRPr lang="en-US" sz="4800" dirty="0"/>
          </a:p>
          <a:p>
            <a:pPr marL="571500" indent="-571500">
              <a:buFont typeface="Arial" panose="020B0604020202020204" pitchFamily="34" charset="0"/>
              <a:buChar char="•"/>
            </a:pPr>
            <a:r>
              <a:rPr lang="en-US" sz="4800" dirty="0"/>
              <a:t>On continuous duty through follow-up</a:t>
            </a:r>
          </a:p>
          <a:p>
            <a:pPr marL="571500" indent="-571500">
              <a:buFont typeface="Arial" panose="020B0604020202020204" pitchFamily="34" charset="0"/>
              <a:buChar char="•"/>
            </a:pPr>
            <a:endParaRPr lang="en-US" sz="4800" dirty="0"/>
          </a:p>
          <a:p>
            <a:pPr marL="571500" indent="-571500">
              <a:buFont typeface="Arial" panose="020B0604020202020204" pitchFamily="34" charset="0"/>
              <a:buChar char="•"/>
            </a:pPr>
            <a:r>
              <a:rPr lang="en-US" sz="4800" dirty="0"/>
              <a:t>4 available serum specimen, one collected in each time window</a:t>
            </a:r>
          </a:p>
        </p:txBody>
      </p:sp>
    </p:spTree>
    <p:extLst>
      <p:ext uri="{BB962C8B-B14F-4D97-AF65-F5344CB8AC3E}">
        <p14:creationId xmlns:p14="http://schemas.microsoft.com/office/powerpoint/2010/main" val="2757238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718" y="536844"/>
            <a:ext cx="21033938" cy="1821914"/>
          </a:xfrm>
        </p:spPr>
        <p:txBody>
          <a:bodyPr/>
          <a:lstStyle/>
          <a:p>
            <a:r>
              <a:rPr lang="en-US" sz="7200" b="1" dirty="0"/>
              <a:t>Characteristics of military sample at baseline</a:t>
            </a: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4087270250"/>
              </p:ext>
            </p:extLst>
          </p:nvPr>
        </p:nvGraphicFramePr>
        <p:xfrm>
          <a:off x="1959991" y="3214319"/>
          <a:ext cx="17742086" cy="6749963"/>
        </p:xfrm>
        <a:graphic>
          <a:graphicData uri="http://schemas.openxmlformats.org/drawingml/2006/table">
            <a:tbl>
              <a:tblPr firstRow="1" firstCol="1" bandRow="1">
                <a:tableStyleId>{7DF18680-E054-41AD-8BC1-D1AEF772440D}</a:tableStyleId>
              </a:tblPr>
              <a:tblGrid>
                <a:gridCol w="5322624">
                  <a:extLst>
                    <a:ext uri="{9D8B030D-6E8A-4147-A177-3AD203B41FA5}">
                      <a16:colId xmlns:a16="http://schemas.microsoft.com/office/drawing/2014/main" val="20000"/>
                    </a:ext>
                  </a:extLst>
                </a:gridCol>
                <a:gridCol w="2101756">
                  <a:extLst>
                    <a:ext uri="{9D8B030D-6E8A-4147-A177-3AD203B41FA5}">
                      <a16:colId xmlns:a16="http://schemas.microsoft.com/office/drawing/2014/main" val="20001"/>
                    </a:ext>
                  </a:extLst>
                </a:gridCol>
                <a:gridCol w="2402006">
                  <a:extLst>
                    <a:ext uri="{9D8B030D-6E8A-4147-A177-3AD203B41FA5}">
                      <a16:colId xmlns:a16="http://schemas.microsoft.com/office/drawing/2014/main" val="20002"/>
                    </a:ext>
                  </a:extLst>
                </a:gridCol>
                <a:gridCol w="3166280">
                  <a:extLst>
                    <a:ext uri="{9D8B030D-6E8A-4147-A177-3AD203B41FA5}">
                      <a16:colId xmlns:a16="http://schemas.microsoft.com/office/drawing/2014/main" val="20003"/>
                    </a:ext>
                  </a:extLst>
                </a:gridCol>
                <a:gridCol w="1965276">
                  <a:extLst>
                    <a:ext uri="{9D8B030D-6E8A-4147-A177-3AD203B41FA5}">
                      <a16:colId xmlns:a16="http://schemas.microsoft.com/office/drawing/2014/main" val="20005"/>
                    </a:ext>
                  </a:extLst>
                </a:gridCol>
                <a:gridCol w="2784144">
                  <a:extLst>
                    <a:ext uri="{9D8B030D-6E8A-4147-A177-3AD203B41FA5}">
                      <a16:colId xmlns:a16="http://schemas.microsoft.com/office/drawing/2014/main" val="20006"/>
                    </a:ext>
                  </a:extLst>
                </a:gridCol>
              </a:tblGrid>
              <a:tr h="1979843">
                <a:tc>
                  <a:txBody>
                    <a:bodyPr/>
                    <a:lstStyle/>
                    <a:p>
                      <a:pPr marL="0" marR="0" algn="ctr">
                        <a:lnSpc>
                          <a:spcPct val="115000"/>
                        </a:lnSpc>
                        <a:spcBef>
                          <a:spcPts val="0"/>
                        </a:spcBef>
                        <a:spcAft>
                          <a:spcPts val="0"/>
                        </a:spcAft>
                      </a:pPr>
                      <a:r>
                        <a:rPr lang="en-US" sz="3200" dirty="0">
                          <a:effectLst/>
                        </a:rPr>
                        <a:t>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No STI Controls</a:t>
                      </a:r>
                    </a:p>
                    <a:p>
                      <a:pPr marL="0" marR="0" algn="ctr">
                        <a:lnSpc>
                          <a:spcPct val="115000"/>
                        </a:lnSpc>
                        <a:spcBef>
                          <a:spcPts val="0"/>
                        </a:spcBef>
                        <a:spcAft>
                          <a:spcPts val="0"/>
                        </a:spcAft>
                      </a:pPr>
                      <a:r>
                        <a:rPr lang="en-US" sz="3200" dirty="0">
                          <a:effectLst/>
                        </a:rPr>
                        <a:t>(n=258)</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Chlamydia</a:t>
                      </a:r>
                    </a:p>
                    <a:p>
                      <a:pPr marL="0" marR="0" algn="ctr">
                        <a:lnSpc>
                          <a:spcPct val="115000"/>
                        </a:lnSpc>
                        <a:spcBef>
                          <a:spcPts val="0"/>
                        </a:spcBef>
                        <a:spcAft>
                          <a:spcPts val="0"/>
                        </a:spcAft>
                      </a:pPr>
                      <a:r>
                        <a:rPr lang="en-US" sz="3200" dirty="0">
                          <a:effectLst/>
                        </a:rPr>
                        <a:t> </a:t>
                      </a:r>
                    </a:p>
                    <a:p>
                      <a:pPr marL="0" marR="0" algn="ctr">
                        <a:lnSpc>
                          <a:spcPct val="115000"/>
                        </a:lnSpc>
                        <a:spcBef>
                          <a:spcPts val="0"/>
                        </a:spcBef>
                        <a:spcAft>
                          <a:spcPts val="0"/>
                        </a:spcAft>
                      </a:pPr>
                      <a:r>
                        <a:rPr lang="en-US" sz="3200" dirty="0">
                          <a:effectLst/>
                        </a:rPr>
                        <a:t>(n=265)</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Gonorrhea</a:t>
                      </a:r>
                    </a:p>
                    <a:p>
                      <a:pPr marL="0" marR="0" algn="ctr">
                        <a:lnSpc>
                          <a:spcPct val="115000"/>
                        </a:lnSpc>
                        <a:spcBef>
                          <a:spcPts val="0"/>
                        </a:spcBef>
                        <a:spcAft>
                          <a:spcPts val="0"/>
                        </a:spcAft>
                      </a:pPr>
                      <a:r>
                        <a:rPr lang="en-US" sz="3200" dirty="0">
                          <a:effectLst/>
                        </a:rPr>
                        <a:t> </a:t>
                      </a:r>
                    </a:p>
                    <a:p>
                      <a:pPr marL="0" marR="0" algn="ctr">
                        <a:lnSpc>
                          <a:spcPct val="115000"/>
                        </a:lnSpc>
                        <a:spcBef>
                          <a:spcPts val="0"/>
                        </a:spcBef>
                        <a:spcAft>
                          <a:spcPts val="0"/>
                        </a:spcAft>
                      </a:pPr>
                      <a:r>
                        <a:rPr lang="en-US" sz="3200" dirty="0">
                          <a:effectLst/>
                        </a:rPr>
                        <a:t>(n=72)</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IM </a:t>
                      </a:r>
                    </a:p>
                    <a:p>
                      <a:pPr marL="0" marR="0" algn="ctr">
                        <a:lnSpc>
                          <a:spcPct val="115000"/>
                        </a:lnSpc>
                        <a:spcBef>
                          <a:spcPts val="0"/>
                        </a:spcBef>
                        <a:spcAft>
                          <a:spcPts val="0"/>
                        </a:spcAft>
                      </a:pPr>
                      <a:endParaRPr lang="en-US" sz="3200" dirty="0">
                        <a:effectLst/>
                      </a:endParaRPr>
                    </a:p>
                    <a:p>
                      <a:pPr marL="0" marR="0" algn="ctr">
                        <a:lnSpc>
                          <a:spcPct val="115000"/>
                        </a:lnSpc>
                        <a:spcBef>
                          <a:spcPts val="0"/>
                        </a:spcBef>
                        <a:spcAft>
                          <a:spcPts val="0"/>
                        </a:spcAft>
                      </a:pPr>
                      <a:r>
                        <a:rPr lang="en-US" sz="3200" dirty="0">
                          <a:effectLst/>
                        </a:rPr>
                        <a:t>(n=58)</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Systemic Infections</a:t>
                      </a:r>
                    </a:p>
                    <a:p>
                      <a:pPr marL="0" marR="0" algn="ctr">
                        <a:lnSpc>
                          <a:spcPct val="115000"/>
                        </a:lnSpc>
                        <a:spcBef>
                          <a:spcPts val="0"/>
                        </a:spcBef>
                        <a:spcAft>
                          <a:spcPts val="0"/>
                        </a:spcAft>
                      </a:pPr>
                      <a:r>
                        <a:rPr lang="en-US" sz="3200" dirty="0">
                          <a:effectLst/>
                        </a:rPr>
                        <a:t>(n=91)</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10000"/>
                  </a:ext>
                </a:extLst>
              </a:tr>
              <a:tr h="590296">
                <a:tc>
                  <a:txBody>
                    <a:bodyPr/>
                    <a:lstStyle/>
                    <a:p>
                      <a:pPr marL="0" marR="0" algn="l">
                        <a:lnSpc>
                          <a:spcPct val="115000"/>
                        </a:lnSpc>
                        <a:spcBef>
                          <a:spcPts val="0"/>
                        </a:spcBef>
                        <a:spcAft>
                          <a:spcPts val="0"/>
                        </a:spcAft>
                      </a:pPr>
                      <a:r>
                        <a:rPr lang="en-US" sz="3200" dirty="0">
                          <a:effectLst/>
                        </a:rPr>
                        <a:t>Mean age (Years)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23.4</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23.0*</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23.0*</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23.3</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23.1</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10001"/>
                  </a:ext>
                </a:extLst>
              </a:tr>
              <a:tr h="590296">
                <a:tc>
                  <a:txBody>
                    <a:bodyPr/>
                    <a:lstStyle/>
                    <a:p>
                      <a:pPr marL="0" marR="0" algn="l">
                        <a:lnSpc>
                          <a:spcPct val="115000"/>
                        </a:lnSpc>
                        <a:spcBef>
                          <a:spcPts val="0"/>
                        </a:spcBef>
                        <a:spcAft>
                          <a:spcPts val="0"/>
                        </a:spcAft>
                      </a:pPr>
                      <a:r>
                        <a:rPr lang="en-US" sz="3200" dirty="0">
                          <a:effectLst/>
                        </a:rPr>
                        <a:t>Race/ethnicity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 </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 </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10002"/>
                  </a:ext>
                </a:extLst>
              </a:tr>
              <a:tr h="590296">
                <a:tc>
                  <a:txBody>
                    <a:bodyPr/>
                    <a:lstStyle/>
                    <a:p>
                      <a:pPr marL="0" marR="0" indent="217170" algn="r">
                        <a:lnSpc>
                          <a:spcPct val="115000"/>
                        </a:lnSpc>
                        <a:spcBef>
                          <a:spcPts val="0"/>
                        </a:spcBef>
                        <a:spcAft>
                          <a:spcPts val="0"/>
                        </a:spcAft>
                      </a:pPr>
                      <a:r>
                        <a:rPr lang="en-US" sz="3200" dirty="0">
                          <a:effectLst/>
                        </a:rPr>
                        <a:t>African-American</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54.3</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49.8</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    76.4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   13.8 *</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56.0</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10003"/>
                  </a:ext>
                </a:extLst>
              </a:tr>
              <a:tr h="590296">
                <a:tc>
                  <a:txBody>
                    <a:bodyPr/>
                    <a:lstStyle/>
                    <a:p>
                      <a:pPr marL="0" marR="0" indent="217170" algn="r">
                        <a:lnSpc>
                          <a:spcPct val="115000"/>
                        </a:lnSpc>
                        <a:spcBef>
                          <a:spcPts val="0"/>
                        </a:spcBef>
                        <a:spcAft>
                          <a:spcPts val="0"/>
                        </a:spcAft>
                      </a:pPr>
                      <a:r>
                        <a:rPr lang="en-US" sz="3200" dirty="0">
                          <a:effectLst/>
                        </a:rPr>
                        <a:t>White</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36.8</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39.3  </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18.1</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81.0</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36.3</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10004"/>
                  </a:ext>
                </a:extLst>
              </a:tr>
              <a:tr h="590296">
                <a:tc>
                  <a:txBody>
                    <a:bodyPr/>
                    <a:lstStyle/>
                    <a:p>
                      <a:pPr marL="0" marR="0" indent="217170" algn="r">
                        <a:lnSpc>
                          <a:spcPct val="115000"/>
                        </a:lnSpc>
                        <a:spcBef>
                          <a:spcPts val="0"/>
                        </a:spcBef>
                        <a:spcAft>
                          <a:spcPts val="0"/>
                        </a:spcAft>
                      </a:pPr>
                      <a:r>
                        <a:rPr lang="en-US" sz="3200" dirty="0">
                          <a:effectLst/>
                        </a:rPr>
                        <a:t>Other</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8.9</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10.9</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5.6</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5.2</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a:effectLst/>
                        </a:rPr>
                        <a:t>7.7</a:t>
                      </a:r>
                      <a:endParaRPr lang="en-US" sz="3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extLst>
                  <a:ext uri="{0D108BD9-81ED-4DB2-BD59-A6C34878D82A}">
                    <a16:rowId xmlns:a16="http://schemas.microsoft.com/office/drawing/2014/main" val="10005"/>
                  </a:ext>
                </a:extLst>
              </a:tr>
              <a:tr h="1224788">
                <a:tc>
                  <a:txBody>
                    <a:bodyPr/>
                    <a:lstStyle/>
                    <a:p>
                      <a:pPr marL="0" marR="0" algn="l">
                        <a:lnSpc>
                          <a:spcPct val="115000"/>
                        </a:lnSpc>
                        <a:spcBef>
                          <a:spcPts val="0"/>
                        </a:spcBef>
                        <a:spcAft>
                          <a:spcPts val="0"/>
                        </a:spcAft>
                      </a:pPr>
                      <a:r>
                        <a:rPr lang="en-US" sz="3200" dirty="0">
                          <a:effectLst/>
                        </a:rPr>
                        <a:t>Mean #</a:t>
                      </a:r>
                      <a:r>
                        <a:rPr lang="en-US" sz="3200" baseline="0" dirty="0">
                          <a:effectLst/>
                        </a:rPr>
                        <a:t> of </a:t>
                      </a:r>
                      <a:r>
                        <a:rPr lang="en-US" sz="3200" dirty="0">
                          <a:effectLst/>
                        </a:rPr>
                        <a:t>blood draws</a:t>
                      </a:r>
                      <a:r>
                        <a:rPr lang="en-US" sz="3200" baseline="0" dirty="0">
                          <a:effectLst/>
                        </a:rPr>
                        <a:t> during follow-up</a:t>
                      </a:r>
                      <a:endParaRPr lang="en-US" sz="3200" i="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9.9</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tc>
                  <a:txBody>
                    <a:bodyPr/>
                    <a:lstStyle/>
                    <a:p>
                      <a:pPr marL="0" marR="0" algn="ctr">
                        <a:lnSpc>
                          <a:spcPct val="115000"/>
                        </a:lnSpc>
                        <a:spcBef>
                          <a:spcPts val="0"/>
                        </a:spcBef>
                        <a:spcAft>
                          <a:spcPts val="0"/>
                        </a:spcAft>
                      </a:pPr>
                      <a:r>
                        <a:rPr lang="en-US" sz="3200" dirty="0">
                          <a:effectLst/>
                        </a:rPr>
                        <a:t>11.7*</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tc>
                  <a:txBody>
                    <a:bodyPr/>
                    <a:lstStyle/>
                    <a:p>
                      <a:pPr marL="0" marR="0" algn="ctr">
                        <a:lnSpc>
                          <a:spcPct val="115000"/>
                        </a:lnSpc>
                        <a:spcBef>
                          <a:spcPts val="0"/>
                        </a:spcBef>
                        <a:spcAft>
                          <a:spcPts val="0"/>
                        </a:spcAft>
                      </a:pPr>
                      <a:r>
                        <a:rPr lang="en-US" sz="3200" dirty="0">
                          <a:effectLst/>
                        </a:rPr>
                        <a:t>12.1*</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tc>
                  <a:txBody>
                    <a:bodyPr/>
                    <a:lstStyle/>
                    <a:p>
                      <a:pPr marL="0" marR="0" algn="ctr">
                        <a:lnSpc>
                          <a:spcPct val="115000"/>
                        </a:lnSpc>
                        <a:spcBef>
                          <a:spcPts val="0"/>
                        </a:spcBef>
                        <a:spcAft>
                          <a:spcPts val="0"/>
                        </a:spcAft>
                      </a:pPr>
                      <a:r>
                        <a:rPr lang="en-US" sz="3200" dirty="0">
                          <a:effectLst/>
                        </a:rPr>
                        <a:t>10.0</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tc>
                  <a:txBody>
                    <a:bodyPr/>
                    <a:lstStyle/>
                    <a:p>
                      <a:pPr marL="0" marR="0" algn="ctr">
                        <a:lnSpc>
                          <a:spcPct val="115000"/>
                        </a:lnSpc>
                        <a:spcBef>
                          <a:spcPts val="0"/>
                        </a:spcBef>
                        <a:spcAft>
                          <a:spcPts val="0"/>
                        </a:spcAft>
                      </a:pPr>
                      <a:r>
                        <a:rPr lang="en-US" sz="3200" dirty="0">
                          <a:effectLst/>
                        </a:rPr>
                        <a:t>9.9</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extLst>
                  <a:ext uri="{0D108BD9-81ED-4DB2-BD59-A6C34878D82A}">
                    <a16:rowId xmlns:a16="http://schemas.microsoft.com/office/drawing/2014/main" val="10006"/>
                  </a:ext>
                </a:extLst>
              </a:tr>
              <a:tr h="593852">
                <a:tc>
                  <a:txBody>
                    <a:bodyPr/>
                    <a:lstStyle/>
                    <a:p>
                      <a:pPr marL="0" marR="0" algn="l">
                        <a:lnSpc>
                          <a:spcPct val="115000"/>
                        </a:lnSpc>
                        <a:spcBef>
                          <a:spcPts val="0"/>
                        </a:spcBef>
                        <a:spcAft>
                          <a:spcPts val="0"/>
                        </a:spcAft>
                      </a:pPr>
                      <a:r>
                        <a:rPr lang="en-US" sz="3200" dirty="0">
                          <a:effectLst/>
                        </a:rPr>
                        <a:t>Mean</a:t>
                      </a:r>
                      <a:r>
                        <a:rPr lang="en-US" sz="3200" baseline="0" dirty="0">
                          <a:effectLst/>
                        </a:rPr>
                        <a:t> PSA (ng/mL)</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15000"/>
                        </a:lnSpc>
                        <a:spcBef>
                          <a:spcPts val="0"/>
                        </a:spcBef>
                        <a:spcAft>
                          <a:spcPts val="0"/>
                        </a:spcAft>
                      </a:pPr>
                      <a:r>
                        <a:rPr lang="en-US" sz="3200" dirty="0">
                          <a:effectLst/>
                        </a:rPr>
                        <a:t>0.66</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tc>
                  <a:txBody>
                    <a:bodyPr/>
                    <a:lstStyle/>
                    <a:p>
                      <a:pPr marL="0" marR="0" algn="ctr">
                        <a:lnSpc>
                          <a:spcPct val="115000"/>
                        </a:lnSpc>
                        <a:spcBef>
                          <a:spcPts val="0"/>
                        </a:spcBef>
                        <a:spcAft>
                          <a:spcPts val="0"/>
                        </a:spcAft>
                      </a:pPr>
                      <a:r>
                        <a:rPr lang="en-US" sz="3200" dirty="0">
                          <a:effectLst/>
                        </a:rPr>
                        <a:t>0.60</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tc>
                  <a:txBody>
                    <a:bodyPr/>
                    <a:lstStyle/>
                    <a:p>
                      <a:pPr marL="0" marR="0" algn="ctr">
                        <a:lnSpc>
                          <a:spcPct val="115000"/>
                        </a:lnSpc>
                        <a:spcBef>
                          <a:spcPts val="0"/>
                        </a:spcBef>
                        <a:spcAft>
                          <a:spcPts val="0"/>
                        </a:spcAft>
                      </a:pPr>
                      <a:r>
                        <a:rPr lang="en-US" sz="3200" dirty="0">
                          <a:effectLst/>
                        </a:rPr>
                        <a:t>0.64</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tc>
                  <a:txBody>
                    <a:bodyPr/>
                    <a:lstStyle/>
                    <a:p>
                      <a:pPr marL="0" marR="0" algn="ctr">
                        <a:lnSpc>
                          <a:spcPct val="115000"/>
                        </a:lnSpc>
                        <a:spcBef>
                          <a:spcPts val="0"/>
                        </a:spcBef>
                        <a:spcAft>
                          <a:spcPts val="0"/>
                        </a:spcAft>
                      </a:pPr>
                      <a:r>
                        <a:rPr lang="en-US" sz="3200" dirty="0">
                          <a:effectLst/>
                        </a:rPr>
                        <a:t>0.61</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tc>
                  <a:txBody>
                    <a:bodyPr/>
                    <a:lstStyle/>
                    <a:p>
                      <a:pPr marL="0" marR="0" algn="ctr">
                        <a:lnSpc>
                          <a:spcPct val="115000"/>
                        </a:lnSpc>
                        <a:spcBef>
                          <a:spcPts val="0"/>
                        </a:spcBef>
                        <a:spcAft>
                          <a:spcPts val="0"/>
                        </a:spcAft>
                      </a:pPr>
                      <a:r>
                        <a:rPr lang="en-US" sz="3200" dirty="0">
                          <a:effectLst/>
                        </a:rPr>
                        <a:t>0.67</a:t>
                      </a:r>
                      <a:endParaRPr lang="en-US" sz="3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nchor="ctr"/>
                </a:tc>
                <a:extLst>
                  <a:ext uri="{0D108BD9-81ED-4DB2-BD59-A6C34878D82A}">
                    <a16:rowId xmlns:a16="http://schemas.microsoft.com/office/drawing/2014/main" val="10007"/>
                  </a:ext>
                </a:extLst>
              </a:tr>
            </a:tbl>
          </a:graphicData>
        </a:graphic>
      </p:graphicFrame>
      <p:cxnSp>
        <p:nvCxnSpPr>
          <p:cNvPr id="5" name="Straight Connector 4"/>
          <p:cNvCxnSpPr>
            <a:cxnSpLocks/>
          </p:cNvCxnSpPr>
          <p:nvPr/>
        </p:nvCxnSpPr>
        <p:spPr>
          <a:xfrm>
            <a:off x="12231687" y="6367895"/>
            <a:ext cx="0" cy="1802436"/>
          </a:xfrm>
          <a:prstGeom prst="line">
            <a:avLst/>
          </a:prstGeom>
          <a:noFill/>
          <a:ln w="9525" cap="flat" cmpd="sng" algn="ctr">
            <a:solidFill>
              <a:srgbClr val="4F81BD">
                <a:shade val="95000"/>
                <a:satMod val="105000"/>
              </a:srgbClr>
            </a:solidFill>
            <a:prstDash val="solid"/>
          </a:ln>
          <a:effectLst/>
        </p:spPr>
      </p:cxnSp>
      <p:cxnSp>
        <p:nvCxnSpPr>
          <p:cNvPr id="13" name="Straight Connector 12"/>
          <p:cNvCxnSpPr>
            <a:cxnSpLocks/>
          </p:cNvCxnSpPr>
          <p:nvPr/>
        </p:nvCxnSpPr>
        <p:spPr>
          <a:xfrm flipH="1">
            <a:off x="17641606" y="6367895"/>
            <a:ext cx="282" cy="1802436"/>
          </a:xfrm>
          <a:prstGeom prst="line">
            <a:avLst/>
          </a:prstGeom>
          <a:noFill/>
          <a:ln w="9525" cap="flat" cmpd="sng" algn="ctr">
            <a:solidFill>
              <a:srgbClr val="4F81BD">
                <a:shade val="95000"/>
                <a:satMod val="105000"/>
              </a:srgbClr>
            </a:solidFill>
            <a:prstDash val="solid"/>
          </a:ln>
          <a:effectLst/>
        </p:spPr>
      </p:cxnSp>
    </p:spTree>
    <p:extLst>
      <p:ext uri="{BB962C8B-B14F-4D97-AF65-F5344CB8AC3E}">
        <p14:creationId xmlns:p14="http://schemas.microsoft.com/office/powerpoint/2010/main" val="4039736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b="1" dirty="0"/>
              <a:t>STI’s and long-term positive change in PSA</a:t>
            </a:r>
          </a:p>
        </p:txBody>
      </p:sp>
      <p:graphicFrame>
        <p:nvGraphicFramePr>
          <p:cNvPr id="7" name="Content Placeholder 6"/>
          <p:cNvGraphicFramePr>
            <a:graphicFrameLocks noGrp="1" noChangeAspect="1"/>
          </p:cNvGraphicFramePr>
          <p:nvPr>
            <p:ph idx="1"/>
            <p:extLst>
              <p:ext uri="{D42A27DB-BD31-4B8C-83A1-F6EECF244321}">
                <p14:modId xmlns:p14="http://schemas.microsoft.com/office/powerpoint/2010/main" val="3557479874"/>
              </p:ext>
            </p:extLst>
          </p:nvPr>
        </p:nvGraphicFramePr>
        <p:xfrm>
          <a:off x="1677986" y="3381374"/>
          <a:ext cx="22290394" cy="9509760"/>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mc:Choice xmlns:pslz="http://schemas.microsoft.com/office/powerpoint/2016/slidezoom" Requires="pslz">
          <p:graphicFrame>
            <p:nvGraphicFramePr>
              <p:cNvPr id="4" name="Slide Zoom 3">
                <a:extLst>
                  <a:ext uri="{FF2B5EF4-FFF2-40B4-BE49-F238E27FC236}">
                    <a16:creationId xmlns:a16="http://schemas.microsoft.com/office/drawing/2014/main" id="{6801D2E8-1CFD-4FF2-AE3A-13912B8B504B}"/>
                  </a:ext>
                </a:extLst>
              </p:cNvPr>
              <p:cNvGraphicFramePr>
                <a:graphicFrameLocks noChangeAspect="1"/>
              </p:cNvGraphicFramePr>
              <p:nvPr>
                <p:extLst>
                  <p:ext uri="{D42A27DB-BD31-4B8C-83A1-F6EECF244321}">
                    <p14:modId xmlns:p14="http://schemas.microsoft.com/office/powerpoint/2010/main" val="1704249187"/>
                  </p:ext>
                </p:extLst>
              </p:nvPr>
            </p:nvGraphicFramePr>
            <p:xfrm>
              <a:off x="21449629" y="-772391"/>
              <a:ext cx="6096794" cy="3429000"/>
            </p:xfrm>
            <a:graphic>
              <a:graphicData uri="http://schemas.microsoft.com/office/powerpoint/2016/slidezoom">
                <pslz:sldZm>
                  <pslz:sldZmObj sldId="289" cId="1457868141">
                    <pslz:zmPr id="{9E76B1C2-2F6A-42EA-9510-A28F4B424CDC}" returnToParent="0" transitionDur="1000">
                      <p166:blipFill xmlns:p166="http://schemas.microsoft.com/office/powerpoint/2016/6/main">
                        <a:blip r:embed="rId4"/>
                        <a:stretch>
                          <a:fillRect/>
                        </a:stretch>
                      </p166:blipFill>
                      <p166:spPr xmlns:p166="http://schemas.microsoft.com/office/powerpoint/2016/6/main">
                        <a:xfrm>
                          <a:off x="0" y="0"/>
                          <a:ext cx="6096794" cy="3429000"/>
                        </a:xfrm>
                        <a:prstGeom prst="rect">
                          <a:avLst/>
                        </a:prstGeom>
                        <a:ln w="3175">
                          <a:solidFill>
                            <a:prstClr val="ltGray"/>
                          </a:solidFill>
                        </a:ln>
                      </p166:spPr>
                    </pslz:zmPr>
                  </pslz:sldZmObj>
                </pslz:sldZm>
              </a:graphicData>
            </a:graphic>
          </p:graphicFrame>
        </mc:Choice>
        <mc:Fallback>
          <p:pic>
            <p:nvPicPr>
              <p:cNvPr id="4" name="Slide Zoom 3">
                <a:hlinkClick r:id="rId5" action="ppaction://hlinksldjump"/>
                <a:extLst>
                  <a:ext uri="{FF2B5EF4-FFF2-40B4-BE49-F238E27FC236}">
                    <a16:creationId xmlns:a16="http://schemas.microsoft.com/office/drawing/2014/main" id="{6801D2E8-1CFD-4FF2-AE3A-13912B8B504B}"/>
                  </a:ext>
                </a:extLst>
              </p:cNvPr>
              <p:cNvPicPr>
                <a:picLocks noGrp="1" noRot="1" noChangeAspect="1" noMove="1" noResize="1" noEditPoints="1" noAdjustHandles="1" noChangeArrowheads="1" noChangeShapeType="1"/>
              </p:cNvPicPr>
              <p:nvPr/>
            </p:nvPicPr>
            <p:blipFill>
              <a:blip r:embed="rId4"/>
              <a:stretch>
                <a:fillRect/>
              </a:stretch>
            </p:blipFill>
            <p:spPr>
              <a:xfrm>
                <a:off x="21449629" y="-772391"/>
                <a:ext cx="6096794" cy="3429000"/>
              </a:xfrm>
              <a:prstGeom prst="rect">
                <a:avLst/>
              </a:prstGeom>
              <a:ln w="3175">
                <a:solidFill>
                  <a:prstClr val="ltGray"/>
                </a:solidFill>
              </a:ln>
            </p:spPr>
          </p:pic>
        </mc:Fallback>
      </mc:AlternateContent>
    </p:spTree>
    <p:extLst>
      <p:ext uri="{BB962C8B-B14F-4D97-AF65-F5344CB8AC3E}">
        <p14:creationId xmlns:p14="http://schemas.microsoft.com/office/powerpoint/2010/main" val="1457868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b="1" dirty="0"/>
              <a:t>IM, other systemic infections and long-term positive change in PSA</a:t>
            </a:r>
          </a:p>
        </p:txBody>
      </p:sp>
      <p:graphicFrame>
        <p:nvGraphicFramePr>
          <p:cNvPr id="7" name="Content Placeholder 6"/>
          <p:cNvGraphicFramePr>
            <a:graphicFrameLocks noGrp="1" noChangeAspect="1"/>
          </p:cNvGraphicFramePr>
          <p:nvPr>
            <p:ph idx="1"/>
            <p:extLst>
              <p:ext uri="{D42A27DB-BD31-4B8C-83A1-F6EECF244321}">
                <p14:modId xmlns:p14="http://schemas.microsoft.com/office/powerpoint/2010/main" val="2954814851"/>
              </p:ext>
            </p:extLst>
          </p:nvPr>
        </p:nvGraphicFramePr>
        <p:xfrm>
          <a:off x="12498386" y="3867008"/>
          <a:ext cx="9880862" cy="95097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ontent Placeholder 6"/>
          <p:cNvGraphicFramePr>
            <a:graphicFrameLocks noChangeAspect="1"/>
          </p:cNvGraphicFramePr>
          <p:nvPr>
            <p:extLst>
              <p:ext uri="{D42A27DB-BD31-4B8C-83A1-F6EECF244321}">
                <p14:modId xmlns:p14="http://schemas.microsoft.com/office/powerpoint/2010/main" val="786423618"/>
              </p:ext>
            </p:extLst>
          </p:nvPr>
        </p:nvGraphicFramePr>
        <p:xfrm>
          <a:off x="1982788" y="3686174"/>
          <a:ext cx="9880862" cy="950976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p:nvPr/>
        </p:nvSpPr>
        <p:spPr>
          <a:xfrm>
            <a:off x="19232562" y="5743575"/>
            <a:ext cx="2214274" cy="73342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4000" b="1" dirty="0"/>
              <a:t>p=0.047</a:t>
            </a:r>
          </a:p>
        </p:txBody>
      </p:sp>
      <p:sp>
        <p:nvSpPr>
          <p:cNvPr id="10" name="TextBox 1"/>
          <p:cNvSpPr txBox="1"/>
          <p:nvPr/>
        </p:nvSpPr>
        <p:spPr>
          <a:xfrm>
            <a:off x="8780200" y="5000625"/>
            <a:ext cx="2137182" cy="74295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3200" b="1" dirty="0"/>
              <a:t>p=</a:t>
            </a:r>
            <a:r>
              <a:rPr lang="en-US" sz="4000" b="1" dirty="0"/>
              <a:t>0.062</a:t>
            </a:r>
          </a:p>
        </p:txBody>
      </p:sp>
    </p:spTree>
    <p:extLst>
      <p:ext uri="{BB962C8B-B14F-4D97-AF65-F5344CB8AC3E}">
        <p14:creationId xmlns:p14="http://schemas.microsoft.com/office/powerpoint/2010/main" val="293907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1676401" y="5858460"/>
            <a:ext cx="18163308" cy="1442488"/>
          </a:xfrm>
        </p:spPr>
        <p:txBody>
          <a:bodyPr/>
          <a:lstStyle/>
          <a:p>
            <a:r>
              <a:rPr lang="en-US" altLang="en-US" sz="7200" dirty="0"/>
              <a:t>Adult-onset infectious mononucleosis and diagnosis of clinical prostatitis</a:t>
            </a:r>
            <a:endParaRPr lang="en-US" altLang="en-US" sz="7200" b="1" dirty="0"/>
          </a:p>
        </p:txBody>
      </p:sp>
      <p:sp>
        <p:nvSpPr>
          <p:cNvPr id="4" name="Text Placeholder 3">
            <a:extLst>
              <a:ext uri="{FF2B5EF4-FFF2-40B4-BE49-F238E27FC236}">
                <a16:creationId xmlns:a16="http://schemas.microsoft.com/office/drawing/2014/main" id="{3BEE201C-414B-4329-A577-DFB02AE6DB4F}"/>
              </a:ext>
            </a:extLst>
          </p:cNvPr>
          <p:cNvSpPr>
            <a:spLocks noGrp="1"/>
          </p:cNvSpPr>
          <p:nvPr>
            <p:ph type="body" idx="4294967295"/>
          </p:nvPr>
        </p:nvSpPr>
        <p:spPr>
          <a:xfrm>
            <a:off x="1676399" y="9115879"/>
            <a:ext cx="21034375" cy="3000375"/>
          </a:xfrm>
          <a:prstGeom prst="rect">
            <a:avLst/>
          </a:prstGeom>
        </p:spPr>
        <p:txBody>
          <a:bodyPr/>
          <a:lstStyle/>
          <a:p>
            <a:pPr marL="0" indent="0">
              <a:buNone/>
            </a:pPr>
            <a:endParaRPr lang="en-US" sz="4800" dirty="0"/>
          </a:p>
        </p:txBody>
      </p:sp>
    </p:spTree>
    <p:extLst>
      <p:ext uri="{BB962C8B-B14F-4D97-AF65-F5344CB8AC3E}">
        <p14:creationId xmlns:p14="http://schemas.microsoft.com/office/powerpoint/2010/main" val="2845773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727301" y="457200"/>
            <a:ext cx="23164800" cy="2286000"/>
          </a:xfrm>
        </p:spPr>
        <p:txBody>
          <a:bodyPr/>
          <a:lstStyle/>
          <a:p>
            <a:r>
              <a:rPr lang="en-US" altLang="en-US" sz="7200" b="1" dirty="0"/>
              <a:t>Adult-onset IM is associated with chronic prostatitis diagnosis</a:t>
            </a:r>
          </a:p>
        </p:txBody>
      </p:sp>
      <p:sp>
        <p:nvSpPr>
          <p:cNvPr id="7" name="Rectangle 3">
            <a:extLst>
              <a:ext uri="{FF2B5EF4-FFF2-40B4-BE49-F238E27FC236}">
                <a16:creationId xmlns:a16="http://schemas.microsoft.com/office/drawing/2014/main" id="{24333303-E3A2-4DAD-BD7E-E4124A581E20}"/>
              </a:ext>
            </a:extLst>
          </p:cNvPr>
          <p:cNvSpPr>
            <a:spLocks noChangeArrowheads="1"/>
          </p:cNvSpPr>
          <p:nvPr/>
        </p:nvSpPr>
        <p:spPr bwMode="gray">
          <a:xfrm>
            <a:off x="727301" y="4115821"/>
            <a:ext cx="10021320" cy="8412480"/>
          </a:xfrm>
          <a:prstGeom prst="rect">
            <a:avLst/>
          </a:prstGeom>
          <a:solidFill>
            <a:srgbClr val="AAB198"/>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fontAlgn="base">
              <a:spcBef>
                <a:spcPct val="0"/>
              </a:spcBef>
              <a:spcAft>
                <a:spcPct val="0"/>
              </a:spcAft>
              <a:defRPr/>
            </a:pPr>
            <a:r>
              <a:rPr lang="en-US" sz="4000" u="sng" dirty="0">
                <a:solidFill>
                  <a:srgbClr val="000000"/>
                </a:solidFill>
                <a:latin typeface="Arial Narrow" charset="0"/>
                <a:ea typeface="ＭＳ Ｐゴシック" charset="0"/>
                <a:cs typeface="Arial"/>
              </a:rPr>
              <a:t>Population/Design:</a:t>
            </a:r>
            <a:r>
              <a:rPr lang="en-US" sz="4000" dirty="0">
                <a:solidFill>
                  <a:srgbClr val="000000"/>
                </a:solidFill>
                <a:latin typeface="Arial Narrow" charset="0"/>
                <a:ea typeface="ＭＳ Ｐゴシック" charset="0"/>
                <a:cs typeface="Arial"/>
              </a:rPr>
              <a:t> </a:t>
            </a:r>
          </a:p>
          <a:p>
            <a:pPr fontAlgn="base">
              <a:spcBef>
                <a:spcPct val="0"/>
              </a:spcBef>
              <a:spcAft>
                <a:spcPct val="0"/>
              </a:spcAft>
              <a:defRPr/>
            </a:pPr>
            <a:r>
              <a:rPr lang="en-US" sz="4000" dirty="0">
                <a:solidFill>
                  <a:srgbClr val="000000"/>
                </a:solidFill>
                <a:latin typeface="Arial Narrow" charset="0"/>
                <a:ea typeface="ＭＳ Ｐゴシック" charset="0"/>
                <a:cs typeface="Arial"/>
              </a:rPr>
              <a:t>Cohort study, 893,442 male members </a:t>
            </a:r>
          </a:p>
          <a:p>
            <a:pPr marL="571500" indent="-571500" fontAlgn="base">
              <a:spcBef>
                <a:spcPct val="0"/>
              </a:spcBef>
              <a:spcAft>
                <a:spcPct val="0"/>
              </a:spcAft>
              <a:buFont typeface="Arial" panose="020B0604020202020204" pitchFamily="34" charset="0"/>
              <a:buChar char="•"/>
              <a:defRPr/>
            </a:pPr>
            <a:endParaRPr lang="en-US" sz="4000" dirty="0">
              <a:solidFill>
                <a:srgbClr val="000000"/>
              </a:solidFill>
              <a:latin typeface="Arial Narrow" charset="0"/>
              <a:ea typeface="ＭＳ Ｐゴシック" charset="0"/>
              <a:cs typeface="Arial"/>
            </a:endParaRPr>
          </a:p>
          <a:p>
            <a:pPr fontAlgn="base">
              <a:spcBef>
                <a:spcPct val="0"/>
              </a:spcBef>
              <a:spcAft>
                <a:spcPct val="0"/>
              </a:spcAft>
              <a:defRPr/>
            </a:pPr>
            <a:r>
              <a:rPr lang="en-US" sz="4000" u="sng" dirty="0">
                <a:solidFill>
                  <a:srgbClr val="000000"/>
                </a:solidFill>
                <a:latin typeface="Arial Narrow" charset="0"/>
                <a:ea typeface="ＭＳ Ｐゴシック" charset="0"/>
                <a:cs typeface="Arial"/>
              </a:rPr>
              <a:t>Setting:</a:t>
            </a:r>
            <a:r>
              <a:rPr lang="en-US" sz="4000" dirty="0">
                <a:solidFill>
                  <a:srgbClr val="000000"/>
                </a:solidFill>
                <a:latin typeface="Arial Narrow" charset="0"/>
                <a:ea typeface="ＭＳ Ｐゴシック" charset="0"/>
                <a:cs typeface="Arial"/>
              </a:rPr>
              <a:t> </a:t>
            </a:r>
          </a:p>
          <a:p>
            <a:pPr fontAlgn="base">
              <a:spcBef>
                <a:spcPct val="0"/>
              </a:spcBef>
              <a:spcAft>
                <a:spcPct val="0"/>
              </a:spcAft>
              <a:defRPr/>
            </a:pPr>
            <a:r>
              <a:rPr lang="en-US" sz="4000" dirty="0">
                <a:solidFill>
                  <a:srgbClr val="000000"/>
                </a:solidFill>
                <a:latin typeface="Arial Narrow" charset="0"/>
                <a:ea typeface="ＭＳ Ｐゴシック" charset="0"/>
                <a:cs typeface="Arial"/>
              </a:rPr>
              <a:t>KPNC integrated health system</a:t>
            </a:r>
          </a:p>
          <a:p>
            <a:pPr lvl="0" fontAlgn="base">
              <a:spcBef>
                <a:spcPct val="0"/>
              </a:spcBef>
              <a:spcAft>
                <a:spcPct val="0"/>
              </a:spcAft>
              <a:defRPr/>
            </a:pPr>
            <a:endParaRPr lang="en-US" sz="4000" dirty="0">
              <a:solidFill>
                <a:srgbClr val="000000"/>
              </a:solidFill>
              <a:latin typeface="Arial Narrow" charset="0"/>
              <a:ea typeface="ＭＳ Ｐゴシック" charset="0"/>
              <a:cs typeface="Arial"/>
            </a:endParaRPr>
          </a:p>
          <a:p>
            <a:pPr lvl="0" fontAlgn="base">
              <a:spcBef>
                <a:spcPct val="0"/>
              </a:spcBef>
              <a:spcAft>
                <a:spcPct val="0"/>
              </a:spcAft>
              <a:defRPr/>
            </a:pPr>
            <a:r>
              <a:rPr lang="en-US" sz="4000" u="sng" dirty="0">
                <a:solidFill>
                  <a:srgbClr val="000000"/>
                </a:solidFill>
                <a:latin typeface="Arial Narrow" charset="0"/>
                <a:ea typeface="ＭＳ Ｐゴシック" charset="0"/>
                <a:cs typeface="Arial"/>
              </a:rPr>
              <a:t>Exposure</a:t>
            </a:r>
            <a:r>
              <a:rPr lang="en-US" sz="4000" dirty="0">
                <a:solidFill>
                  <a:srgbClr val="000000"/>
                </a:solidFill>
                <a:latin typeface="Arial Narrow" charset="0"/>
                <a:ea typeface="ＭＳ Ｐゴシック" charset="0"/>
                <a:cs typeface="Arial"/>
              </a:rPr>
              <a:t>: </a:t>
            </a:r>
          </a:p>
          <a:p>
            <a:pPr lvl="0" fontAlgn="base">
              <a:spcBef>
                <a:spcPct val="0"/>
              </a:spcBef>
              <a:spcAft>
                <a:spcPct val="0"/>
              </a:spcAft>
              <a:defRPr/>
            </a:pPr>
            <a:r>
              <a:rPr lang="en-US" sz="4000" dirty="0">
                <a:solidFill>
                  <a:srgbClr val="000000"/>
                </a:solidFill>
                <a:latin typeface="Arial Narrow" charset="0"/>
                <a:ea typeface="ＭＳ Ｐゴシック" charset="0"/>
                <a:cs typeface="Arial"/>
              </a:rPr>
              <a:t>Adult onset (18+) IM</a:t>
            </a:r>
          </a:p>
          <a:p>
            <a:pPr lvl="0" fontAlgn="base">
              <a:spcBef>
                <a:spcPct val="0"/>
              </a:spcBef>
              <a:spcAft>
                <a:spcPct val="0"/>
              </a:spcAft>
              <a:defRPr/>
            </a:pPr>
            <a:r>
              <a:rPr lang="en-US" sz="4000" dirty="0">
                <a:solidFill>
                  <a:srgbClr val="000000"/>
                </a:solidFill>
                <a:latin typeface="Arial Narrow" charset="0"/>
                <a:ea typeface="ＭＳ Ｐゴシック" charset="0"/>
                <a:cs typeface="Arial"/>
              </a:rPr>
              <a:t>      </a:t>
            </a:r>
          </a:p>
          <a:p>
            <a:pPr lvl="0" fontAlgn="base">
              <a:spcBef>
                <a:spcPct val="0"/>
              </a:spcBef>
              <a:spcAft>
                <a:spcPct val="0"/>
              </a:spcAft>
              <a:defRPr/>
            </a:pPr>
            <a:r>
              <a:rPr lang="en-US" sz="4000" u="sng" dirty="0">
                <a:solidFill>
                  <a:srgbClr val="000000"/>
                </a:solidFill>
                <a:latin typeface="Arial Narrow" charset="0"/>
                <a:ea typeface="ＭＳ Ｐゴシック" charset="0"/>
                <a:cs typeface="Arial"/>
              </a:rPr>
              <a:t>Outcome</a:t>
            </a:r>
            <a:r>
              <a:rPr lang="en-US" sz="4000" dirty="0">
                <a:solidFill>
                  <a:srgbClr val="000000"/>
                </a:solidFill>
                <a:latin typeface="Arial Narrow" charset="0"/>
                <a:ea typeface="ＭＳ Ｐゴシック" charset="0"/>
                <a:cs typeface="Arial"/>
              </a:rPr>
              <a:t>: Chronic prostatitis assessed through</a:t>
            </a:r>
          </a:p>
          <a:p>
            <a:pPr lvl="0" fontAlgn="base">
              <a:spcBef>
                <a:spcPct val="0"/>
              </a:spcBef>
              <a:spcAft>
                <a:spcPct val="0"/>
              </a:spcAft>
              <a:defRPr/>
            </a:pPr>
            <a:r>
              <a:rPr lang="en-US" sz="4000" dirty="0">
                <a:solidFill>
                  <a:srgbClr val="000000"/>
                </a:solidFill>
                <a:latin typeface="Arial Narrow" charset="0"/>
                <a:ea typeface="ＭＳ Ｐゴシック" charset="0"/>
                <a:cs typeface="Arial"/>
              </a:rPr>
              <a:t>ICD codes, urinalysis results, and antibiotic treatment</a:t>
            </a:r>
          </a:p>
          <a:p>
            <a:pPr lvl="0" fontAlgn="base">
              <a:spcBef>
                <a:spcPct val="0"/>
              </a:spcBef>
              <a:spcAft>
                <a:spcPct val="0"/>
              </a:spcAft>
              <a:defRPr/>
            </a:pPr>
            <a:endParaRPr lang="en-US" sz="4000" dirty="0">
              <a:solidFill>
                <a:srgbClr val="000000"/>
              </a:solidFill>
              <a:latin typeface="Arial Narrow" charset="0"/>
              <a:ea typeface="ＭＳ Ｐゴシック" charset="0"/>
              <a:cs typeface="Arial"/>
            </a:endParaRPr>
          </a:p>
          <a:p>
            <a:pPr lvl="0" fontAlgn="base">
              <a:spcBef>
                <a:spcPct val="0"/>
              </a:spcBef>
              <a:spcAft>
                <a:spcPct val="0"/>
              </a:spcAft>
              <a:defRPr/>
            </a:pPr>
            <a:r>
              <a:rPr lang="en-US" sz="4000" u="sng" dirty="0">
                <a:solidFill>
                  <a:srgbClr val="000000"/>
                </a:solidFill>
                <a:latin typeface="Arial Narrow" charset="0"/>
                <a:ea typeface="ＭＳ Ｐゴシック" charset="0"/>
                <a:cs typeface="Arial"/>
              </a:rPr>
              <a:t>Adjusted for</a:t>
            </a:r>
            <a:r>
              <a:rPr lang="en-US" sz="4000" dirty="0">
                <a:solidFill>
                  <a:srgbClr val="000000"/>
                </a:solidFill>
                <a:latin typeface="Arial Narrow" charset="0"/>
                <a:ea typeface="ＭＳ Ｐゴシック" charset="0"/>
                <a:cs typeface="Arial"/>
              </a:rPr>
              <a:t>: age at baseline, race/ethnicity, and</a:t>
            </a:r>
          </a:p>
          <a:p>
            <a:pPr lvl="0" fontAlgn="base">
              <a:spcBef>
                <a:spcPct val="0"/>
              </a:spcBef>
              <a:spcAft>
                <a:spcPct val="0"/>
              </a:spcAft>
              <a:defRPr/>
            </a:pPr>
            <a:r>
              <a:rPr lang="en-US" sz="4000" dirty="0">
                <a:solidFill>
                  <a:srgbClr val="000000"/>
                </a:solidFill>
                <a:latin typeface="Arial Narrow" charset="0"/>
                <a:ea typeface="ＭＳ Ｐゴシック" charset="0"/>
                <a:cs typeface="Arial"/>
              </a:rPr>
              <a:t> neighborhood deprivation index </a:t>
            </a:r>
          </a:p>
        </p:txBody>
      </p:sp>
      <p:sp>
        <p:nvSpPr>
          <p:cNvPr id="8" name="Rectangle 2">
            <a:extLst>
              <a:ext uri="{FF2B5EF4-FFF2-40B4-BE49-F238E27FC236}">
                <a16:creationId xmlns:a16="http://schemas.microsoft.com/office/drawing/2014/main" id="{D73DDBEE-5B58-4E3B-9478-04F4938CBCD3}"/>
              </a:ext>
            </a:extLst>
          </p:cNvPr>
          <p:cNvSpPr txBox="1">
            <a:spLocks noChangeArrowheads="1"/>
          </p:cNvSpPr>
          <p:nvPr/>
        </p:nvSpPr>
        <p:spPr>
          <a:xfrm>
            <a:off x="1674091" y="2300406"/>
            <a:ext cx="6165212" cy="2286000"/>
          </a:xfrm>
          <a:prstGeom prst="rect">
            <a:avLst/>
          </a:prstGeom>
        </p:spPr>
        <p:txBody>
          <a:bodyPr vert="horz" lIns="182880" tIns="91440" rIns="182880" bIns="9144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4000" b="1"/>
              <a:t>Study Design Highlights</a:t>
            </a:r>
            <a:endParaRPr lang="en-US" altLang="en-US" sz="4000" b="1" dirty="0"/>
          </a:p>
        </p:txBody>
      </p:sp>
      <p:pic>
        <p:nvPicPr>
          <p:cNvPr id="3" name="Picture 2">
            <a:extLst>
              <a:ext uri="{FF2B5EF4-FFF2-40B4-BE49-F238E27FC236}">
                <a16:creationId xmlns:a16="http://schemas.microsoft.com/office/drawing/2014/main" id="{EE2B9CE4-8FB1-411B-B8A6-6A43308180AE}"/>
              </a:ext>
            </a:extLst>
          </p:cNvPr>
          <p:cNvPicPr>
            <a:picLocks noChangeAspect="1"/>
          </p:cNvPicPr>
          <p:nvPr/>
        </p:nvPicPr>
        <p:blipFill>
          <a:blip r:embed="rId3"/>
          <a:stretch>
            <a:fillRect/>
          </a:stretch>
        </p:blipFill>
        <p:spPr>
          <a:xfrm>
            <a:off x="12751665" y="3466851"/>
            <a:ext cx="9192279" cy="9061450"/>
          </a:xfrm>
          <a:prstGeom prst="rect">
            <a:avLst/>
          </a:prstGeom>
        </p:spPr>
      </p:pic>
    </p:spTree>
    <p:extLst>
      <p:ext uri="{BB962C8B-B14F-4D97-AF65-F5344CB8AC3E}">
        <p14:creationId xmlns:p14="http://schemas.microsoft.com/office/powerpoint/2010/main" val="3965891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7" y="730251"/>
            <a:ext cx="22098000" cy="2651126"/>
          </a:xfrm>
        </p:spPr>
        <p:txBody>
          <a:bodyPr/>
          <a:lstStyle/>
          <a:p>
            <a:r>
              <a:rPr lang="en-US" sz="7200" b="1" dirty="0"/>
              <a:t>Secondary analyses suggest IM severity may impact the association with prostatitis</a:t>
            </a:r>
          </a:p>
        </p:txBody>
      </p:sp>
      <p:graphicFrame>
        <p:nvGraphicFramePr>
          <p:cNvPr id="5" name="Table 5">
            <a:extLst>
              <a:ext uri="{FF2B5EF4-FFF2-40B4-BE49-F238E27FC236}">
                <a16:creationId xmlns:a16="http://schemas.microsoft.com/office/drawing/2014/main" id="{43A44EC2-5E46-49D6-8409-205401E966AC}"/>
              </a:ext>
            </a:extLst>
          </p:cNvPr>
          <p:cNvGraphicFramePr>
            <a:graphicFrameLocks noGrp="1"/>
          </p:cNvGraphicFramePr>
          <p:nvPr>
            <p:ph idx="1"/>
          </p:nvPr>
        </p:nvGraphicFramePr>
        <p:xfrm>
          <a:off x="4929187" y="3381376"/>
          <a:ext cx="14020800" cy="1008634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400584583"/>
                    </a:ext>
                  </a:extLst>
                </a:gridCol>
                <a:gridCol w="3505200">
                  <a:extLst>
                    <a:ext uri="{9D8B030D-6E8A-4147-A177-3AD203B41FA5}">
                      <a16:colId xmlns:a16="http://schemas.microsoft.com/office/drawing/2014/main" val="2585894086"/>
                    </a:ext>
                  </a:extLst>
                </a:gridCol>
                <a:gridCol w="4230914">
                  <a:extLst>
                    <a:ext uri="{9D8B030D-6E8A-4147-A177-3AD203B41FA5}">
                      <a16:colId xmlns:a16="http://schemas.microsoft.com/office/drawing/2014/main" val="1984988155"/>
                    </a:ext>
                  </a:extLst>
                </a:gridCol>
                <a:gridCol w="2779486">
                  <a:extLst>
                    <a:ext uri="{9D8B030D-6E8A-4147-A177-3AD203B41FA5}">
                      <a16:colId xmlns:a16="http://schemas.microsoft.com/office/drawing/2014/main" val="1425863874"/>
                    </a:ext>
                  </a:extLst>
                </a:gridCol>
              </a:tblGrid>
              <a:tr h="741680">
                <a:tc>
                  <a:txBody>
                    <a:bodyPr/>
                    <a:lstStyle/>
                    <a:p>
                      <a:pPr marL="0" marR="0">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Severity Proxy</a:t>
                      </a:r>
                    </a:p>
                  </a:txBody>
                  <a:tcPr marL="137160" marR="137160" marT="0" marB="0"/>
                </a:tc>
                <a:tc>
                  <a:txBody>
                    <a:bodyPr/>
                    <a:lstStyle/>
                    <a:p>
                      <a:pPr marL="0" marR="0">
                        <a:lnSpc>
                          <a:spcPct val="107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gn="ctr">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HR for prostatitis</a:t>
                      </a:r>
                    </a:p>
                  </a:txBody>
                  <a:tcPr marL="137160" marR="137160" marT="0" marB="0"/>
                </a:tc>
                <a:tc>
                  <a:txBody>
                    <a:bodyPr/>
                    <a:lstStyle/>
                    <a:p>
                      <a:pPr marL="0" marR="0" algn="ctr">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95% CI</a:t>
                      </a:r>
                    </a:p>
                  </a:txBody>
                  <a:tcPr marL="137160" marR="137160" marT="0" marB="0"/>
                </a:tc>
                <a:extLst>
                  <a:ext uri="{0D108BD9-81ED-4DB2-BD59-A6C34878D82A}">
                    <a16:rowId xmlns:a16="http://schemas.microsoft.com/office/drawing/2014/main" val="1087730790"/>
                  </a:ext>
                </a:extLst>
              </a:tr>
              <a:tr h="1275588">
                <a:tc>
                  <a:txBody>
                    <a:bodyPr/>
                    <a:lstStyle/>
                    <a:p>
                      <a:pPr marL="0" marR="0">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Age at first occurrence</a:t>
                      </a: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No IM </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Ref</a:t>
                      </a:r>
                    </a:p>
                  </a:txBody>
                  <a:tcPr marL="137160" marR="137160" marT="0" marB="0"/>
                </a:tc>
                <a:tc>
                  <a:txBody>
                    <a:bodyPr/>
                    <a:lstStyle/>
                    <a:p>
                      <a:pPr marL="0" marR="0" algn="ctr">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a:t>
                      </a:r>
                    </a:p>
                  </a:txBody>
                  <a:tcPr marL="137160" marR="137160" marT="0" marB="0"/>
                </a:tc>
                <a:extLst>
                  <a:ext uri="{0D108BD9-81ED-4DB2-BD59-A6C34878D82A}">
                    <a16:rowId xmlns:a16="http://schemas.microsoft.com/office/drawing/2014/main" val="2038437390"/>
                  </a:ext>
                </a:extLst>
              </a:tr>
              <a:tr h="741680">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 </a:t>
                      </a: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Ages 18-23</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4.16</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2.60-6.64</a:t>
                      </a:r>
                    </a:p>
                  </a:txBody>
                  <a:tcPr marL="137160" marR="137160" marT="0" marB="0"/>
                </a:tc>
                <a:extLst>
                  <a:ext uri="{0D108BD9-81ED-4DB2-BD59-A6C34878D82A}">
                    <a16:rowId xmlns:a16="http://schemas.microsoft.com/office/drawing/2014/main" val="4239269256"/>
                  </a:ext>
                </a:extLst>
              </a:tr>
              <a:tr h="741680">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 </a:t>
                      </a: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Ages 24-29</a:t>
                      </a:r>
                    </a:p>
                  </a:txBody>
                  <a:tcPr marL="137160" marR="137160" marT="0" marB="0"/>
                </a:tc>
                <a:tc>
                  <a:txBody>
                    <a:bodyPr/>
                    <a:lstStyle/>
                    <a:p>
                      <a:pPr marL="0" marR="0" algn="ctr">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5.35</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2.00-14.30</a:t>
                      </a:r>
                    </a:p>
                  </a:txBody>
                  <a:tcPr marL="137160" marR="137160" marT="0" marB="0"/>
                </a:tc>
                <a:extLst>
                  <a:ext uri="{0D108BD9-81ED-4DB2-BD59-A6C34878D82A}">
                    <a16:rowId xmlns:a16="http://schemas.microsoft.com/office/drawing/2014/main" val="1316628621"/>
                  </a:ext>
                </a:extLst>
              </a:tr>
              <a:tr h="741680">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 </a:t>
                      </a: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Ages 30+</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7.19</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4.52-11.45</a:t>
                      </a:r>
                    </a:p>
                  </a:txBody>
                  <a:tcPr marL="137160" marR="137160" marT="0" marB="0"/>
                </a:tc>
                <a:extLst>
                  <a:ext uri="{0D108BD9-81ED-4DB2-BD59-A6C34878D82A}">
                    <a16:rowId xmlns:a16="http://schemas.microsoft.com/office/drawing/2014/main" val="353951449"/>
                  </a:ext>
                </a:extLst>
              </a:tr>
              <a:tr h="741680">
                <a:tc>
                  <a:txBody>
                    <a:bodyPr/>
                    <a:lstStyle/>
                    <a:p>
                      <a:pPr marL="0" marR="0">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 </a:t>
                      </a: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p-Trend</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 </a:t>
                      </a:r>
                    </a:p>
                  </a:txBody>
                  <a:tcPr marL="137160" marR="137160" marT="0" marB="0"/>
                </a:tc>
                <a:tc>
                  <a:txBody>
                    <a:bodyPr/>
                    <a:lstStyle/>
                    <a:p>
                      <a:pPr marL="0" marR="0" algn="ctr">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&lt;0.0001</a:t>
                      </a:r>
                    </a:p>
                  </a:txBody>
                  <a:tcPr marL="137160" marR="137160" marT="0" marB="0"/>
                </a:tc>
                <a:extLst>
                  <a:ext uri="{0D108BD9-81ED-4DB2-BD59-A6C34878D82A}">
                    <a16:rowId xmlns:a16="http://schemas.microsoft.com/office/drawing/2014/main" val="3524703179"/>
                  </a:ext>
                </a:extLst>
              </a:tr>
              <a:tr h="1275588">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Diagnosing Entity </a:t>
                      </a:r>
                      <a:r>
                        <a:rPr lang="en-US" sz="4000" baseline="30000">
                          <a:effectLst/>
                          <a:latin typeface="Calibri" panose="020F0502020204030204" pitchFamily="34" charset="0"/>
                          <a:ea typeface="Calibri" panose="020F0502020204030204" pitchFamily="34" charset="0"/>
                          <a:cs typeface="Calibri" panose="020F0502020204030204" pitchFamily="34" charset="0"/>
                        </a:rPr>
                        <a: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No IM</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Ref</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a:t>
                      </a:r>
                    </a:p>
                  </a:txBody>
                  <a:tcPr marL="137160" marR="137160" marT="0" marB="0"/>
                </a:tc>
                <a:extLst>
                  <a:ext uri="{0D108BD9-81ED-4DB2-BD59-A6C34878D82A}">
                    <a16:rowId xmlns:a16="http://schemas.microsoft.com/office/drawing/2014/main" val="3960683415"/>
                  </a:ext>
                </a:extLst>
              </a:tr>
              <a:tr h="1275588">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 </a:t>
                      </a: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Primary &amp; Specialty Care</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5.00</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3.42-7.31</a:t>
                      </a:r>
                    </a:p>
                  </a:txBody>
                  <a:tcPr marL="137160" marR="137160" marT="0" marB="0"/>
                </a:tc>
                <a:extLst>
                  <a:ext uri="{0D108BD9-81ED-4DB2-BD59-A6C34878D82A}">
                    <a16:rowId xmlns:a16="http://schemas.microsoft.com/office/drawing/2014/main" val="3168051280"/>
                  </a:ext>
                </a:extLst>
              </a:tr>
              <a:tr h="1275588">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 </a:t>
                      </a: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Emergency &amp; Urgent Care</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3.31</a:t>
                      </a:r>
                    </a:p>
                  </a:txBody>
                  <a:tcPr marL="137160" marR="137160" marT="0" marB="0"/>
                </a:tc>
                <a:tc>
                  <a:txBody>
                    <a:bodyPr/>
                    <a:lstStyle/>
                    <a:p>
                      <a:pPr marL="0" marR="0" algn="ctr">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1.24-8.82</a:t>
                      </a:r>
                    </a:p>
                  </a:txBody>
                  <a:tcPr marL="137160" marR="137160" marT="0" marB="0"/>
                </a:tc>
                <a:extLst>
                  <a:ext uri="{0D108BD9-81ED-4DB2-BD59-A6C34878D82A}">
                    <a16:rowId xmlns:a16="http://schemas.microsoft.com/office/drawing/2014/main" val="1784108373"/>
                  </a:ext>
                </a:extLst>
              </a:tr>
              <a:tr h="1275588">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 </a:t>
                      </a:r>
                    </a:p>
                  </a:txBody>
                  <a:tcPr marL="137160" marR="137160" marT="0" marB="0"/>
                </a:tc>
                <a:tc>
                  <a:txBody>
                    <a:bodyPr/>
                    <a:lstStyle/>
                    <a:p>
                      <a:pPr marL="0" marR="0">
                        <a:lnSpc>
                          <a:spcPct val="107000"/>
                        </a:lnSpc>
                        <a:spcBef>
                          <a:spcPts val="0"/>
                        </a:spcBef>
                        <a:spcAft>
                          <a:spcPts val="0"/>
                        </a:spcAft>
                      </a:pPr>
                      <a:r>
                        <a:rPr lang="en-US" sz="4000">
                          <a:effectLst/>
                          <a:latin typeface="Calibri" panose="020F0502020204030204" pitchFamily="34" charset="0"/>
                          <a:ea typeface="Calibri" panose="020F0502020204030204" pitchFamily="34" charset="0"/>
                          <a:cs typeface="Times New Roman" panose="02020603050405020304" pitchFamily="18" charset="0"/>
                        </a:rPr>
                        <a:t>Hospital &amp; Nursing Facility</a:t>
                      </a:r>
                    </a:p>
                  </a:txBody>
                  <a:tcPr marL="137160" marR="137160" marT="0" marB="0"/>
                </a:tc>
                <a:tc>
                  <a:txBody>
                    <a:bodyPr/>
                    <a:lstStyle/>
                    <a:p>
                      <a:pPr marL="0" marR="0" algn="ctr">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9.35</a:t>
                      </a:r>
                    </a:p>
                  </a:txBody>
                  <a:tcPr marL="137160" marR="137160" marT="0" marB="0"/>
                </a:tc>
                <a:tc>
                  <a:txBody>
                    <a:bodyPr/>
                    <a:lstStyle/>
                    <a:p>
                      <a:pPr marL="0" marR="0" algn="ctr">
                        <a:lnSpc>
                          <a:spcPct val="107000"/>
                        </a:lnSpc>
                        <a:spcBef>
                          <a:spcPts val="0"/>
                        </a:spcBef>
                        <a:spcAft>
                          <a:spcPts val="0"/>
                        </a:spcAft>
                      </a:pPr>
                      <a:r>
                        <a:rPr lang="en-US" sz="4000" dirty="0">
                          <a:effectLst/>
                          <a:latin typeface="Calibri" panose="020F0502020204030204" pitchFamily="34" charset="0"/>
                          <a:ea typeface="Calibri" panose="020F0502020204030204" pitchFamily="34" charset="0"/>
                          <a:cs typeface="Times New Roman" panose="02020603050405020304" pitchFamily="18" charset="0"/>
                        </a:rPr>
                        <a:t>4.45-19.64</a:t>
                      </a:r>
                    </a:p>
                  </a:txBody>
                  <a:tcPr marL="137160" marR="137160" marT="0" marB="0"/>
                </a:tc>
                <a:extLst>
                  <a:ext uri="{0D108BD9-81ED-4DB2-BD59-A6C34878D82A}">
                    <a16:rowId xmlns:a16="http://schemas.microsoft.com/office/drawing/2014/main" val="4229886048"/>
                  </a:ext>
                </a:extLst>
              </a:tr>
            </a:tbl>
          </a:graphicData>
        </a:graphic>
      </p:graphicFrame>
    </p:spTree>
    <p:extLst>
      <p:ext uri="{BB962C8B-B14F-4D97-AF65-F5344CB8AC3E}">
        <p14:creationId xmlns:p14="http://schemas.microsoft.com/office/powerpoint/2010/main" val="4199162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b="1" dirty="0"/>
              <a:t>Studies in Progress</a:t>
            </a:r>
          </a:p>
        </p:txBody>
      </p:sp>
      <p:sp>
        <p:nvSpPr>
          <p:cNvPr id="3" name="Content Placeholder 2"/>
          <p:cNvSpPr>
            <a:spLocks noGrp="1"/>
          </p:cNvSpPr>
          <p:nvPr>
            <p:ph idx="1"/>
          </p:nvPr>
        </p:nvSpPr>
        <p:spPr>
          <a:xfrm>
            <a:off x="1387701" y="3381375"/>
            <a:ext cx="21031200" cy="10112746"/>
          </a:xfrm>
        </p:spPr>
        <p:txBody>
          <a:bodyPr>
            <a:normAutofit fontScale="92500" lnSpcReduction="10000"/>
          </a:bodyPr>
          <a:lstStyle/>
          <a:p>
            <a:pPr marL="0" indent="0">
              <a:buNone/>
            </a:pPr>
            <a:endParaRPr lang="en-US" sz="5200" dirty="0">
              <a:solidFill>
                <a:schemeClr val="tx1"/>
              </a:solidFill>
            </a:endParaRPr>
          </a:p>
          <a:p>
            <a:pPr lvl="0"/>
            <a:r>
              <a:rPr lang="en-US" sz="5200" dirty="0">
                <a:solidFill>
                  <a:schemeClr val="tx1"/>
                </a:solidFill>
              </a:rPr>
              <a:t>Infection serostatus &amp; prostate inflammation (visually assessed)</a:t>
            </a:r>
          </a:p>
          <a:p>
            <a:pPr lvl="1"/>
            <a:r>
              <a:rPr lang="en-US" sz="5200" dirty="0">
                <a:solidFill>
                  <a:schemeClr val="tx1"/>
                </a:solidFill>
              </a:rPr>
              <a:t>Placebo arm of the Prostate Cancer Prevention Trial</a:t>
            </a:r>
          </a:p>
          <a:p>
            <a:pPr lvl="1"/>
            <a:r>
              <a:rPr lang="en-US" sz="5200" dirty="0">
                <a:solidFill>
                  <a:schemeClr val="tx1"/>
                </a:solidFill>
              </a:rPr>
              <a:t>Infections include </a:t>
            </a:r>
            <a:r>
              <a:rPr lang="en-US" sz="5200" dirty="0">
                <a:solidFill>
                  <a:schemeClr val="tx1"/>
                </a:solidFill>
                <a:ea typeface="Times New Roman" panose="02020603050405020304" pitchFamily="18" charset="0"/>
              </a:rPr>
              <a:t>Human papillomavirus Virus (HPV) 16, 18, and 31; Human herpes virus-8, Cytomegalovirus, and </a:t>
            </a:r>
            <a:r>
              <a:rPr lang="en-US" sz="5200" i="1" dirty="0">
                <a:solidFill>
                  <a:schemeClr val="tx1"/>
                </a:solidFill>
                <a:ea typeface="Times New Roman" panose="02020603050405020304" pitchFamily="18" charset="0"/>
              </a:rPr>
              <a:t>Trichomonas vaginalis</a:t>
            </a:r>
            <a:endParaRPr lang="en-US" sz="5200" dirty="0">
              <a:solidFill>
                <a:schemeClr val="tx1"/>
              </a:solidFill>
            </a:endParaRPr>
          </a:p>
          <a:p>
            <a:pPr marL="0" indent="0">
              <a:buNone/>
            </a:pPr>
            <a:endParaRPr lang="en-US" sz="5200" dirty="0">
              <a:solidFill>
                <a:schemeClr val="tx1"/>
              </a:solidFill>
            </a:endParaRPr>
          </a:p>
          <a:p>
            <a:r>
              <a:rPr lang="en-US" sz="5200" dirty="0">
                <a:solidFill>
                  <a:schemeClr val="tx1"/>
                </a:solidFill>
              </a:rPr>
              <a:t>All known circulating viruses in relation to PSA concentration</a:t>
            </a:r>
          </a:p>
          <a:p>
            <a:pPr lvl="1"/>
            <a:r>
              <a:rPr lang="en-US" sz="5200" dirty="0">
                <a:solidFill>
                  <a:schemeClr val="tx1"/>
                </a:solidFill>
              </a:rPr>
              <a:t>Analyzing virus content within exosomes</a:t>
            </a:r>
          </a:p>
          <a:p>
            <a:pPr lvl="1"/>
            <a:r>
              <a:rPr lang="en-US" sz="5200" dirty="0">
                <a:solidFill>
                  <a:schemeClr val="tx1"/>
                </a:solidFill>
              </a:rPr>
              <a:t>Serum samples from the multiphasic health study cohort</a:t>
            </a:r>
          </a:p>
          <a:p>
            <a:pPr lvl="1"/>
            <a:r>
              <a:rPr lang="en-US" sz="5200" dirty="0">
                <a:solidFill>
                  <a:schemeClr val="tx1"/>
                </a:solidFill>
              </a:rPr>
              <a:t>Will move the field past the “candidate infection” paradigm</a:t>
            </a:r>
          </a:p>
          <a:p>
            <a:pPr marL="914400" lvl="1" indent="0">
              <a:buNone/>
            </a:pPr>
            <a:endParaRPr lang="en-US" sz="5200" dirty="0"/>
          </a:p>
          <a:p>
            <a:pPr marL="914400" lvl="1" indent="0">
              <a:buNone/>
            </a:pPr>
            <a:r>
              <a:rPr lang="en-US" sz="9600" dirty="0"/>
              <a:t>			Questions?</a:t>
            </a:r>
          </a:p>
        </p:txBody>
      </p:sp>
      <p:pic>
        <p:nvPicPr>
          <p:cNvPr id="4" name="Picture 3">
            <a:extLst>
              <a:ext uri="{FF2B5EF4-FFF2-40B4-BE49-F238E27FC236}">
                <a16:creationId xmlns:a16="http://schemas.microsoft.com/office/drawing/2014/main" id="{89FD2E09-8A45-4DD7-899C-8C6BA0B4FB9F}"/>
              </a:ext>
            </a:extLst>
          </p:cNvPr>
          <p:cNvPicPr>
            <a:picLocks noChangeAspect="1"/>
          </p:cNvPicPr>
          <p:nvPr/>
        </p:nvPicPr>
        <p:blipFill>
          <a:blip r:embed="rId3"/>
          <a:stretch>
            <a:fillRect/>
          </a:stretch>
        </p:blipFill>
        <p:spPr>
          <a:xfrm>
            <a:off x="16592861" y="221878"/>
            <a:ext cx="6876884" cy="3958236"/>
          </a:xfrm>
          <a:prstGeom prst="rect">
            <a:avLst/>
          </a:prstGeom>
        </p:spPr>
      </p:pic>
    </p:spTree>
    <p:extLst>
      <p:ext uri="{BB962C8B-B14F-4D97-AF65-F5344CB8AC3E}">
        <p14:creationId xmlns:p14="http://schemas.microsoft.com/office/powerpoint/2010/main" val="3420169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dirty="0"/>
              <a:t>Acknowledgements</a:t>
            </a:r>
          </a:p>
        </p:txBody>
      </p:sp>
      <p:sp>
        <p:nvSpPr>
          <p:cNvPr id="3" name="Content Placeholder 2">
            <a:extLst>
              <a:ext uri="{FF2B5EF4-FFF2-40B4-BE49-F238E27FC236}">
                <a16:creationId xmlns:a16="http://schemas.microsoft.com/office/drawing/2014/main" id="{1CBFFD04-7096-4B97-B702-37C496D473CF}"/>
              </a:ext>
            </a:extLst>
          </p:cNvPr>
          <p:cNvSpPr>
            <a:spLocks noGrp="1"/>
          </p:cNvSpPr>
          <p:nvPr>
            <p:ph idx="1"/>
          </p:nvPr>
        </p:nvSpPr>
        <p:spPr/>
        <p:txBody>
          <a:bodyPr>
            <a:normAutofit/>
          </a:bodyPr>
          <a:lstStyle/>
          <a:p>
            <a:pPr marL="685800" indent="-685800" eaLnBrk="0" fontAlgn="base" hangingPunct="0">
              <a:spcBef>
                <a:spcPct val="20000"/>
              </a:spcBef>
              <a:spcAft>
                <a:spcPct val="0"/>
              </a:spcAft>
              <a:buFont typeface="Wingdings" panose="05000000000000000000" pitchFamily="2" charset="2"/>
              <a:buChar char="q"/>
            </a:pPr>
            <a:r>
              <a:rPr lang="en-US" b="1" kern="0" dirty="0">
                <a:solidFill>
                  <a:schemeClr val="tx2"/>
                </a:solidFill>
                <a:latin typeface="Verdana"/>
                <a:ea typeface="Osaka"/>
              </a:rPr>
              <a:t>Kaiser/UCSF</a:t>
            </a:r>
          </a:p>
          <a:p>
            <a:pPr marL="0" indent="0" eaLnBrk="0" fontAlgn="base" hangingPunct="0">
              <a:spcBef>
                <a:spcPct val="20000"/>
              </a:spcBef>
              <a:spcAft>
                <a:spcPct val="0"/>
              </a:spcAft>
              <a:buNone/>
            </a:pPr>
            <a:r>
              <a:rPr lang="en-US" kern="0" dirty="0">
                <a:solidFill>
                  <a:schemeClr val="tx2"/>
                </a:solidFill>
                <a:latin typeface="Verdana"/>
                <a:ea typeface="Osaka"/>
              </a:rPr>
              <a:t>-Dr. Stephen Van Den </a:t>
            </a:r>
            <a:r>
              <a:rPr lang="en-US" kern="0" dirty="0" err="1">
                <a:solidFill>
                  <a:schemeClr val="tx2"/>
                </a:solidFill>
                <a:latin typeface="Verdana"/>
                <a:ea typeface="Osaka"/>
              </a:rPr>
              <a:t>Eeden</a:t>
            </a:r>
            <a:r>
              <a:rPr lang="en-US" kern="0" dirty="0">
                <a:solidFill>
                  <a:schemeClr val="tx2"/>
                </a:solidFill>
                <a:latin typeface="Verdana"/>
                <a:ea typeface="Osaka"/>
              </a:rPr>
              <a:t>	-Dr. David Aaronson</a:t>
            </a:r>
          </a:p>
          <a:p>
            <a:pPr marL="0" indent="0" eaLnBrk="0" fontAlgn="base" hangingPunct="0">
              <a:spcBef>
                <a:spcPct val="20000"/>
              </a:spcBef>
              <a:spcAft>
                <a:spcPct val="0"/>
              </a:spcAft>
              <a:buNone/>
            </a:pPr>
            <a:r>
              <a:rPr lang="en-US" kern="0" dirty="0">
                <a:solidFill>
                  <a:schemeClr val="tx2"/>
                </a:solidFill>
                <a:latin typeface="Verdana"/>
                <a:ea typeface="Osaka"/>
              </a:rPr>
              <a:t>-Dr. Stephen Francis		-Dr. Donna Deng</a:t>
            </a:r>
          </a:p>
          <a:p>
            <a:pPr marL="685800" indent="-685800" eaLnBrk="0" fontAlgn="base" hangingPunct="0">
              <a:spcBef>
                <a:spcPct val="20000"/>
              </a:spcBef>
              <a:spcAft>
                <a:spcPct val="0"/>
              </a:spcAft>
              <a:buFont typeface="Wingdings" panose="05000000000000000000" pitchFamily="2" charset="2"/>
              <a:buChar char="q"/>
            </a:pPr>
            <a:endParaRPr lang="en-US" kern="0" dirty="0">
              <a:solidFill>
                <a:schemeClr val="tx2"/>
              </a:solidFill>
              <a:latin typeface="Verdana"/>
              <a:ea typeface="Osaka"/>
            </a:endParaRPr>
          </a:p>
          <a:p>
            <a:pPr marL="685800" indent="-685800" eaLnBrk="0" fontAlgn="base" hangingPunct="0">
              <a:spcBef>
                <a:spcPct val="20000"/>
              </a:spcBef>
              <a:spcAft>
                <a:spcPct val="0"/>
              </a:spcAft>
              <a:buFont typeface="Wingdings" panose="05000000000000000000" pitchFamily="2" charset="2"/>
              <a:buChar char="q"/>
            </a:pPr>
            <a:r>
              <a:rPr lang="en-US" b="1" kern="0" dirty="0">
                <a:solidFill>
                  <a:schemeClr val="tx2"/>
                </a:solidFill>
                <a:latin typeface="Verdana"/>
                <a:ea typeface="Osaka"/>
              </a:rPr>
              <a:t>Washington University in Saint Louis:</a:t>
            </a:r>
          </a:p>
          <a:p>
            <a:pPr marL="0" indent="0" eaLnBrk="0" fontAlgn="base" hangingPunct="0">
              <a:spcBef>
                <a:spcPct val="20000"/>
              </a:spcBef>
              <a:spcAft>
                <a:spcPct val="0"/>
              </a:spcAft>
              <a:buNone/>
            </a:pPr>
            <a:r>
              <a:rPr lang="en-US" kern="0" dirty="0">
                <a:solidFill>
                  <a:schemeClr val="tx2"/>
                </a:solidFill>
                <a:latin typeface="Verdana"/>
                <a:ea typeface="Osaka"/>
              </a:rPr>
              <a:t>-  Dr. Siobhan Sutcliffe		-  </a:t>
            </a:r>
            <a:r>
              <a:rPr lang="en-US" kern="0" dirty="0" err="1">
                <a:solidFill>
                  <a:schemeClr val="tx2"/>
                </a:solidFill>
                <a:latin typeface="Verdana"/>
                <a:ea typeface="Osaka"/>
              </a:rPr>
              <a:t>Ratna</a:t>
            </a:r>
            <a:r>
              <a:rPr lang="en-US" kern="0" dirty="0">
                <a:solidFill>
                  <a:schemeClr val="tx2"/>
                </a:solidFill>
                <a:latin typeface="Verdana"/>
                <a:ea typeface="Osaka"/>
              </a:rPr>
              <a:t> </a:t>
            </a:r>
            <a:r>
              <a:rPr lang="en-US" kern="0" dirty="0" err="1">
                <a:solidFill>
                  <a:schemeClr val="tx2"/>
                </a:solidFill>
                <a:latin typeface="Verdana"/>
                <a:ea typeface="Osaka"/>
              </a:rPr>
              <a:t>Pakpahan</a:t>
            </a:r>
            <a:r>
              <a:rPr lang="en-US" kern="0" dirty="0">
                <a:solidFill>
                  <a:schemeClr val="tx2"/>
                </a:solidFill>
                <a:latin typeface="Verdana"/>
                <a:ea typeface="Osaka"/>
              </a:rPr>
              <a:t>	</a:t>
            </a:r>
          </a:p>
          <a:p>
            <a:pPr marL="0" indent="0" eaLnBrk="0" fontAlgn="base" hangingPunct="0">
              <a:spcBef>
                <a:spcPct val="20000"/>
              </a:spcBef>
              <a:spcAft>
                <a:spcPct val="0"/>
              </a:spcAft>
              <a:buNone/>
            </a:pPr>
            <a:r>
              <a:rPr lang="en-US" kern="0" dirty="0">
                <a:solidFill>
                  <a:schemeClr val="tx2"/>
                </a:solidFill>
                <a:latin typeface="Verdana"/>
                <a:ea typeface="Osaka"/>
              </a:rPr>
              <a:t>		</a:t>
            </a:r>
          </a:p>
          <a:p>
            <a:pPr marL="0" indent="0" eaLnBrk="0" fontAlgn="base" hangingPunct="0">
              <a:spcBef>
                <a:spcPct val="20000"/>
              </a:spcBef>
              <a:spcAft>
                <a:spcPct val="0"/>
              </a:spcAft>
              <a:buNone/>
            </a:pPr>
            <a:endParaRPr lang="en-US" kern="0" dirty="0">
              <a:solidFill>
                <a:schemeClr val="tx2"/>
              </a:solidFill>
              <a:latin typeface="Verdana"/>
              <a:ea typeface="Osaka"/>
            </a:endParaRPr>
          </a:p>
          <a:p>
            <a:pPr marL="685800" indent="-685800" eaLnBrk="0" fontAlgn="base" hangingPunct="0">
              <a:spcBef>
                <a:spcPct val="20000"/>
              </a:spcBef>
              <a:spcAft>
                <a:spcPct val="0"/>
              </a:spcAft>
              <a:buFont typeface="Wingdings" panose="05000000000000000000" pitchFamily="2" charset="2"/>
              <a:buChar char="q"/>
            </a:pPr>
            <a:r>
              <a:rPr lang="en-US" b="1" kern="0" dirty="0">
                <a:solidFill>
                  <a:schemeClr val="tx2"/>
                </a:solidFill>
                <a:latin typeface="Verdana"/>
                <a:ea typeface="Osaka"/>
              </a:rPr>
              <a:t>Johns Hopkins:</a:t>
            </a:r>
          </a:p>
          <a:p>
            <a:pPr marL="0" indent="0" eaLnBrk="0" fontAlgn="base" hangingPunct="0">
              <a:spcBef>
                <a:spcPct val="20000"/>
              </a:spcBef>
              <a:spcAft>
                <a:spcPct val="0"/>
              </a:spcAft>
              <a:buNone/>
            </a:pPr>
            <a:r>
              <a:rPr lang="en-US" kern="0" dirty="0">
                <a:solidFill>
                  <a:schemeClr val="tx2"/>
                </a:solidFill>
                <a:latin typeface="Verdana"/>
                <a:ea typeface="Osaka"/>
              </a:rPr>
              <a:t>-  Dr. Elizabeth Platz		-  Dr. William Isaacs		-  Dr. Charlotte Gaydos </a:t>
            </a:r>
          </a:p>
          <a:p>
            <a:pPr marL="0" indent="0" eaLnBrk="0" fontAlgn="base" hangingPunct="0">
              <a:spcBef>
                <a:spcPct val="20000"/>
              </a:spcBef>
              <a:spcAft>
                <a:spcPct val="0"/>
              </a:spcAft>
              <a:buNone/>
            </a:pPr>
            <a:r>
              <a:rPr lang="en-US" kern="0" dirty="0">
                <a:solidFill>
                  <a:schemeClr val="tx2"/>
                </a:solidFill>
                <a:latin typeface="Verdana"/>
                <a:ea typeface="Osaka"/>
              </a:rPr>
              <a:t>-  Dr. Jonathan </a:t>
            </a:r>
            <a:r>
              <a:rPr lang="en-US" kern="0" dirty="0" err="1">
                <a:solidFill>
                  <a:schemeClr val="tx2"/>
                </a:solidFill>
                <a:latin typeface="Verdana"/>
                <a:ea typeface="Osaka"/>
              </a:rPr>
              <a:t>Zenilman</a:t>
            </a:r>
            <a:r>
              <a:rPr lang="en-US" kern="0" dirty="0">
                <a:solidFill>
                  <a:schemeClr val="tx2"/>
                </a:solidFill>
                <a:latin typeface="Verdana"/>
                <a:ea typeface="Osaka"/>
              </a:rPr>
              <a:t>	-  Dr. William Nelson		-  Dr. </a:t>
            </a:r>
            <a:r>
              <a:rPr lang="en-US" kern="0" dirty="0" err="1">
                <a:solidFill>
                  <a:schemeClr val="tx2"/>
                </a:solidFill>
                <a:latin typeface="Verdana"/>
                <a:ea typeface="Osaka"/>
              </a:rPr>
              <a:t>Debrah</a:t>
            </a:r>
            <a:r>
              <a:rPr lang="en-US" kern="0" dirty="0">
                <a:solidFill>
                  <a:schemeClr val="tx2"/>
                </a:solidFill>
                <a:latin typeface="Verdana"/>
                <a:ea typeface="Osaka"/>
              </a:rPr>
              <a:t> Elliott	</a:t>
            </a:r>
          </a:p>
          <a:p>
            <a:pPr marL="0" indent="0" eaLnBrk="0" fontAlgn="base" hangingPunct="0">
              <a:spcBef>
                <a:spcPct val="20000"/>
              </a:spcBef>
              <a:spcAft>
                <a:spcPct val="0"/>
              </a:spcAft>
              <a:buNone/>
            </a:pPr>
            <a:r>
              <a:rPr lang="en-US" kern="0" dirty="0">
                <a:solidFill>
                  <a:schemeClr val="tx2"/>
                </a:solidFill>
                <a:latin typeface="Verdana"/>
                <a:ea typeface="Osaka"/>
              </a:rPr>
              <a:t>-  Dr. Angelo De Marzo		-  Dr. Lori </a:t>
            </a:r>
            <a:r>
              <a:rPr lang="en-US" kern="0" dirty="0" err="1">
                <a:solidFill>
                  <a:schemeClr val="tx2"/>
                </a:solidFill>
                <a:latin typeface="Verdana"/>
                <a:ea typeface="Osaka"/>
              </a:rPr>
              <a:t>Sokoll</a:t>
            </a:r>
            <a:r>
              <a:rPr lang="en-US" kern="0" dirty="0">
                <a:solidFill>
                  <a:schemeClr val="tx2"/>
                </a:solidFill>
                <a:latin typeface="Verdana"/>
                <a:ea typeface="Osaka"/>
              </a:rPr>
              <a:t>		-  Dr. Remington Nevin</a:t>
            </a:r>
            <a:r>
              <a:rPr lang="en-US" sz="3200" kern="0" dirty="0">
                <a:solidFill>
                  <a:schemeClr val="tx2"/>
                </a:solidFill>
                <a:latin typeface="Verdana"/>
                <a:ea typeface="Osaka"/>
              </a:rPr>
              <a:t>	</a:t>
            </a:r>
          </a:p>
          <a:p>
            <a:endParaRPr lang="en-US" dirty="0"/>
          </a:p>
        </p:txBody>
      </p:sp>
    </p:spTree>
    <p:extLst>
      <p:ext uri="{BB962C8B-B14F-4D97-AF65-F5344CB8AC3E}">
        <p14:creationId xmlns:p14="http://schemas.microsoft.com/office/powerpoint/2010/main" val="456382457"/>
      </p:ext>
    </p:extLst>
  </p:cSld>
  <p:clrMapOvr>
    <a:masterClrMapping/>
  </p:clrMapOvr>
</p:sld>
</file>

<file path=ppt/theme/theme1.xml><?xml version="1.0" encoding="utf-8"?>
<a:theme xmlns:a="http://schemas.openxmlformats.org/drawingml/2006/main" name="Title - Basic Gradient">
  <a:themeElements>
    <a:clrScheme name="KP PPT Palette">
      <a:dk1>
        <a:srgbClr val="000000"/>
      </a:dk1>
      <a:lt1>
        <a:srgbClr val="FFFFFF"/>
      </a:lt1>
      <a:dk2>
        <a:srgbClr val="003B71"/>
      </a:dk2>
      <a:lt2>
        <a:srgbClr val="E7E6E6"/>
      </a:lt2>
      <a:accent1>
        <a:srgbClr val="0078B3"/>
      </a:accent1>
      <a:accent2>
        <a:srgbClr val="559D37"/>
      </a:accent2>
      <a:accent3>
        <a:srgbClr val="E6762F"/>
      </a:accent3>
      <a:accent4>
        <a:srgbClr val="CE5778"/>
      </a:accent4>
      <a:accent5>
        <a:srgbClr val="40A2A0"/>
      </a:accent5>
      <a:accent6>
        <a:srgbClr val="906DAB"/>
      </a:accent6>
      <a:hlink>
        <a:srgbClr val="0078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 Photo">
  <a:themeElements>
    <a:clrScheme name="KP PPT Palette">
      <a:dk1>
        <a:srgbClr val="000000"/>
      </a:dk1>
      <a:lt1>
        <a:srgbClr val="FFFFFF"/>
      </a:lt1>
      <a:dk2>
        <a:srgbClr val="003B71"/>
      </a:dk2>
      <a:lt2>
        <a:srgbClr val="E7E6E6"/>
      </a:lt2>
      <a:accent1>
        <a:srgbClr val="0078B3"/>
      </a:accent1>
      <a:accent2>
        <a:srgbClr val="559D37"/>
      </a:accent2>
      <a:accent3>
        <a:srgbClr val="E6762F"/>
      </a:accent3>
      <a:accent4>
        <a:srgbClr val="CE5778"/>
      </a:accent4>
      <a:accent5>
        <a:srgbClr val="40A2A0"/>
      </a:accent5>
      <a:accent6>
        <a:srgbClr val="906DAB"/>
      </a:accent6>
      <a:hlink>
        <a:srgbClr val="0078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ransition">
  <a:themeElements>
    <a:clrScheme name="KP PPT Palette">
      <a:dk1>
        <a:srgbClr val="000000"/>
      </a:dk1>
      <a:lt1>
        <a:srgbClr val="FFFFFF"/>
      </a:lt1>
      <a:dk2>
        <a:srgbClr val="003B71"/>
      </a:dk2>
      <a:lt2>
        <a:srgbClr val="E7E6E6"/>
      </a:lt2>
      <a:accent1>
        <a:srgbClr val="0078B3"/>
      </a:accent1>
      <a:accent2>
        <a:srgbClr val="559D37"/>
      </a:accent2>
      <a:accent3>
        <a:srgbClr val="E6762F"/>
      </a:accent3>
      <a:accent4>
        <a:srgbClr val="CE5778"/>
      </a:accent4>
      <a:accent5>
        <a:srgbClr val="40A2A0"/>
      </a:accent5>
      <a:accent6>
        <a:srgbClr val="906DAB"/>
      </a:accent6>
      <a:hlink>
        <a:srgbClr val="0078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le - Texture Gradient">
  <a:themeElements>
    <a:clrScheme name="KP PPT Palette">
      <a:dk1>
        <a:srgbClr val="000000"/>
      </a:dk1>
      <a:lt1>
        <a:srgbClr val="FFFFFF"/>
      </a:lt1>
      <a:dk2>
        <a:srgbClr val="003B71"/>
      </a:dk2>
      <a:lt2>
        <a:srgbClr val="E7E6E6"/>
      </a:lt2>
      <a:accent1>
        <a:srgbClr val="0078B3"/>
      </a:accent1>
      <a:accent2>
        <a:srgbClr val="559D37"/>
      </a:accent2>
      <a:accent3>
        <a:srgbClr val="E6762F"/>
      </a:accent3>
      <a:accent4>
        <a:srgbClr val="CE5778"/>
      </a:accent4>
      <a:accent5>
        <a:srgbClr val="40A2A0"/>
      </a:accent5>
      <a:accent6>
        <a:srgbClr val="906DAB"/>
      </a:accent6>
      <a:hlink>
        <a:srgbClr val="0078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itle - Basic Solid">
  <a:themeElements>
    <a:clrScheme name="KP PPT Palette">
      <a:dk1>
        <a:srgbClr val="000000"/>
      </a:dk1>
      <a:lt1>
        <a:srgbClr val="FFFFFF"/>
      </a:lt1>
      <a:dk2>
        <a:srgbClr val="003B71"/>
      </a:dk2>
      <a:lt2>
        <a:srgbClr val="E7E6E6"/>
      </a:lt2>
      <a:accent1>
        <a:srgbClr val="0078B3"/>
      </a:accent1>
      <a:accent2>
        <a:srgbClr val="559D37"/>
      </a:accent2>
      <a:accent3>
        <a:srgbClr val="E6762F"/>
      </a:accent3>
      <a:accent4>
        <a:srgbClr val="CE5778"/>
      </a:accent4>
      <a:accent5>
        <a:srgbClr val="40A2A0"/>
      </a:accent5>
      <a:accent6>
        <a:srgbClr val="906DAB"/>
      </a:accent6>
      <a:hlink>
        <a:srgbClr val="0078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tent">
  <a:themeElements>
    <a:clrScheme name="KP PPT Palette">
      <a:dk1>
        <a:srgbClr val="000000"/>
      </a:dk1>
      <a:lt1>
        <a:srgbClr val="FFFFFF"/>
      </a:lt1>
      <a:dk2>
        <a:srgbClr val="003B71"/>
      </a:dk2>
      <a:lt2>
        <a:srgbClr val="E7E6E6"/>
      </a:lt2>
      <a:accent1>
        <a:srgbClr val="0078B3"/>
      </a:accent1>
      <a:accent2>
        <a:srgbClr val="559D37"/>
      </a:accent2>
      <a:accent3>
        <a:srgbClr val="E6762F"/>
      </a:accent3>
      <a:accent4>
        <a:srgbClr val="CE5778"/>
      </a:accent4>
      <a:accent5>
        <a:srgbClr val="40A2A0"/>
      </a:accent5>
      <a:accent6>
        <a:srgbClr val="906DAB"/>
      </a:accent6>
      <a:hlink>
        <a:srgbClr val="0078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Full Blank Slide">
  <a:themeElements>
    <a:clrScheme name="KP PPT Palette">
      <a:dk1>
        <a:srgbClr val="000000"/>
      </a:dk1>
      <a:lt1>
        <a:srgbClr val="FFFFFF"/>
      </a:lt1>
      <a:dk2>
        <a:srgbClr val="003B71"/>
      </a:dk2>
      <a:lt2>
        <a:srgbClr val="E7E6E6"/>
      </a:lt2>
      <a:accent1>
        <a:srgbClr val="0078B3"/>
      </a:accent1>
      <a:accent2>
        <a:srgbClr val="559D37"/>
      </a:accent2>
      <a:accent3>
        <a:srgbClr val="E6762F"/>
      </a:accent3>
      <a:accent4>
        <a:srgbClr val="CE5778"/>
      </a:accent4>
      <a:accent5>
        <a:srgbClr val="40A2A0"/>
      </a:accent5>
      <a:accent6>
        <a:srgbClr val="906DAB"/>
      </a:accent6>
      <a:hlink>
        <a:srgbClr val="0078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Title - Texture Gradient">
  <a:themeElements>
    <a:clrScheme name="KP PPT Palette">
      <a:dk1>
        <a:srgbClr val="000000"/>
      </a:dk1>
      <a:lt1>
        <a:srgbClr val="FFFFFF"/>
      </a:lt1>
      <a:dk2>
        <a:srgbClr val="003B71"/>
      </a:dk2>
      <a:lt2>
        <a:srgbClr val="E7E6E6"/>
      </a:lt2>
      <a:accent1>
        <a:srgbClr val="0078B3"/>
      </a:accent1>
      <a:accent2>
        <a:srgbClr val="559D37"/>
      </a:accent2>
      <a:accent3>
        <a:srgbClr val="E6762F"/>
      </a:accent3>
      <a:accent4>
        <a:srgbClr val="CE5778"/>
      </a:accent4>
      <a:accent5>
        <a:srgbClr val="40A2A0"/>
      </a:accent5>
      <a:accent6>
        <a:srgbClr val="906DAB"/>
      </a:accent6>
      <a:hlink>
        <a:srgbClr val="0078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54165</TotalTime>
  <Words>2308</Words>
  <Application>Microsoft Office PowerPoint</Application>
  <PresentationFormat>Custom</PresentationFormat>
  <Paragraphs>279</Paragraphs>
  <Slides>16</Slides>
  <Notes>16</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16</vt:i4>
      </vt:variant>
    </vt:vector>
  </HeadingPairs>
  <TitlesOfParts>
    <vt:vector size="32" baseType="lpstr">
      <vt:lpstr>AdvTTa9c1b374</vt:lpstr>
      <vt:lpstr>Arial</vt:lpstr>
      <vt:lpstr>Arial Narrow</vt:lpstr>
      <vt:lpstr>Calibri</vt:lpstr>
      <vt:lpstr>Open Sans</vt:lpstr>
      <vt:lpstr>Times New Roman</vt:lpstr>
      <vt:lpstr>Verdana</vt:lpstr>
      <vt:lpstr>Wingdings</vt:lpstr>
      <vt:lpstr>Title - Basic Gradient</vt:lpstr>
      <vt:lpstr>Title - Photo</vt:lpstr>
      <vt:lpstr>Transition</vt:lpstr>
      <vt:lpstr>Title - Texture Gradient</vt:lpstr>
      <vt:lpstr>Title - Basic Solid</vt:lpstr>
      <vt:lpstr>Content</vt:lpstr>
      <vt:lpstr>Full Blank Slide</vt:lpstr>
      <vt:lpstr>1_Title - Texture Gradient</vt:lpstr>
      <vt:lpstr>Insights into prostate involvement and inflammation following localized and systemic infection</vt:lpstr>
      <vt:lpstr>Potential causes of prostate inflammation</vt:lpstr>
      <vt:lpstr>Prostate inflammation has been assessed in various ways in population health research</vt:lpstr>
      <vt:lpstr>Acute and long-term influence of infections on PSA in young military men</vt:lpstr>
      <vt:lpstr>Department of Defense Serum Repository</vt:lpstr>
      <vt:lpstr>PowerPoint Presentation</vt:lpstr>
      <vt:lpstr>PowerPoint Presentation</vt:lpstr>
      <vt:lpstr>PowerPoint Presentation</vt:lpstr>
      <vt:lpstr>Characteristics of military sample at baseline</vt:lpstr>
      <vt:lpstr>STI’s and long-term positive change in PSA</vt:lpstr>
      <vt:lpstr>IM, other systemic infections and long-term positive change in PSA</vt:lpstr>
      <vt:lpstr>Adult-onset infectious mononucleosis and diagnosis of clinical prostatitis</vt:lpstr>
      <vt:lpstr>Adult-onset IM is associated with chronic prostatitis diagnosis</vt:lpstr>
      <vt:lpstr>Secondary analyses suggest IM severity may impact the association with prostatitis</vt:lpstr>
      <vt:lpstr>Studies in Progress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J. Paolella</dc:creator>
  <cp:lastModifiedBy>Marvin E Langston</cp:lastModifiedBy>
  <cp:revision>502</cp:revision>
  <cp:lastPrinted>2017-08-04T21:26:58Z</cp:lastPrinted>
  <dcterms:created xsi:type="dcterms:W3CDTF">2017-05-09T20:35:20Z</dcterms:created>
  <dcterms:modified xsi:type="dcterms:W3CDTF">2020-12-03T18:29:32Z</dcterms:modified>
</cp:coreProperties>
</file>