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29"/>
  </p:notesMasterIdLst>
  <p:sldIdLst>
    <p:sldId id="257" r:id="rId3"/>
    <p:sldId id="1422" r:id="rId4"/>
    <p:sldId id="261" r:id="rId5"/>
    <p:sldId id="413" r:id="rId6"/>
    <p:sldId id="264" r:id="rId7"/>
    <p:sldId id="1423" r:id="rId8"/>
    <p:sldId id="1427" r:id="rId9"/>
    <p:sldId id="412" r:id="rId10"/>
    <p:sldId id="489" r:id="rId11"/>
    <p:sldId id="1425" r:id="rId12"/>
    <p:sldId id="1426" r:id="rId13"/>
    <p:sldId id="1428" r:id="rId14"/>
    <p:sldId id="490" r:id="rId15"/>
    <p:sldId id="291" r:id="rId16"/>
    <p:sldId id="272" r:id="rId17"/>
    <p:sldId id="259" r:id="rId18"/>
    <p:sldId id="282" r:id="rId19"/>
    <p:sldId id="260" r:id="rId20"/>
    <p:sldId id="267" r:id="rId21"/>
    <p:sldId id="281" r:id="rId22"/>
    <p:sldId id="269" r:id="rId23"/>
    <p:sldId id="292" r:id="rId24"/>
    <p:sldId id="274" r:id="rId25"/>
    <p:sldId id="1429" r:id="rId26"/>
    <p:sldId id="283" r:id="rId27"/>
    <p:sldId id="27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vendam, Tamara (NIH/NIDDK) [E]" initials="BT([" lastIdx="1" clrIdx="0">
    <p:extLst>
      <p:ext uri="{19B8F6BF-5375-455C-9EA6-DF929625EA0E}">
        <p15:presenceInfo xmlns:p15="http://schemas.microsoft.com/office/powerpoint/2012/main" userId="S::bavendamtg@nih.gov::b4f9957d-c3e4-436c-ba82-32a05b2021d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66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16"/>
    <p:restoredTop sz="85666" autoAdjust="0"/>
  </p:normalViewPr>
  <p:slideViewPr>
    <p:cSldViewPr snapToGrid="0" snapToObjects="1">
      <p:cViewPr varScale="1">
        <p:scale>
          <a:sx n="86" d="100"/>
          <a:sy n="86" d="100"/>
        </p:scale>
        <p:origin x="240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FF110-E530-BC47-A706-F4BBE740F60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1C60D-5512-3547-A2A2-154C8AED8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125DF-A64D-4DF8-A7CF-80129D8CC331}" type="slidenum">
              <a:rPr lang="en-US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504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0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21182" indent="-277378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9510" indent="-221902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53314" indent="-221902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97118" indent="-221902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40922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84726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28530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72334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9975C46-04B1-D041-B061-3AD1014AEC8F}" type="slidenum">
              <a:rPr lang="en-US">
                <a:solidFill>
                  <a:prstClr val="black"/>
                </a:solidFill>
              </a:rPr>
              <a:pPr eaLnBrk="1" hangingPunct="1"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5288" y="692150"/>
            <a:ext cx="6072187" cy="3416300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5" y="4344638"/>
            <a:ext cx="5026951" cy="41141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86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2562377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3028264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3494151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3960038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eaLnBrk="1" hangingPunct="1"/>
            <a:fld id="{D6EFD49F-83EE-4482-BB2B-36EB2D87E22F}" type="slidenum">
              <a:rPr lang="en-US">
                <a:latin typeface="Calibri" pitchFamily="-111" charset="0"/>
              </a:rPr>
              <a:pPr eaLnBrk="1" hangingPunct="1"/>
              <a:t>4</a:t>
            </a:fld>
            <a:endParaRPr lang="en-US">
              <a:latin typeface="Calibri" pitchFamily="-111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80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21182" indent="-277378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9510" indent="-221902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53314" indent="-221902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97118" indent="-221902" defTabSz="91380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40922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84726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28530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72334" indent="-221902" defTabSz="9138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291DAD1-E101-FD4C-A95B-C8F79352AC27}" type="slidenum">
              <a:rPr lang="en-US">
                <a:solidFill>
                  <a:prstClr val="black"/>
                </a:solidFill>
              </a:rPr>
              <a:pPr eaLnBrk="1" hangingPunct="1"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5" y="4343091"/>
            <a:ext cx="5026951" cy="411572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91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338262-E66D-4401-AF24-792D71468997}" type="slidenum">
              <a:rPr lang="en-US" smtClean="0">
                <a:solidFill>
                  <a:srgbClr val="000000"/>
                </a:solidFill>
                <a:latin typeface="Tahoma" pitchFamily="34" charset="0"/>
                <a:ea typeface="ヒラギノ角ゴ Pro W3" pitchFamily="-80" charset="-128"/>
              </a:rPr>
              <a:pPr/>
              <a:t>6</a:t>
            </a:fld>
            <a:endParaRPr lang="en-US">
              <a:solidFill>
                <a:srgbClr val="000000"/>
              </a:solidFill>
              <a:latin typeface="Tahoma" pitchFamily="34" charset="0"/>
              <a:ea typeface="ヒラギノ角ゴ Pro W3" pitchFamily="-80" charset="-128"/>
            </a:endParaRPr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3885581" y="7808"/>
            <a:ext cx="2972421" cy="4278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3885581" y="8706787"/>
            <a:ext cx="2972421" cy="4262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40" tIns="0" rIns="19040" bIns="0" anchor="b"/>
          <a:lstStyle/>
          <a:p>
            <a:pPr algn="r" defTabSz="760213"/>
            <a:r>
              <a:rPr lang="en-US" sz="1000" i="1" dirty="0">
                <a:solidFill>
                  <a:srgbClr val="000000"/>
                </a:solidFill>
              </a:rPr>
              <a:t>13</a:t>
            </a:r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" y="8706787"/>
            <a:ext cx="2972421" cy="4262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78" name="Rectangle 5"/>
          <p:cNvSpPr>
            <a:spLocks noChangeArrowheads="1"/>
          </p:cNvSpPr>
          <p:nvPr/>
        </p:nvSpPr>
        <p:spPr bwMode="auto">
          <a:xfrm>
            <a:off x="3" y="7808"/>
            <a:ext cx="2972421" cy="4278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79" name="Rectangle 6"/>
          <p:cNvSpPr>
            <a:spLocks noChangeArrowheads="1"/>
          </p:cNvSpPr>
          <p:nvPr/>
        </p:nvSpPr>
        <p:spPr bwMode="auto">
          <a:xfrm>
            <a:off x="3884026" y="1"/>
            <a:ext cx="2973974" cy="4559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0" name="Rectangle 7"/>
          <p:cNvSpPr>
            <a:spLocks noChangeArrowheads="1"/>
          </p:cNvSpPr>
          <p:nvPr/>
        </p:nvSpPr>
        <p:spPr bwMode="auto">
          <a:xfrm>
            <a:off x="3" y="1"/>
            <a:ext cx="2972421" cy="4559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1" name="Rectangle 8"/>
          <p:cNvSpPr>
            <a:spLocks noChangeArrowheads="1"/>
          </p:cNvSpPr>
          <p:nvPr/>
        </p:nvSpPr>
        <p:spPr bwMode="auto">
          <a:xfrm>
            <a:off x="3882475" y="1"/>
            <a:ext cx="2975527" cy="4559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2" name="Rectangle 9"/>
          <p:cNvSpPr>
            <a:spLocks noChangeArrowheads="1"/>
          </p:cNvSpPr>
          <p:nvPr/>
        </p:nvSpPr>
        <p:spPr bwMode="auto">
          <a:xfrm>
            <a:off x="3882475" y="8681805"/>
            <a:ext cx="2975527" cy="4606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40" tIns="0" rIns="19040" bIns="0" anchor="b"/>
          <a:lstStyle/>
          <a:p>
            <a:pPr algn="r" defTabSz="760213"/>
            <a:r>
              <a:rPr lang="en-US" sz="1200" dirty="0">
                <a:solidFill>
                  <a:srgbClr val="000000"/>
                </a:solidFill>
              </a:rPr>
              <a:t>13</a:t>
            </a:r>
          </a:p>
        </p:txBody>
      </p:sp>
      <p:sp>
        <p:nvSpPr>
          <p:cNvPr id="54283" name="Rectangle 10"/>
          <p:cNvSpPr>
            <a:spLocks noChangeArrowheads="1"/>
          </p:cNvSpPr>
          <p:nvPr/>
        </p:nvSpPr>
        <p:spPr bwMode="auto">
          <a:xfrm>
            <a:off x="3" y="8681805"/>
            <a:ext cx="2972421" cy="4606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4" name="Rectangle 11"/>
          <p:cNvSpPr>
            <a:spLocks noChangeArrowheads="1"/>
          </p:cNvSpPr>
          <p:nvPr/>
        </p:nvSpPr>
        <p:spPr bwMode="auto">
          <a:xfrm>
            <a:off x="3" y="1"/>
            <a:ext cx="2972421" cy="4559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5" name="Rectangle 12"/>
          <p:cNvSpPr>
            <a:spLocks noChangeArrowheads="1"/>
          </p:cNvSpPr>
          <p:nvPr/>
        </p:nvSpPr>
        <p:spPr bwMode="auto">
          <a:xfrm>
            <a:off x="3880921" y="0"/>
            <a:ext cx="2977080" cy="4325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6" name="Rectangle 13"/>
          <p:cNvSpPr>
            <a:spLocks noChangeArrowheads="1"/>
          </p:cNvSpPr>
          <p:nvPr/>
        </p:nvSpPr>
        <p:spPr bwMode="auto">
          <a:xfrm>
            <a:off x="3880921" y="8700541"/>
            <a:ext cx="2977080" cy="42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7" name="Rectangle 14"/>
          <p:cNvSpPr>
            <a:spLocks noChangeArrowheads="1"/>
          </p:cNvSpPr>
          <p:nvPr/>
        </p:nvSpPr>
        <p:spPr bwMode="auto">
          <a:xfrm>
            <a:off x="-1553" y="8700541"/>
            <a:ext cx="2970869" cy="420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8" name="Rectangle 15"/>
          <p:cNvSpPr>
            <a:spLocks noChangeArrowheads="1"/>
          </p:cNvSpPr>
          <p:nvPr/>
        </p:nvSpPr>
        <p:spPr bwMode="auto">
          <a:xfrm>
            <a:off x="-1553" y="0"/>
            <a:ext cx="2970869" cy="4325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9935" tIns="44967" rIns="89935" bIns="44967" anchor="ctr"/>
          <a:lstStyle/>
          <a:p>
            <a:endParaRPr lang="en-US" b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4289" name="Rectangle 1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87363" y="801688"/>
            <a:ext cx="5888037" cy="3313112"/>
          </a:xfrm>
          <a:ln cap="flat">
            <a:solidFill>
              <a:schemeClr val="tx1"/>
            </a:solidFill>
          </a:ln>
        </p:spPr>
      </p:sp>
      <p:sp>
        <p:nvSpPr>
          <p:cNvPr id="54290" name="Rectangle 1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>
                <a:latin typeface="Arial" pitchFamily="34" charset="0"/>
              </a:rPr>
              <a:t>Not shown</a:t>
            </a:r>
            <a:r>
              <a:rPr lang="en-US">
                <a:latin typeface="Arial" pitchFamily="34" charset="0"/>
              </a:rPr>
              <a:t>:  Office </a:t>
            </a:r>
            <a:r>
              <a:rPr lang="en-US" dirty="0">
                <a:latin typeface="Arial" pitchFamily="34" charset="0"/>
              </a:rPr>
              <a:t>of Minority Health Research Coordination, Office of Obesity Research.  Also housed within NIDDK is NIH’s Division of Nutrition Research Coordination</a:t>
            </a:r>
          </a:p>
        </p:txBody>
      </p:sp>
    </p:spTree>
    <p:extLst>
      <p:ext uri="{BB962C8B-B14F-4D97-AF65-F5344CB8AC3E}">
        <p14:creationId xmlns:p14="http://schemas.microsoft.com/office/powerpoint/2010/main" val="2646749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9E6F0F-60CE-4559-A90B-7C681944D6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46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757066" indent="-291179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marL="1164717" indent="-23294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marL="1630604" indent="-23294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marL="2096491" indent="-232943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2562377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3028264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3494151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3960038" indent="-232943" defTabSz="4658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eaLnBrk="1" hangingPunct="1"/>
            <a:fld id="{4B5DBEA8-1F41-4FA7-AFFB-85B6029A0468}" type="slidenum">
              <a:rPr lang="en-US">
                <a:latin typeface="Calibri" pitchFamily="-111" charset="0"/>
              </a:rPr>
              <a:pPr eaLnBrk="1" hangingPunct="1"/>
              <a:t>8</a:t>
            </a:fld>
            <a:endParaRPr lang="en-US">
              <a:latin typeface="Calibri" pitchFamily="-111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Placeholder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4818" name="Placeholder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5889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direction of arrow from least skilled/committed to most skilled/committed</a:t>
            </a:r>
          </a:p>
          <a:p>
            <a:r>
              <a:rPr lang="en-US" dirty="0"/>
              <a:t>Break out by individual</a:t>
            </a:r>
            <a:r>
              <a:rPr lang="en-US" baseline="0" dirty="0"/>
              <a:t> vs. institutional; double-check math—OK, rounding errors result in differences; say few words re R25 program—primarily summer research programs, but does include other educational activities</a:t>
            </a:r>
          </a:p>
          <a:p>
            <a:r>
              <a:rPr lang="en-US" baseline="0" dirty="0"/>
              <a:t>Individual grants: $89.4 million</a:t>
            </a:r>
          </a:p>
          <a:p>
            <a:r>
              <a:rPr lang="en-US" baseline="0" dirty="0"/>
              <a:t>Institutional grants: about $62.2 million</a:t>
            </a:r>
          </a:p>
          <a:p>
            <a:r>
              <a:rPr lang="en-US" baseline="0" dirty="0"/>
              <a:t>Emphasize these represent total dollars—competing and non-competing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761FC-3462-422A-BFC5-75F6945285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192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0FEEFAC4-8617-400F-BB7A-CB85D210A56A}" type="slidenum">
              <a:rPr lang="en-US" sz="1200" smtClean="0">
                <a:solidFill>
                  <a:prstClr val="black"/>
                </a:solidFill>
              </a:rPr>
              <a:pPr/>
              <a:t>16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98CEFEFB-169B-4D3D-9BA6-AE87459C2D5A}" type="slidenum">
              <a:rPr lang="en-US" sz="1200">
                <a:solidFill>
                  <a:prstClr val="black"/>
                </a:solidFill>
              </a:rPr>
              <a:pPr/>
              <a:t>17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7997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fld id="{26D88E11-2409-42E6-BFB2-BDDCD629FF01}" type="slidenum">
              <a:rPr lang="en-US" sz="1200" smtClean="0">
                <a:solidFill>
                  <a:prstClr val="black"/>
                </a:solidFill>
              </a:rPr>
              <a:pPr/>
              <a:t>18</a:t>
            </a:fld>
            <a:endParaRPr lang="en-US" sz="1200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pitchFamily="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9AD943-312B-4456-B1FC-EEE07463C491}" type="slidenum">
              <a:rPr lang="en-US">
                <a:latin typeface="Arial" pitchFamily="84" charset="0"/>
                <a:ea typeface="ＭＳ Ｐゴシック" pitchFamily="84" charset="-128"/>
                <a:cs typeface="ＭＳ Ｐゴシック" pitchFamily="84" charset="-128"/>
              </a:rPr>
              <a:pPr/>
              <a:t>20</a:t>
            </a:fld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3102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890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4481"/>
            <a:ext cx="10972800" cy="4525963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itchFamily="34" charset="0"/>
              <a:buChar char="•"/>
              <a:defRPr/>
            </a:lvl1pPr>
            <a:lvl2pPr marL="742950" indent="-285750">
              <a:buClr>
                <a:schemeClr val="tx2"/>
              </a:buClr>
              <a:buFont typeface="Arial" pitchFamily="34" charset="0"/>
              <a:buChar char="–"/>
              <a:defRPr/>
            </a:lvl2pPr>
            <a:lvl3pPr marL="1143000" indent="-223838">
              <a:buClr>
                <a:schemeClr val="tx2"/>
              </a:buClr>
              <a:buFont typeface="Wingdings" pitchFamily="2" charset="2"/>
              <a:buChar char="§"/>
              <a:defRPr/>
            </a:lvl3pPr>
            <a:lvl4pPr marL="1428750" indent="-228600">
              <a:buClr>
                <a:schemeClr val="tx2"/>
              </a:buClr>
              <a:buFont typeface="Wingdings" pitchFamily="2" charset="2"/>
              <a:buChar char="v"/>
              <a:defRPr/>
            </a:lvl4pPr>
            <a:lvl5pPr marL="1714500" indent="-228600">
              <a:buClr>
                <a:schemeClr val="tx2"/>
              </a:buClr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020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538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699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091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5198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704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7800"/>
            <a:ext cx="6815667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580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419225"/>
            <a:ext cx="7315200" cy="330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979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54480"/>
            <a:ext cx="10972800" cy="42557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641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323975"/>
            <a:ext cx="2743200" cy="480218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23975"/>
            <a:ext cx="8026400" cy="480218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12/2/2020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5010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 noProof="0"/>
              <a:t>Click icon to add SmartArt graphic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8C74F-3A8A-4F6A-B38E-49248B76973B}" type="datetime1">
              <a:rPr lang="en-US" smtClean="0"/>
              <a:t>12/2/2020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77FAC-5658-4FEF-8568-8D4AABBA0D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72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8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4481"/>
            <a:ext cx="10972800" cy="4525963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itchFamily="34" charset="0"/>
              <a:buChar char="•"/>
              <a:defRPr/>
            </a:lvl1pPr>
            <a:lvl2pPr marL="742950" indent="-285750">
              <a:buClr>
                <a:schemeClr val="tx2"/>
              </a:buClr>
              <a:buFont typeface="Arial" pitchFamily="34" charset="0"/>
              <a:buChar char="–"/>
              <a:defRPr/>
            </a:lvl2pPr>
            <a:lvl3pPr marL="1143000" indent="-223838">
              <a:buClr>
                <a:schemeClr val="tx2"/>
              </a:buClr>
              <a:buFont typeface="Wingdings" pitchFamily="2" charset="2"/>
              <a:buChar char="§"/>
              <a:defRPr/>
            </a:lvl3pPr>
            <a:lvl4pPr marL="1428750" indent="-228600">
              <a:buClr>
                <a:schemeClr val="tx2"/>
              </a:buClr>
              <a:buFont typeface="Wingdings" pitchFamily="2" charset="2"/>
              <a:buChar char="v"/>
              <a:defRPr/>
            </a:lvl4pPr>
            <a:lvl5pPr marL="1714500" indent="-228600">
              <a:buClr>
                <a:schemeClr val="tx2"/>
              </a:buClr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00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27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86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61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16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73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7800"/>
            <a:ext cx="6815667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22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419225"/>
            <a:ext cx="7315200" cy="330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95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54480"/>
            <a:ext cx="10972800" cy="42557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3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323975"/>
            <a:ext cx="2743200" cy="480218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23975"/>
            <a:ext cx="8026400" cy="480218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1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3" y="675"/>
            <a:ext cx="12192000" cy="1188720"/>
          </a:xfrm>
          <a:prstGeom prst="rect">
            <a:avLst/>
          </a:prstGeom>
          <a:solidFill>
            <a:srgbClr val="20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srgbClr val="719501"/>
              </a:solidFill>
              <a:latin typeface="Calibri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82881"/>
            <a:ext cx="10972800" cy="914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54480"/>
            <a:ext cx="10972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06296DA3-355D-4205-A8FE-CC73B70FC06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12/2/2020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3DB64BC-0584-4169-B40B-A384FD25F7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Z:\ G R A P H I C  E L E M E N T S\Logos\DHHS\GIF PNG files\DHHS logo black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416800" y="5744870"/>
            <a:ext cx="1097280" cy="845747"/>
          </a:xfrm>
          <a:prstGeom prst="rect">
            <a:avLst/>
          </a:prstGeom>
          <a:noFill/>
        </p:spPr>
      </p:pic>
      <p:pic>
        <p:nvPicPr>
          <p:cNvPr id="9" name="Picture 2" descr="Z:\ G R A P H I C  E L E M E N T S\Logos\niddk\2013\NIH_NIDDK_Master_Logo\NIH_NIDDK_Master_Logo_2Color copy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737600" y="5891008"/>
            <a:ext cx="3048000" cy="509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18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defTabSz="914400" rtl="0" eaLnBrk="1" latinLnBrk="0" hangingPunct="1">
        <a:spcBef>
          <a:spcPct val="20000"/>
        </a:spcBef>
        <a:buSzPct val="85000"/>
        <a:buFont typeface="Wingdings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3" y="675"/>
            <a:ext cx="12192000" cy="1188720"/>
          </a:xfrm>
          <a:prstGeom prst="rect">
            <a:avLst/>
          </a:prstGeom>
          <a:solidFill>
            <a:srgbClr val="20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  <a:solidFill>
                <a:srgbClr val="71950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82881"/>
            <a:ext cx="10972800" cy="914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54480"/>
            <a:ext cx="10972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96DA3-355D-4205-A8FE-CC73B70FC064}" type="datetimeFigureOut">
              <a:rPr lang="en-US" smtClean="0"/>
              <a:pPr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Z:\ G R A P H I C  E L E M E N T S\Logos\DHHS\GIF PNG files\DHHS logo black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16800" y="5744870"/>
            <a:ext cx="1097280" cy="845747"/>
          </a:xfrm>
          <a:prstGeom prst="rect">
            <a:avLst/>
          </a:prstGeom>
          <a:noFill/>
        </p:spPr>
      </p:pic>
      <p:pic>
        <p:nvPicPr>
          <p:cNvPr id="9" name="Picture 2" descr="Z:\ G R A P H I C  E L E M E N T S\Logos\niddk\2013\NIH_NIDDK_Master_Logo\NIH_NIDDK_Master_Logo_2Color copy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737600" y="5891008"/>
            <a:ext cx="3048000" cy="509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762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defTabSz="914400" rtl="0" eaLnBrk="1" latinLnBrk="0" hangingPunct="1">
        <a:spcBef>
          <a:spcPct val="20000"/>
        </a:spcBef>
        <a:buSzPct val="85000"/>
        <a:buFont typeface="Wingdings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0.png"/><Relationship Id="rId1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hyperlink" Target="mailto:victoria.Spruance@nih.gov" TargetMode="External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6" Type="http://schemas.openxmlformats.org/officeDocument/2006/relationships/hyperlink" Target="mailto:mullinsc@mail.nih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amara.bavendam@nih.gov" TargetMode="Externa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jpeg"/><Relationship Id="rId10" Type="http://schemas.openxmlformats.org/officeDocument/2006/relationships/hyperlink" Target="mailto:robertstar@nih.gov" TargetMode="External"/><Relationship Id="rId19" Type="http://schemas.openxmlformats.org/officeDocument/2006/relationships/hyperlink" Target="mailto:deborah.hoshizaki@nih.gov" TargetMode="External"/><Relationship Id="rId4" Type="http://schemas.openxmlformats.org/officeDocument/2006/relationships/hyperlink" Target="mailto:ziya.kirkali@nih.gov" TargetMode="External"/><Relationship Id="rId9" Type="http://schemas.openxmlformats.org/officeDocument/2006/relationships/hyperlink" Target="mailto:tracy.rankin@nih.gov" TargetMode="External"/><Relationship Id="rId14" Type="http://schemas.openxmlformats.org/officeDocument/2006/relationships/hyperlink" Target="mailto:daniel.gossett@nih.g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niddk.nih.gov/research-funding/training-career-developmen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ddk.nih.gov/research-funding/training-career-developme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ddk.nih.gov/research-funding/training-career-developme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rp.nih.gov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ddk.nih.gov/research-funding/human-subjects-research/ancillary-major-ongoing-clinical-studie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nih.gov/grants/about_grants.htm" TargetMode="External"/><Relationship Id="rId2" Type="http://schemas.openxmlformats.org/officeDocument/2006/relationships/hyperlink" Target="https://www.niaid.nih.gov/grants-contracts/apply-grant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rt.nih.gov/" TargetMode="External"/><Relationship Id="rId7" Type="http://schemas.openxmlformats.org/officeDocument/2006/relationships/hyperlink" Target="http://grants.nih.gov/policy/new_investigators/index.htm" TargetMode="External"/><Relationship Id="rId2" Type="http://schemas.openxmlformats.org/officeDocument/2006/relationships/hyperlink" Target="https://grants.nih.gov/grants/oer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ublic.csr.nih.gov/Pages/default.aspx" TargetMode="External"/><Relationship Id="rId5" Type="http://schemas.openxmlformats.org/officeDocument/2006/relationships/hyperlink" Target="https://art.csr.nih.gov/ART/selection.jsp" TargetMode="External"/><Relationship Id="rId4" Type="http://schemas.openxmlformats.org/officeDocument/2006/relationships/hyperlink" Target="https://projectreporter.nih.gov/reporter.cf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B98E26-EB7C-40BC-8EBB-E3A15DDBFBB8}"/>
              </a:ext>
            </a:extLst>
          </p:cNvPr>
          <p:cNvSpPr/>
          <p:nvPr/>
        </p:nvSpPr>
        <p:spPr>
          <a:xfrm>
            <a:off x="1025944" y="37952"/>
            <a:ext cx="101132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CAIRIBU 2020 Trainee and Early Investigator Session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NIDDK PANEL 10:00-10:45am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D64ADB-E02B-4626-9B5E-E19A7F73DEBD}"/>
              </a:ext>
            </a:extLst>
          </p:cNvPr>
          <p:cNvSpPr txBox="1"/>
          <p:nvPr/>
        </p:nvSpPr>
        <p:spPr>
          <a:xfrm>
            <a:off x="955689" y="1773980"/>
            <a:ext cx="607647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Tamara Bavendam, M.S., M.D. </a:t>
            </a:r>
          </a:p>
          <a:p>
            <a:r>
              <a:rPr lang="en-US" sz="2000" dirty="0"/>
              <a:t>  NDDK Project Scientist for the Urology Centers Program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3A9201-6CB3-444E-9D83-4D4490C89B45}"/>
              </a:ext>
            </a:extLst>
          </p:cNvPr>
          <p:cNvSpPr txBox="1"/>
          <p:nvPr/>
        </p:nvSpPr>
        <p:spPr>
          <a:xfrm>
            <a:off x="955689" y="2611492"/>
            <a:ext cx="590931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Chris Mullins, Ph.D.</a:t>
            </a:r>
          </a:p>
          <a:p>
            <a:r>
              <a:rPr lang="en-US" sz="2000" dirty="0"/>
              <a:t>  NDDK Project Officer for the Urology Centers Program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0B94D2-DFEF-4489-9605-0D559595D6EC}"/>
              </a:ext>
            </a:extLst>
          </p:cNvPr>
          <p:cNvSpPr txBox="1"/>
          <p:nvPr/>
        </p:nvSpPr>
        <p:spPr>
          <a:xfrm>
            <a:off x="340241" y="3544071"/>
            <a:ext cx="800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Question/Answer/Discussion Period (~15-20 minutes)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56B6E5-D5AC-41E1-AF30-AD1E918212C0}"/>
              </a:ext>
            </a:extLst>
          </p:cNvPr>
          <p:cNvSpPr txBox="1"/>
          <p:nvPr/>
        </p:nvSpPr>
        <p:spPr>
          <a:xfrm>
            <a:off x="955689" y="4036101"/>
            <a:ext cx="43318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Tamara Bavendam, M.S., M.D.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CD92EC-BF7D-4C1D-A9E8-71667CA84794}"/>
              </a:ext>
            </a:extLst>
          </p:cNvPr>
          <p:cNvSpPr txBox="1"/>
          <p:nvPr/>
        </p:nvSpPr>
        <p:spPr>
          <a:xfrm>
            <a:off x="340241" y="1261525"/>
            <a:ext cx="10081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/>
              <a:t>NIH/NIDDK Overview and Funding Considerations (~20-30 minutes)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3B3F14-EF8E-49B9-B8A8-7C0372AC0D84}"/>
              </a:ext>
            </a:extLst>
          </p:cNvPr>
          <p:cNvSpPr txBox="1"/>
          <p:nvPr/>
        </p:nvSpPr>
        <p:spPr>
          <a:xfrm>
            <a:off x="955689" y="4540029"/>
            <a:ext cx="280416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Chris Mullins, Ph.D.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0B6279-2E47-43F2-BE68-0FEB01D3F71F}"/>
              </a:ext>
            </a:extLst>
          </p:cNvPr>
          <p:cNvSpPr txBox="1"/>
          <p:nvPr/>
        </p:nvSpPr>
        <p:spPr>
          <a:xfrm>
            <a:off x="955689" y="5004560"/>
            <a:ext cx="484780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Julia Barthold, M.D.</a:t>
            </a:r>
          </a:p>
          <a:p>
            <a:r>
              <a:rPr lang="en-US" sz="2000" dirty="0"/>
              <a:t>  NIDDK Program Director</a:t>
            </a:r>
          </a:p>
          <a:p>
            <a:r>
              <a:rPr lang="en-US" sz="2000" dirty="0"/>
              <a:t>  Former Scientific Review Officer for the CSR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C1974D-8D97-4039-9376-95DEAA4AE431}"/>
              </a:ext>
            </a:extLst>
          </p:cNvPr>
          <p:cNvSpPr txBox="1"/>
          <p:nvPr/>
        </p:nvSpPr>
        <p:spPr>
          <a:xfrm>
            <a:off x="955689" y="6068583"/>
            <a:ext cx="50844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Additional NIDDK Program Staff TBD</a:t>
            </a:r>
          </a:p>
        </p:txBody>
      </p:sp>
    </p:spTree>
    <p:extLst>
      <p:ext uri="{BB962C8B-B14F-4D97-AF65-F5344CB8AC3E}">
        <p14:creationId xmlns:p14="http://schemas.microsoft.com/office/powerpoint/2010/main" val="514537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096C-22BE-4AC0-8624-EAEAFABC1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Topics to be Discussed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C4598-195D-4C75-A55B-39F70595B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Where National Institutes of Health fit in Government</a:t>
            </a:r>
          </a:p>
          <a:p>
            <a:r>
              <a:rPr lang="en-US" sz="3600" dirty="0"/>
              <a:t>Organization of National Institute of Diabetes and Digestive and Kidney Diseases</a:t>
            </a:r>
            <a:endParaRPr lang="en-US" sz="3200" dirty="0"/>
          </a:p>
          <a:p>
            <a:r>
              <a:rPr lang="en-US" sz="3600" dirty="0"/>
              <a:t>Urology Team in NIDDK</a:t>
            </a:r>
          </a:p>
          <a:p>
            <a:r>
              <a:rPr lang="en-US" sz="3600" dirty="0"/>
              <a:t>Grant Life Cycle and Key Roles</a:t>
            </a:r>
          </a:p>
          <a:p>
            <a:r>
              <a:rPr lang="en-US" sz="3600" dirty="0"/>
              <a:t>Tools for Grant Submission and Funding</a:t>
            </a:r>
          </a:p>
        </p:txBody>
      </p:sp>
    </p:spTree>
    <p:extLst>
      <p:ext uri="{BB962C8B-B14F-4D97-AF65-F5344CB8AC3E}">
        <p14:creationId xmlns:p14="http://schemas.microsoft.com/office/powerpoint/2010/main" val="340436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Line 3"/>
          <p:cNvSpPr>
            <a:spLocks noChangeShapeType="1"/>
          </p:cNvSpPr>
          <p:nvPr/>
        </p:nvSpPr>
        <p:spPr bwMode="auto">
          <a:xfrm>
            <a:off x="5943600" y="2552700"/>
            <a:ext cx="0" cy="3187700"/>
          </a:xfrm>
          <a:prstGeom prst="line">
            <a:avLst/>
          </a:prstGeom>
          <a:noFill/>
          <a:ln w="254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6084" name="Freeform 4"/>
          <p:cNvSpPr>
            <a:spLocks/>
          </p:cNvSpPr>
          <p:nvPr/>
        </p:nvSpPr>
        <p:spPr bwMode="auto">
          <a:xfrm>
            <a:off x="2651126" y="2540000"/>
            <a:ext cx="1998663" cy="230188"/>
          </a:xfrm>
          <a:custGeom>
            <a:avLst/>
            <a:gdLst>
              <a:gd name="T0" fmla="*/ 0 w 1259"/>
              <a:gd name="T1" fmla="*/ 2147483647 h 145"/>
              <a:gd name="T2" fmla="*/ 0 w 1259"/>
              <a:gd name="T3" fmla="*/ 0 h 145"/>
              <a:gd name="T4" fmla="*/ 2147483647 w 1259"/>
              <a:gd name="T5" fmla="*/ 0 h 145"/>
              <a:gd name="T6" fmla="*/ 0 60000 65536"/>
              <a:gd name="T7" fmla="*/ 0 60000 65536"/>
              <a:gd name="T8" fmla="*/ 0 60000 65536"/>
              <a:gd name="T9" fmla="*/ 0 w 1259"/>
              <a:gd name="T10" fmla="*/ 0 h 145"/>
              <a:gd name="T11" fmla="*/ 1259 w 1259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59" h="145">
                <a:moveTo>
                  <a:pt x="0" y="144"/>
                </a:moveTo>
                <a:lnTo>
                  <a:pt x="0" y="0"/>
                </a:lnTo>
                <a:lnTo>
                  <a:pt x="1258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085" name="Rectangle 5"/>
          <p:cNvSpPr>
            <a:spLocks noChangeArrowheads="1"/>
          </p:cNvSpPr>
          <p:nvPr/>
        </p:nvSpPr>
        <p:spPr bwMode="auto">
          <a:xfrm>
            <a:off x="1612900" y="27813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Administration for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Children and Families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(ACF)</a:t>
            </a:r>
          </a:p>
        </p:txBody>
      </p:sp>
      <p:sp>
        <p:nvSpPr>
          <p:cNvPr id="46086" name="Freeform 6"/>
          <p:cNvSpPr>
            <a:spLocks/>
          </p:cNvSpPr>
          <p:nvPr/>
        </p:nvSpPr>
        <p:spPr bwMode="auto">
          <a:xfrm>
            <a:off x="5943600" y="2540000"/>
            <a:ext cx="1397000" cy="230188"/>
          </a:xfrm>
          <a:custGeom>
            <a:avLst/>
            <a:gdLst>
              <a:gd name="T0" fmla="*/ 2147483647 w 880"/>
              <a:gd name="T1" fmla="*/ 2147483647 h 145"/>
              <a:gd name="T2" fmla="*/ 2147483647 w 880"/>
              <a:gd name="T3" fmla="*/ 0 h 145"/>
              <a:gd name="T4" fmla="*/ 0 w 880"/>
              <a:gd name="T5" fmla="*/ 0 h 145"/>
              <a:gd name="T6" fmla="*/ 0 60000 65536"/>
              <a:gd name="T7" fmla="*/ 0 60000 65536"/>
              <a:gd name="T8" fmla="*/ 0 60000 65536"/>
              <a:gd name="T9" fmla="*/ 0 w 880"/>
              <a:gd name="T10" fmla="*/ 0 h 145"/>
              <a:gd name="T11" fmla="*/ 880 w 880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80" h="145">
                <a:moveTo>
                  <a:pt x="879" y="144"/>
                </a:moveTo>
                <a:lnTo>
                  <a:pt x="879" y="0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087" name="Rectangle 7"/>
          <p:cNvSpPr>
            <a:spLocks noChangeArrowheads="1"/>
          </p:cNvSpPr>
          <p:nvPr/>
        </p:nvSpPr>
        <p:spPr bwMode="auto">
          <a:xfrm>
            <a:off x="6184900" y="2781300"/>
            <a:ext cx="19558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Food and Drug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Administration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(FDA)</a:t>
            </a:r>
          </a:p>
        </p:txBody>
      </p:sp>
      <p:sp>
        <p:nvSpPr>
          <p:cNvPr id="46088" name="Freeform 8"/>
          <p:cNvSpPr>
            <a:spLocks/>
          </p:cNvSpPr>
          <p:nvPr/>
        </p:nvSpPr>
        <p:spPr bwMode="auto">
          <a:xfrm>
            <a:off x="7315200" y="2540000"/>
            <a:ext cx="2025650" cy="230188"/>
          </a:xfrm>
          <a:custGeom>
            <a:avLst/>
            <a:gdLst>
              <a:gd name="T0" fmla="*/ 2147483647 w 1276"/>
              <a:gd name="T1" fmla="*/ 2147483647 h 145"/>
              <a:gd name="T2" fmla="*/ 2147483647 w 1276"/>
              <a:gd name="T3" fmla="*/ 0 h 145"/>
              <a:gd name="T4" fmla="*/ 0 w 1276"/>
              <a:gd name="T5" fmla="*/ 0 h 145"/>
              <a:gd name="T6" fmla="*/ 0 60000 65536"/>
              <a:gd name="T7" fmla="*/ 0 60000 65536"/>
              <a:gd name="T8" fmla="*/ 0 60000 65536"/>
              <a:gd name="T9" fmla="*/ 0 w 1276"/>
              <a:gd name="T10" fmla="*/ 0 h 145"/>
              <a:gd name="T11" fmla="*/ 1276 w 1276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6" h="145">
                <a:moveTo>
                  <a:pt x="1275" y="144"/>
                </a:moveTo>
                <a:lnTo>
                  <a:pt x="1275" y="0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089" name="Rectangle 9"/>
          <p:cNvSpPr>
            <a:spLocks noChangeArrowheads="1"/>
          </p:cNvSpPr>
          <p:nvPr/>
        </p:nvSpPr>
        <p:spPr bwMode="auto">
          <a:xfrm>
            <a:off x="8394700" y="27813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Health Resources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and Services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Administration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(HRSA)</a:t>
            </a:r>
          </a:p>
        </p:txBody>
      </p:sp>
      <p:sp useBgFill="1">
        <p:nvSpPr>
          <p:cNvPr id="46090" name="Rectangle 10"/>
          <p:cNvSpPr>
            <a:spLocks noChangeArrowheads="1"/>
          </p:cNvSpPr>
          <p:nvPr/>
        </p:nvSpPr>
        <p:spPr bwMode="auto">
          <a:xfrm>
            <a:off x="5118100" y="1257300"/>
            <a:ext cx="16510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Secretary of Health and Human Services</a:t>
            </a:r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5943600" y="2206626"/>
            <a:ext cx="0" cy="320675"/>
          </a:xfrm>
          <a:prstGeom prst="line">
            <a:avLst/>
          </a:prstGeom>
          <a:noFill/>
          <a:ln w="254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6092" name="Freeform 12"/>
          <p:cNvSpPr>
            <a:spLocks/>
          </p:cNvSpPr>
          <p:nvPr/>
        </p:nvSpPr>
        <p:spPr bwMode="auto">
          <a:xfrm>
            <a:off x="4648200" y="2540000"/>
            <a:ext cx="1296988" cy="230188"/>
          </a:xfrm>
          <a:custGeom>
            <a:avLst/>
            <a:gdLst>
              <a:gd name="T0" fmla="*/ 0 w 817"/>
              <a:gd name="T1" fmla="*/ 2147483647 h 145"/>
              <a:gd name="T2" fmla="*/ 0 w 817"/>
              <a:gd name="T3" fmla="*/ 0 h 145"/>
              <a:gd name="T4" fmla="*/ 2147483647 w 817"/>
              <a:gd name="T5" fmla="*/ 0 h 145"/>
              <a:gd name="T6" fmla="*/ 0 60000 65536"/>
              <a:gd name="T7" fmla="*/ 0 60000 65536"/>
              <a:gd name="T8" fmla="*/ 0 60000 65536"/>
              <a:gd name="T9" fmla="*/ 0 w 817"/>
              <a:gd name="T10" fmla="*/ 0 h 145"/>
              <a:gd name="T11" fmla="*/ 817 w 817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145">
                <a:moveTo>
                  <a:pt x="0" y="144"/>
                </a:moveTo>
                <a:lnTo>
                  <a:pt x="0" y="0"/>
                </a:lnTo>
                <a:lnTo>
                  <a:pt x="816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093" name="Rectangle 13"/>
          <p:cNvSpPr>
            <a:spLocks noChangeArrowheads="1"/>
          </p:cNvSpPr>
          <p:nvPr/>
        </p:nvSpPr>
        <p:spPr bwMode="auto">
          <a:xfrm>
            <a:off x="3860800" y="27940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Administration for</a:t>
            </a:r>
          </a:p>
          <a:p>
            <a:pPr algn="ctr" eaLnBrk="0" hangingPunct="0"/>
            <a:r>
              <a:rPr lang="en-US" sz="1400" b="1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Community Living</a:t>
            </a:r>
          </a:p>
          <a:p>
            <a:pPr algn="ctr" eaLnBrk="0" hangingPunct="0"/>
            <a:r>
              <a:rPr lang="en-US" sz="1400" b="1" dirty="0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(ACL)</a:t>
            </a:r>
          </a:p>
        </p:txBody>
      </p:sp>
      <p:sp>
        <p:nvSpPr>
          <p:cNvPr id="46094" name="Freeform 14"/>
          <p:cNvSpPr>
            <a:spLocks/>
          </p:cNvSpPr>
          <p:nvPr/>
        </p:nvSpPr>
        <p:spPr bwMode="auto">
          <a:xfrm>
            <a:off x="2651126" y="4064000"/>
            <a:ext cx="1998663" cy="230188"/>
          </a:xfrm>
          <a:custGeom>
            <a:avLst/>
            <a:gdLst>
              <a:gd name="T0" fmla="*/ 0 w 1259"/>
              <a:gd name="T1" fmla="*/ 2147483647 h 145"/>
              <a:gd name="T2" fmla="*/ 0 w 1259"/>
              <a:gd name="T3" fmla="*/ 0 h 145"/>
              <a:gd name="T4" fmla="*/ 2147483647 w 1259"/>
              <a:gd name="T5" fmla="*/ 0 h 145"/>
              <a:gd name="T6" fmla="*/ 0 60000 65536"/>
              <a:gd name="T7" fmla="*/ 0 60000 65536"/>
              <a:gd name="T8" fmla="*/ 0 60000 65536"/>
              <a:gd name="T9" fmla="*/ 0 w 1259"/>
              <a:gd name="T10" fmla="*/ 0 h 145"/>
              <a:gd name="T11" fmla="*/ 1259 w 1259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59" h="145">
                <a:moveTo>
                  <a:pt x="0" y="144"/>
                </a:moveTo>
                <a:lnTo>
                  <a:pt x="0" y="0"/>
                </a:lnTo>
                <a:lnTo>
                  <a:pt x="1258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095" name="Rectangle 15"/>
          <p:cNvSpPr>
            <a:spLocks noChangeArrowheads="1"/>
          </p:cNvSpPr>
          <p:nvPr/>
        </p:nvSpPr>
        <p:spPr bwMode="auto">
          <a:xfrm>
            <a:off x="1612900" y="43053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Center for Medicare &amp;  Medicaid Services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(CMS)</a:t>
            </a:r>
          </a:p>
        </p:txBody>
      </p:sp>
      <p:sp>
        <p:nvSpPr>
          <p:cNvPr id="46096" name="Freeform 16"/>
          <p:cNvSpPr>
            <a:spLocks/>
          </p:cNvSpPr>
          <p:nvPr/>
        </p:nvSpPr>
        <p:spPr bwMode="auto">
          <a:xfrm>
            <a:off x="5943600" y="4064000"/>
            <a:ext cx="1397000" cy="230188"/>
          </a:xfrm>
          <a:custGeom>
            <a:avLst/>
            <a:gdLst>
              <a:gd name="T0" fmla="*/ 2147483647 w 880"/>
              <a:gd name="T1" fmla="*/ 2147483647 h 145"/>
              <a:gd name="T2" fmla="*/ 2147483647 w 880"/>
              <a:gd name="T3" fmla="*/ 0 h 145"/>
              <a:gd name="T4" fmla="*/ 0 w 880"/>
              <a:gd name="T5" fmla="*/ 0 h 145"/>
              <a:gd name="T6" fmla="*/ 0 60000 65536"/>
              <a:gd name="T7" fmla="*/ 0 60000 65536"/>
              <a:gd name="T8" fmla="*/ 0 60000 65536"/>
              <a:gd name="T9" fmla="*/ 0 w 880"/>
              <a:gd name="T10" fmla="*/ 0 h 145"/>
              <a:gd name="T11" fmla="*/ 880 w 880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80" h="145">
                <a:moveTo>
                  <a:pt x="879" y="144"/>
                </a:moveTo>
                <a:lnTo>
                  <a:pt x="879" y="0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097" name="Rectangle 17"/>
          <p:cNvSpPr>
            <a:spLocks noChangeArrowheads="1"/>
          </p:cNvSpPr>
          <p:nvPr/>
        </p:nvSpPr>
        <p:spPr bwMode="auto">
          <a:xfrm>
            <a:off x="6184900" y="4305300"/>
            <a:ext cx="19558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Indian Health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Services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(IHS)</a:t>
            </a:r>
          </a:p>
        </p:txBody>
      </p:sp>
      <p:sp>
        <p:nvSpPr>
          <p:cNvPr id="46098" name="Freeform 18"/>
          <p:cNvSpPr>
            <a:spLocks/>
          </p:cNvSpPr>
          <p:nvPr/>
        </p:nvSpPr>
        <p:spPr bwMode="auto">
          <a:xfrm>
            <a:off x="7315200" y="4064000"/>
            <a:ext cx="2025650" cy="230188"/>
          </a:xfrm>
          <a:custGeom>
            <a:avLst/>
            <a:gdLst>
              <a:gd name="T0" fmla="*/ 2147483647 w 1276"/>
              <a:gd name="T1" fmla="*/ 2147483647 h 145"/>
              <a:gd name="T2" fmla="*/ 2147483647 w 1276"/>
              <a:gd name="T3" fmla="*/ 0 h 145"/>
              <a:gd name="T4" fmla="*/ 0 w 1276"/>
              <a:gd name="T5" fmla="*/ 0 h 145"/>
              <a:gd name="T6" fmla="*/ 0 60000 65536"/>
              <a:gd name="T7" fmla="*/ 0 60000 65536"/>
              <a:gd name="T8" fmla="*/ 0 60000 65536"/>
              <a:gd name="T9" fmla="*/ 0 w 1276"/>
              <a:gd name="T10" fmla="*/ 0 h 145"/>
              <a:gd name="T11" fmla="*/ 1276 w 1276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6" h="145">
                <a:moveTo>
                  <a:pt x="1275" y="144"/>
                </a:moveTo>
                <a:lnTo>
                  <a:pt x="1275" y="0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8394700" y="4305300"/>
            <a:ext cx="1879600" cy="889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2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990000"/>
                </a:solidFill>
                <a:latin typeface="Book Antiqua" charset="0"/>
                <a:ea typeface="ＭＳ Ｐゴシック" charset="0"/>
                <a:cs typeface="Arial" charset="0"/>
              </a:rPr>
              <a:t>National Institutes</a:t>
            </a:r>
          </a:p>
          <a:p>
            <a:pPr algn="ctr" eaLnBrk="0" hangingPunct="0"/>
            <a:r>
              <a:rPr lang="en-US" sz="1400" b="1">
                <a:solidFill>
                  <a:srgbClr val="990000"/>
                </a:solidFill>
                <a:latin typeface="Book Antiqua" charset="0"/>
                <a:ea typeface="ＭＳ Ｐゴシック" charset="0"/>
                <a:cs typeface="Arial" charset="0"/>
              </a:rPr>
              <a:t>of Health</a:t>
            </a:r>
          </a:p>
          <a:p>
            <a:pPr algn="ctr" eaLnBrk="0" hangingPunct="0"/>
            <a:r>
              <a:rPr lang="en-US" sz="1400" b="1">
                <a:solidFill>
                  <a:srgbClr val="990000"/>
                </a:solidFill>
                <a:latin typeface="Book Antiqua" charset="0"/>
                <a:ea typeface="ＭＳ Ｐゴシック" charset="0"/>
                <a:cs typeface="Arial" charset="0"/>
              </a:rPr>
              <a:t>(NIH)</a:t>
            </a:r>
          </a:p>
        </p:txBody>
      </p:sp>
      <p:sp>
        <p:nvSpPr>
          <p:cNvPr id="46100" name="Freeform 20"/>
          <p:cNvSpPr>
            <a:spLocks/>
          </p:cNvSpPr>
          <p:nvPr/>
        </p:nvSpPr>
        <p:spPr bwMode="auto">
          <a:xfrm>
            <a:off x="3657600" y="5511800"/>
            <a:ext cx="2286000" cy="230188"/>
          </a:xfrm>
          <a:custGeom>
            <a:avLst/>
            <a:gdLst>
              <a:gd name="T0" fmla="*/ 0 w 1307"/>
              <a:gd name="T1" fmla="*/ 2147483647 h 145"/>
              <a:gd name="T2" fmla="*/ 0 w 1307"/>
              <a:gd name="T3" fmla="*/ 0 h 145"/>
              <a:gd name="T4" fmla="*/ 2147483647 w 1307"/>
              <a:gd name="T5" fmla="*/ 0 h 145"/>
              <a:gd name="T6" fmla="*/ 0 60000 65536"/>
              <a:gd name="T7" fmla="*/ 0 60000 65536"/>
              <a:gd name="T8" fmla="*/ 0 60000 65536"/>
              <a:gd name="T9" fmla="*/ 0 w 1307"/>
              <a:gd name="T10" fmla="*/ 0 h 145"/>
              <a:gd name="T11" fmla="*/ 1307 w 1307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07" h="145">
                <a:moveTo>
                  <a:pt x="0" y="144"/>
                </a:moveTo>
                <a:lnTo>
                  <a:pt x="0" y="0"/>
                </a:lnTo>
                <a:lnTo>
                  <a:pt x="1306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101" name="Rectangle 21"/>
          <p:cNvSpPr>
            <a:spLocks noChangeArrowheads="1"/>
          </p:cNvSpPr>
          <p:nvPr/>
        </p:nvSpPr>
        <p:spPr bwMode="auto">
          <a:xfrm>
            <a:off x="2667000" y="57404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Centers for 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Disease Control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and Prevention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(CDC)</a:t>
            </a:r>
          </a:p>
        </p:txBody>
      </p:sp>
      <p:sp>
        <p:nvSpPr>
          <p:cNvPr id="46102" name="Freeform 22"/>
          <p:cNvSpPr>
            <a:spLocks/>
          </p:cNvSpPr>
          <p:nvPr/>
        </p:nvSpPr>
        <p:spPr bwMode="auto">
          <a:xfrm>
            <a:off x="5638800" y="5511800"/>
            <a:ext cx="2768600" cy="230188"/>
          </a:xfrm>
          <a:custGeom>
            <a:avLst/>
            <a:gdLst>
              <a:gd name="T0" fmla="*/ 2147483647 w 880"/>
              <a:gd name="T1" fmla="*/ 2147483647 h 145"/>
              <a:gd name="T2" fmla="*/ 2147483647 w 880"/>
              <a:gd name="T3" fmla="*/ 0 h 145"/>
              <a:gd name="T4" fmla="*/ 0 w 880"/>
              <a:gd name="T5" fmla="*/ 0 h 145"/>
              <a:gd name="T6" fmla="*/ 0 60000 65536"/>
              <a:gd name="T7" fmla="*/ 0 60000 65536"/>
              <a:gd name="T8" fmla="*/ 0 60000 65536"/>
              <a:gd name="T9" fmla="*/ 0 w 880"/>
              <a:gd name="T10" fmla="*/ 0 h 145"/>
              <a:gd name="T11" fmla="*/ 880 w 880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80" h="145">
                <a:moveTo>
                  <a:pt x="879" y="144"/>
                </a:moveTo>
                <a:lnTo>
                  <a:pt x="879" y="0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103" name="Rectangle 23"/>
          <p:cNvSpPr>
            <a:spLocks noChangeArrowheads="1"/>
          </p:cNvSpPr>
          <p:nvPr/>
        </p:nvSpPr>
        <p:spPr bwMode="auto">
          <a:xfrm>
            <a:off x="7391400" y="5740400"/>
            <a:ext cx="19558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Substance Abuse and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Mental Health Services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Administration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(SAMHSA)</a:t>
            </a:r>
          </a:p>
        </p:txBody>
      </p:sp>
      <p:sp useBgFill="1">
        <p:nvSpPr>
          <p:cNvPr id="46104" name="Rectangle 24"/>
          <p:cNvSpPr>
            <a:spLocks noChangeArrowheads="1"/>
          </p:cNvSpPr>
          <p:nvPr/>
        </p:nvSpPr>
        <p:spPr bwMode="auto">
          <a:xfrm>
            <a:off x="5029200" y="57404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Agency for Toxic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Substances and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Disease Registry</a:t>
            </a:r>
          </a:p>
          <a:p>
            <a:pPr algn="ctr" eaLnBrk="0" hangingPunct="0"/>
            <a:r>
              <a:rPr lang="en-US" sz="14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(ATSDR)</a:t>
            </a:r>
          </a:p>
        </p:txBody>
      </p:sp>
      <p:sp>
        <p:nvSpPr>
          <p:cNvPr id="46105" name="Freeform 25"/>
          <p:cNvSpPr>
            <a:spLocks/>
          </p:cNvSpPr>
          <p:nvPr/>
        </p:nvSpPr>
        <p:spPr bwMode="auto">
          <a:xfrm>
            <a:off x="4648200" y="4064000"/>
            <a:ext cx="1296988" cy="230188"/>
          </a:xfrm>
          <a:custGeom>
            <a:avLst/>
            <a:gdLst>
              <a:gd name="T0" fmla="*/ 0 w 817"/>
              <a:gd name="T1" fmla="*/ 2147483647 h 145"/>
              <a:gd name="T2" fmla="*/ 0 w 817"/>
              <a:gd name="T3" fmla="*/ 0 h 145"/>
              <a:gd name="T4" fmla="*/ 2147483647 w 817"/>
              <a:gd name="T5" fmla="*/ 0 h 145"/>
              <a:gd name="T6" fmla="*/ 0 60000 65536"/>
              <a:gd name="T7" fmla="*/ 0 60000 65536"/>
              <a:gd name="T8" fmla="*/ 0 60000 65536"/>
              <a:gd name="T9" fmla="*/ 0 w 817"/>
              <a:gd name="T10" fmla="*/ 0 h 145"/>
              <a:gd name="T11" fmla="*/ 817 w 817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145">
                <a:moveTo>
                  <a:pt x="0" y="144"/>
                </a:moveTo>
                <a:lnTo>
                  <a:pt x="0" y="0"/>
                </a:lnTo>
                <a:lnTo>
                  <a:pt x="816" y="0"/>
                </a:lnTo>
              </a:path>
            </a:pathLst>
          </a:custGeom>
          <a:noFill/>
          <a:ln w="25400" cap="rnd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46106" name="Rectangle 26"/>
          <p:cNvSpPr>
            <a:spLocks noChangeArrowheads="1"/>
          </p:cNvSpPr>
          <p:nvPr/>
        </p:nvSpPr>
        <p:spPr bwMode="auto">
          <a:xfrm>
            <a:off x="3746500" y="4305300"/>
            <a:ext cx="1879600" cy="889000"/>
          </a:xfrm>
          <a:prstGeom prst="rect">
            <a:avLst/>
          </a:prstGeom>
          <a:ln w="25400">
            <a:solidFill>
              <a:srgbClr val="00DFCA"/>
            </a:solidFill>
            <a:miter lim="800000"/>
            <a:headEnd/>
            <a:tailEnd/>
          </a:ln>
          <a:effectLst>
            <a:outerShdw blurRad="63500" dist="53882" dir="2700000" algn="ctr" rotWithShape="0">
              <a:srgbClr val="00DFCA">
                <a:alpha val="74998"/>
              </a:srgbClr>
            </a:outerShdw>
          </a:effec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13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Agency  for </a:t>
            </a:r>
          </a:p>
          <a:p>
            <a:pPr algn="ctr" eaLnBrk="0" hangingPunct="0"/>
            <a:r>
              <a:rPr lang="en-US" sz="13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Healthcare Research and  Quality</a:t>
            </a:r>
          </a:p>
          <a:p>
            <a:pPr algn="ctr" eaLnBrk="0" hangingPunct="0"/>
            <a:r>
              <a:rPr lang="en-US" sz="1300" b="1">
                <a:solidFill>
                  <a:srgbClr val="000000"/>
                </a:solidFill>
                <a:latin typeface="Book Antiqua" charset="0"/>
                <a:ea typeface="ＭＳ Ｐゴシック" charset="0"/>
                <a:cs typeface="Arial" charset="0"/>
              </a:rPr>
              <a:t>(AHRQ)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615B33-C0C3-3349-8EDB-3A54B728E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760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U. S. Dept. of Health and Human Services – </a:t>
            </a:r>
            <a:br>
              <a:rPr lang="en-US" b="1" dirty="0">
                <a:solidFill>
                  <a:srgbClr val="FFFFFF"/>
                </a:solidFill>
                <a:ea typeface="ＭＳ Ｐゴシック" charset="0"/>
                <a:cs typeface="Arial" charset="0"/>
              </a:rPr>
            </a:br>
            <a:r>
              <a:rPr lang="en-US" b="1" dirty="0">
                <a:solidFill>
                  <a:srgbClr val="FFFFFF"/>
                </a:solidFill>
                <a:ea typeface="ＭＳ Ｐゴシック" charset="0"/>
                <a:cs typeface="Arial" charset="0"/>
              </a:rPr>
              <a:t>Executive Branch of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4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27"/>
    </mc:Choice>
    <mc:Fallback xmlns="">
      <p:transition spd="slow" advTm="3182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/>
              <a:t>NIH is 27 Institutes and Centers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747" y="1524000"/>
            <a:ext cx="8579654" cy="5029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5C489-9786-4A0D-98B1-07B0225FCF2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746" y="1524000"/>
            <a:ext cx="3169454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3" y="1495426"/>
            <a:ext cx="3170237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24399" y="1856913"/>
            <a:ext cx="3169453" cy="1295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NIH Office of the Director</a:t>
            </a:r>
          </a:p>
          <a:p>
            <a:pPr algn="ctr"/>
            <a:r>
              <a:rPr lang="en-US" sz="2400" dirty="0"/>
              <a:t>Francis Collins MD, PhD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7A27852-D467-40C9-B26B-72748E0515DF}"/>
              </a:ext>
            </a:extLst>
          </p:cNvPr>
          <p:cNvSpPr/>
          <p:nvPr/>
        </p:nvSpPr>
        <p:spPr>
          <a:xfrm>
            <a:off x="5930283" y="4545366"/>
            <a:ext cx="1110280" cy="73684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7567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998787" y="152400"/>
            <a:ext cx="6602413" cy="83820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Arial" charset="0"/>
              </a:rPr>
              <a:t>A Typical Institute/Center</a:t>
            </a:r>
            <a:endParaRPr lang="en-US" sz="4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959939" name="Rectangle 3"/>
          <p:cNvSpPr>
            <a:spLocks noChangeArrowheads="1"/>
          </p:cNvSpPr>
          <p:nvPr/>
        </p:nvSpPr>
        <p:spPr bwMode="auto">
          <a:xfrm>
            <a:off x="5104485" y="1636713"/>
            <a:ext cx="1830630" cy="643766"/>
          </a:xfrm>
          <a:prstGeom prst="rect">
            <a:avLst/>
          </a:prstGeom>
          <a:noFill/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Office of the IC</a:t>
            </a:r>
          </a:p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Director</a:t>
            </a:r>
          </a:p>
        </p:txBody>
      </p:sp>
      <p:sp>
        <p:nvSpPr>
          <p:cNvPr id="1959940" name="Rectangle 4"/>
          <p:cNvSpPr>
            <a:spLocks noChangeArrowheads="1"/>
          </p:cNvSpPr>
          <p:nvPr/>
        </p:nvSpPr>
        <p:spPr bwMode="auto">
          <a:xfrm>
            <a:off x="2241510" y="1636714"/>
            <a:ext cx="1157369" cy="920765"/>
          </a:xfrm>
          <a:prstGeom prst="rect">
            <a:avLst/>
          </a:prstGeom>
          <a:noFill/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National</a:t>
            </a:r>
          </a:p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Advisory</a:t>
            </a:r>
          </a:p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Council</a:t>
            </a:r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>
            <a:off x="3606800" y="2057400"/>
            <a:ext cx="1168400" cy="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flipH="1">
            <a:off x="1955800" y="2540000"/>
            <a:ext cx="4089400" cy="132080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>
            <a:off x="2006600" y="3886200"/>
            <a:ext cx="8255000" cy="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>
            <a:off x="6045200" y="2540000"/>
            <a:ext cx="4216400" cy="132080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 flipH="1">
            <a:off x="1879600" y="3835400"/>
            <a:ext cx="1727200" cy="238760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>
            <a:off x="1930400" y="6248400"/>
            <a:ext cx="3302000" cy="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3606800" y="3835400"/>
            <a:ext cx="1625600" cy="238760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1959950" name="Rectangle 14"/>
          <p:cNvSpPr>
            <a:spLocks noChangeArrowheads="1"/>
          </p:cNvSpPr>
          <p:nvPr/>
        </p:nvSpPr>
        <p:spPr bwMode="auto">
          <a:xfrm>
            <a:off x="2627314" y="3465514"/>
            <a:ext cx="1349729" cy="366767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Extramural</a:t>
            </a:r>
          </a:p>
        </p:txBody>
      </p:sp>
      <p:sp useBgFill="1">
        <p:nvSpPr>
          <p:cNvPr id="1959951" name="Rectangle 15"/>
          <p:cNvSpPr>
            <a:spLocks noChangeArrowheads="1"/>
          </p:cNvSpPr>
          <p:nvPr/>
        </p:nvSpPr>
        <p:spPr bwMode="auto">
          <a:xfrm>
            <a:off x="2990686" y="4448176"/>
            <a:ext cx="1183017" cy="515077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lnSpc>
                <a:spcPct val="75000"/>
              </a:lnSpc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Scientific</a:t>
            </a:r>
          </a:p>
          <a:p>
            <a:pPr algn="ctr" eaLnBrk="0" hangingPunct="0">
              <a:lnSpc>
                <a:spcPct val="75000"/>
              </a:lnSpc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Programs</a:t>
            </a:r>
          </a:p>
        </p:txBody>
      </p:sp>
      <p:sp useBgFill="1">
        <p:nvSpPr>
          <p:cNvPr id="1959952" name="Rectangle 16"/>
          <p:cNvSpPr>
            <a:spLocks noChangeArrowheads="1"/>
          </p:cNvSpPr>
          <p:nvPr/>
        </p:nvSpPr>
        <p:spPr bwMode="auto">
          <a:xfrm>
            <a:off x="2093914" y="5903914"/>
            <a:ext cx="900889" cy="366767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Grants</a:t>
            </a:r>
          </a:p>
        </p:txBody>
      </p:sp>
      <p:sp useBgFill="1">
        <p:nvSpPr>
          <p:cNvPr id="1959953" name="Rectangle 17"/>
          <p:cNvSpPr>
            <a:spLocks noChangeArrowheads="1"/>
          </p:cNvSpPr>
          <p:nvPr/>
        </p:nvSpPr>
        <p:spPr bwMode="auto">
          <a:xfrm>
            <a:off x="3770314" y="5903914"/>
            <a:ext cx="1183017" cy="366767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Contracts</a:t>
            </a:r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 flipH="1">
            <a:off x="6985000" y="3835400"/>
            <a:ext cx="1727200" cy="238760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7035800" y="6248400"/>
            <a:ext cx="3302000" cy="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9172" name="Line 20"/>
          <p:cNvSpPr>
            <a:spLocks noChangeShapeType="1"/>
          </p:cNvSpPr>
          <p:nvPr/>
        </p:nvSpPr>
        <p:spPr bwMode="auto">
          <a:xfrm>
            <a:off x="8712200" y="3835400"/>
            <a:ext cx="1625600" cy="2387600"/>
          </a:xfrm>
          <a:prstGeom prst="line">
            <a:avLst/>
          </a:prstGeom>
          <a:noFill/>
          <a:ln w="50800">
            <a:solidFill>
              <a:srgbClr val="00DF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 useBgFill="1">
        <p:nvSpPr>
          <p:cNvPr id="1959957" name="Rectangle 21"/>
          <p:cNvSpPr>
            <a:spLocks noChangeArrowheads="1"/>
          </p:cNvSpPr>
          <p:nvPr/>
        </p:nvSpPr>
        <p:spPr bwMode="auto">
          <a:xfrm>
            <a:off x="7808914" y="3465514"/>
            <a:ext cx="1324081" cy="366767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Intramural</a:t>
            </a:r>
          </a:p>
        </p:txBody>
      </p:sp>
      <p:sp useBgFill="1">
        <p:nvSpPr>
          <p:cNvPr id="1959958" name="Rectangle 22"/>
          <p:cNvSpPr>
            <a:spLocks noChangeArrowheads="1"/>
          </p:cNvSpPr>
          <p:nvPr/>
        </p:nvSpPr>
        <p:spPr bwMode="auto">
          <a:xfrm>
            <a:off x="7331755" y="5522913"/>
            <a:ext cx="1336905" cy="643766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Laboratory</a:t>
            </a:r>
          </a:p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Studies</a:t>
            </a:r>
          </a:p>
        </p:txBody>
      </p:sp>
      <p:sp useBgFill="1">
        <p:nvSpPr>
          <p:cNvPr id="1959959" name="Rectangle 23"/>
          <p:cNvSpPr>
            <a:spLocks noChangeArrowheads="1"/>
          </p:cNvSpPr>
          <p:nvPr/>
        </p:nvSpPr>
        <p:spPr bwMode="auto">
          <a:xfrm>
            <a:off x="9170042" y="5522913"/>
            <a:ext cx="1016305" cy="643766"/>
          </a:xfrm>
          <a:prstGeom prst="rect">
            <a:avLst/>
          </a:prstGeom>
          <a:ln w="50800">
            <a:solidFill>
              <a:srgbClr val="00DFCA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Clinical</a:t>
            </a:r>
          </a:p>
          <a:p>
            <a:pPr algn="ctr" eaLnBrk="0" hangingPunct="0"/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Book Antiqua" charset="0"/>
                <a:ea typeface="ＭＳ Ｐゴシック" charset="0"/>
                <a:cs typeface="Arial" charset="0"/>
              </a:rPr>
              <a:t>Studies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BEDAFD-82A4-4324-94D3-A9394F57C350}"/>
              </a:ext>
            </a:extLst>
          </p:cNvPr>
          <p:cNvSpPr/>
          <p:nvPr/>
        </p:nvSpPr>
        <p:spPr>
          <a:xfrm>
            <a:off x="1752600" y="3048000"/>
            <a:ext cx="3683000" cy="36575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243"/>
    </mc:Choice>
    <mc:Fallback xmlns="">
      <p:transition spd="slow" advTm="77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8991600" y="2318204"/>
            <a:ext cx="0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206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3200400" y="2313588"/>
            <a:ext cx="57912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206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22" name="Line 14"/>
          <p:cNvSpPr>
            <a:spLocks noChangeShapeType="1"/>
          </p:cNvSpPr>
          <p:nvPr/>
        </p:nvSpPr>
        <p:spPr bwMode="auto">
          <a:xfrm>
            <a:off x="6096000" y="1905000"/>
            <a:ext cx="0" cy="408588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206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3200400" y="2318204"/>
            <a:ext cx="0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206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1981200" y="3798332"/>
            <a:ext cx="2438400" cy="2123658"/>
          </a:xfrm>
          <a:prstGeom prst="rect">
            <a:avLst/>
          </a:prstGeom>
          <a:solidFill>
            <a:srgbClr val="C0000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Type 1 Diabetes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Type 2 Diabetes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Childhood Diabetes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Diabetes Complications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Cystic Fibrosis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Inborn Metabolic Errors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Wasting Syndrome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HAART Therapy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Molecular Therapies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Endocrinology of Bone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Obesity</a:t>
            </a:r>
            <a:endParaRPr lang="en-US" sz="1200" dirty="0"/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>
            <a:off x="6096000" y="2299732"/>
            <a:ext cx="0" cy="6096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206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2220296" y="134134"/>
            <a:ext cx="77724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4000" b="1" kern="0" dirty="0">
              <a:solidFill>
                <a:srgbClr val="FFFFFF"/>
              </a:solidFill>
              <a:latin typeface="Calibri" pitchFamily="34" charset="0"/>
              <a:cs typeface="+mj-cs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876800" y="1389476"/>
            <a:ext cx="2438400" cy="861774"/>
          </a:xfrm>
          <a:prstGeom prst="rect">
            <a:avLst/>
          </a:prstGeom>
          <a:solidFill>
            <a:srgbClr val="FFC00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" pitchFamily="34" charset="0"/>
                <a:ea typeface="ＭＳ Ｐゴシック" pitchFamily="-64" charset="-128"/>
              </a:rPr>
              <a:t>Office of the Director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latin typeface="Calibri" pitchFamily="34" charset="0"/>
                <a:ea typeface="ＭＳ Ｐゴシック" pitchFamily="-64" charset="-128"/>
              </a:rPr>
              <a:t>Dr. Griffin Rodgers</a:t>
            </a: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4876800" y="3561202"/>
            <a:ext cx="2438400" cy="2123658"/>
          </a:xfrm>
          <a:prstGeom prst="rect">
            <a:avLst/>
          </a:prstGeom>
          <a:solidFill>
            <a:srgbClr val="00990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Crohn’s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 Disease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Ulcerative Colitis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Liver Disease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Hepatitis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Drug Induced Liver Injury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Non-alcoholic </a:t>
            </a:r>
            <a:r>
              <a:rPr 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Steatohepatitis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ＭＳ Ｐゴシック" pitchFamily="-64" charset="-128"/>
              <a:cs typeface="Tahoma" pitchFamily="34" charset="0"/>
            </a:endParaRPr>
          </a:p>
          <a:p>
            <a:pPr algn="ctr">
              <a:defRPr/>
            </a:pPr>
            <a:r>
              <a:rPr 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Hemochromatosis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ＭＳ Ｐゴシック" pitchFamily="-64" charset="-128"/>
              <a:cs typeface="Tahoma" pitchFamily="34" charset="0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Obesity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Irritable Bowel Syndrome</a:t>
            </a:r>
          </a:p>
          <a:p>
            <a:pPr algn="ctr">
              <a:defRPr/>
            </a:pPr>
            <a:r>
              <a:rPr lang="en-US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Gastroparesis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ＭＳ Ｐゴシック" pitchFamily="-64" charset="-128"/>
              <a:cs typeface="Tahoma" pitchFamily="34" charset="0"/>
            </a:endParaRP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Barrett’s Esophagus</a:t>
            </a:r>
            <a:endParaRPr lang="en-US" sz="1200" dirty="0"/>
          </a:p>
        </p:txBody>
      </p:sp>
      <p:sp>
        <p:nvSpPr>
          <p:cNvPr id="38" name="Text Box 4"/>
          <p:cNvSpPr txBox="1">
            <a:spLocks noChangeArrowheads="1"/>
          </p:cNvSpPr>
          <p:nvPr/>
        </p:nvSpPr>
        <p:spPr bwMode="auto">
          <a:xfrm>
            <a:off x="7772400" y="3826040"/>
            <a:ext cx="2819400" cy="2492990"/>
          </a:xfrm>
          <a:prstGeom prst="rect">
            <a:avLst/>
          </a:prstGeom>
          <a:solidFill>
            <a:srgbClr val="7030A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Chronic Kidney Disease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Polycystic Kidney Disease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Kidney Injury &amp;Failure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Vesicoureteral Reflux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Urinary Incontinence 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Urinary Tract Infections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Benign Prostatic Hyperplasia</a:t>
            </a: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Chronic </a:t>
            </a:r>
            <a:r>
              <a:rPr lang="en-US" sz="1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Prostatitis</a:t>
            </a:r>
            <a:endParaRPr lang="en-US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ＭＳ Ｐゴシック" pitchFamily="-64" charset="-128"/>
              <a:cs typeface="Tahoma" pitchFamily="34" charset="0"/>
            </a:endParaRPr>
          </a:p>
          <a:p>
            <a:pPr algn="ctr">
              <a:defRPr/>
            </a:pPr>
            <a:r>
              <a:rPr lang="en-US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IC/Bladder Pain Syndrome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Anemias &amp; Iron Overload</a:t>
            </a:r>
          </a:p>
          <a:p>
            <a:pPr algn="ctr">
              <a:defRPr/>
            </a:pP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  <a:cs typeface="Tahoma" pitchFamily="34" charset="0"/>
              </a:rPr>
              <a:t>Sickle Cell Disease</a:t>
            </a:r>
            <a:endParaRPr lang="en-US" sz="1200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7772400" y="2909333"/>
            <a:ext cx="2438400" cy="830997"/>
          </a:xfrm>
          <a:prstGeom prst="rect">
            <a:avLst/>
          </a:prstGeom>
          <a:solidFill>
            <a:srgbClr val="7030A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</a:rPr>
              <a:t>Division of Kidney, Urologic, and Hematologic Diseases 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981200" y="2898221"/>
            <a:ext cx="2438400" cy="830997"/>
          </a:xfrm>
          <a:prstGeom prst="rect">
            <a:avLst/>
          </a:prstGeom>
          <a:solidFill>
            <a:srgbClr val="C0000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</a:rPr>
              <a:t>Division of Diabetes, Endocrinology, and Metabolic Diseases 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876800" y="2909333"/>
            <a:ext cx="2438400" cy="584775"/>
          </a:xfrm>
          <a:prstGeom prst="rect">
            <a:avLst/>
          </a:prstGeom>
          <a:solidFill>
            <a:srgbClr val="009900"/>
          </a:solidFill>
          <a:ln w="6350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ＭＳ Ｐゴシック" pitchFamily="-64" charset="-128"/>
              </a:rPr>
              <a:t>Division of Digestive Diseases and Nutrition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F60EA-E9CF-C340-8313-4B4186A9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kern="0" dirty="0">
                <a:solidFill>
                  <a:srgbClr val="FFFFFF"/>
                </a:solidFill>
                <a:latin typeface="Calibri" pitchFamily="34" charset="0"/>
              </a:rPr>
              <a:t>NIDDK Organizational Structure</a:t>
            </a:r>
            <a:endParaRPr lang="en-US" dirty="0"/>
          </a:p>
        </p:txBody>
      </p:sp>
      <p:sp>
        <p:nvSpPr>
          <p:cNvPr id="19" name="Line 13">
            <a:extLst>
              <a:ext uri="{FF2B5EF4-FFF2-40B4-BE49-F238E27FC236}">
                <a16:creationId xmlns:a16="http://schemas.microsoft.com/office/drawing/2014/main" id="{06E820D2-12B2-486F-A195-66C01841A1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10800" y="3313980"/>
            <a:ext cx="381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2060"/>
              </a:solidFill>
              <a:latin typeface="Calibri" pitchFamily="34" charset="0"/>
              <a:ea typeface="ＭＳ Ｐゴシック" pitchFamily="-108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5E006F-819D-4C79-95AC-F128547E0A02}"/>
              </a:ext>
            </a:extLst>
          </p:cNvPr>
          <p:cNvSpPr txBox="1"/>
          <p:nvPr/>
        </p:nvSpPr>
        <p:spPr>
          <a:xfrm>
            <a:off x="10494144" y="2546709"/>
            <a:ext cx="1632751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Kidney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Urology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Hematology</a:t>
            </a:r>
          </a:p>
        </p:txBody>
      </p:sp>
    </p:spTree>
    <p:extLst>
      <p:ext uri="{BB962C8B-B14F-4D97-AF65-F5344CB8AC3E}">
        <p14:creationId xmlns:p14="http://schemas.microsoft.com/office/powerpoint/2010/main" val="394859001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CB3DC1A-27E0-8847-A4DC-F4E5313ED9A2}"/>
              </a:ext>
            </a:extLst>
          </p:cNvPr>
          <p:cNvSpPr/>
          <p:nvPr/>
        </p:nvSpPr>
        <p:spPr>
          <a:xfrm>
            <a:off x="7985698" y="5923097"/>
            <a:ext cx="4187252" cy="936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3AEEBA-6035-DA47-B9A0-1F0A987CC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86" y="172716"/>
            <a:ext cx="11601183" cy="914757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NIDDK program staff want to speak with you!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C1F691-738E-48DC-83DE-214A97C78E5E}"/>
              </a:ext>
            </a:extLst>
          </p:cNvPr>
          <p:cNvGrpSpPr/>
          <p:nvPr/>
        </p:nvGrpSpPr>
        <p:grpSpPr>
          <a:xfrm>
            <a:off x="8138514" y="3205195"/>
            <a:ext cx="4126115" cy="1164186"/>
            <a:chOff x="8092794" y="1526153"/>
            <a:chExt cx="4126115" cy="116418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D73A5E-552E-BE45-ACCD-BA52BA432354}"/>
                </a:ext>
              </a:extLst>
            </p:cNvPr>
            <p:cNvSpPr txBox="1"/>
            <p:nvPr/>
          </p:nvSpPr>
          <p:spPr>
            <a:xfrm>
              <a:off x="9258612" y="1526153"/>
              <a:ext cx="29602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Julie Barthold, MD</a:t>
              </a:r>
            </a:p>
            <a:p>
              <a:pPr fontAlgn="ctr"/>
              <a:r>
                <a:rPr lang="en-US" dirty="0">
                  <a:solidFill>
                    <a:srgbClr val="C00000"/>
                  </a:solidFill>
                </a:rPr>
                <a:t>New</a:t>
              </a:r>
              <a:r>
                <a:rPr lang="en-US" dirty="0"/>
                <a:t> to NIDDK Urology Team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C485F5C-0B94-A345-AF00-651669B8B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92794" y="1593059"/>
              <a:ext cx="1097280" cy="109728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FF77AED-FAEA-4E63-974F-DCA8DCC4E4B5}"/>
              </a:ext>
            </a:extLst>
          </p:cNvPr>
          <p:cNvGrpSpPr/>
          <p:nvPr/>
        </p:nvGrpSpPr>
        <p:grpSpPr>
          <a:xfrm>
            <a:off x="135304" y="5000150"/>
            <a:ext cx="4014231" cy="1477328"/>
            <a:chOff x="89584" y="4657945"/>
            <a:chExt cx="4014231" cy="147732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843F6A-BCC4-49F5-9BD6-CB187FB16BBB}"/>
                </a:ext>
              </a:extLst>
            </p:cNvPr>
            <p:cNvSpPr txBox="1"/>
            <p:nvPr/>
          </p:nvSpPr>
          <p:spPr>
            <a:xfrm>
              <a:off x="1272027" y="4657945"/>
              <a:ext cx="283178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Ziya Kirkali, MD</a:t>
              </a:r>
            </a:p>
            <a:p>
              <a:pPr fontAlgn="ctr"/>
              <a:r>
                <a:rPr lang="en-US" dirty="0"/>
                <a:t>Clinical Urology; Erectile Dysfunction; Urology HIV/AIDS</a:t>
              </a:r>
            </a:p>
            <a:p>
              <a:pPr fontAlgn="ctr"/>
              <a:r>
                <a:rPr lang="en-US" dirty="0">
                  <a:hlinkClick r:id="rId4"/>
                </a:rPr>
                <a:t>ziya.kirkali@nih.gov</a:t>
              </a:r>
              <a:r>
                <a:rPr lang="en-US" dirty="0"/>
                <a:t> </a:t>
              </a:r>
            </a:p>
          </p:txBody>
        </p:sp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9A96958E-6A82-4B9F-B861-014CBCA19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9584" y="4724851"/>
              <a:ext cx="1097280" cy="1097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B4EA91-9446-4EE3-B237-5C74FAE02110}"/>
              </a:ext>
            </a:extLst>
          </p:cNvPr>
          <p:cNvGrpSpPr/>
          <p:nvPr/>
        </p:nvGrpSpPr>
        <p:grpSpPr>
          <a:xfrm>
            <a:off x="8143970" y="1188696"/>
            <a:ext cx="4014231" cy="1164186"/>
            <a:chOff x="3962358" y="3165167"/>
            <a:chExt cx="4014231" cy="11641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6C5787-9D3C-4480-A670-E005701C2728}"/>
                </a:ext>
              </a:extLst>
            </p:cNvPr>
            <p:cNvSpPr txBox="1"/>
            <p:nvPr/>
          </p:nvSpPr>
          <p:spPr>
            <a:xfrm>
              <a:off x="5144801" y="3165167"/>
              <a:ext cx="28317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Tamara Bavendam, MD</a:t>
              </a:r>
            </a:p>
            <a:p>
              <a:pPr fontAlgn="ctr"/>
              <a:r>
                <a:rPr lang="en-US" dirty="0"/>
                <a:t>Women’s Urologic Health</a:t>
              </a:r>
            </a:p>
            <a:p>
              <a:pPr fontAlgn="ctr"/>
              <a:r>
                <a:rPr lang="en-US" dirty="0">
                  <a:hlinkClick r:id="rId6"/>
                </a:rPr>
                <a:t>tamara.bavendam@nih.gov</a:t>
              </a:r>
              <a:r>
                <a:rPr lang="en-US" dirty="0"/>
                <a:t> 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18B3FD4C-CC8F-4520-BD19-19CFE45A4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62358" y="3232073"/>
              <a:ext cx="1097280" cy="1097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BAB557A-1DD8-40EB-A334-00A055B60F4E}"/>
              </a:ext>
            </a:extLst>
          </p:cNvPr>
          <p:cNvGrpSpPr/>
          <p:nvPr/>
        </p:nvGrpSpPr>
        <p:grpSpPr>
          <a:xfrm>
            <a:off x="3990821" y="1188696"/>
            <a:ext cx="4102279" cy="1754326"/>
            <a:chOff x="3945101" y="1526153"/>
            <a:chExt cx="4102279" cy="1754326"/>
          </a:xfrm>
        </p:grpSpPr>
        <p:pic>
          <p:nvPicPr>
            <p:cNvPr id="41" name="Picture 4">
              <a:extLst>
                <a:ext uri="{FF2B5EF4-FFF2-40B4-BE49-F238E27FC236}">
                  <a16:creationId xmlns:a16="http://schemas.microsoft.com/office/drawing/2014/main" id="{F38EC730-D6A5-4391-985A-E2C682ACD6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945101" y="1593059"/>
              <a:ext cx="1097280" cy="1097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5549E1-5DD0-4923-AA3B-F9D7968CDD23}"/>
                </a:ext>
              </a:extLst>
            </p:cNvPr>
            <p:cNvSpPr txBox="1"/>
            <p:nvPr/>
          </p:nvSpPr>
          <p:spPr>
            <a:xfrm>
              <a:off x="5118582" y="1526153"/>
              <a:ext cx="292879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Tracy Rankin, PhD, MPH</a:t>
              </a:r>
            </a:p>
            <a:p>
              <a:pPr fontAlgn="ctr"/>
              <a:r>
                <a:rPr lang="en-US" dirty="0"/>
                <a:t>Deputy Director, KUH</a:t>
              </a:r>
            </a:p>
            <a:p>
              <a:pPr fontAlgn="ctr"/>
              <a:r>
                <a:rPr lang="en-US" dirty="0"/>
                <a:t>Career Development, Diabetic Uropathy; Urology Molecular Endocrinology</a:t>
              </a:r>
            </a:p>
            <a:p>
              <a:pPr fontAlgn="ctr"/>
              <a:r>
                <a:rPr lang="en-US" dirty="0">
                  <a:hlinkClick r:id="rId9"/>
                </a:rPr>
                <a:t>tracy.rankin@nih.gov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785A446-1790-4B37-A0A8-91F3B51BB644}"/>
              </a:ext>
            </a:extLst>
          </p:cNvPr>
          <p:cNvGrpSpPr/>
          <p:nvPr/>
        </p:nvGrpSpPr>
        <p:grpSpPr>
          <a:xfrm>
            <a:off x="130694" y="1188696"/>
            <a:ext cx="3724094" cy="1164186"/>
            <a:chOff x="84974" y="1526153"/>
            <a:chExt cx="3724094" cy="116418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369EB52-73CA-40EB-A721-106B0BA7B830}"/>
                </a:ext>
              </a:extLst>
            </p:cNvPr>
            <p:cNvSpPr txBox="1"/>
            <p:nvPr/>
          </p:nvSpPr>
          <p:spPr>
            <a:xfrm>
              <a:off x="1248748" y="1526153"/>
              <a:ext cx="25603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Rob Star, MD</a:t>
              </a:r>
            </a:p>
            <a:p>
              <a:pPr fontAlgn="ctr"/>
              <a:r>
                <a:rPr lang="en-US" dirty="0"/>
                <a:t>Director, KUH</a:t>
              </a:r>
            </a:p>
            <a:p>
              <a:pPr fontAlgn="ctr"/>
              <a:r>
                <a:rPr lang="en-US" dirty="0">
                  <a:hlinkClick r:id="rId10"/>
                </a:rPr>
                <a:t>robertstar@nih.gov</a:t>
              </a:r>
              <a:r>
                <a:rPr lang="en-US" dirty="0"/>
                <a:t> </a:t>
              </a: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4F01C79-6F91-4809-8E50-C0481F055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974" y="1593059"/>
              <a:ext cx="1101890" cy="109728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7B6E8E-601B-4814-898D-D63C2DB99F0F}"/>
              </a:ext>
            </a:extLst>
          </p:cNvPr>
          <p:cNvGrpSpPr/>
          <p:nvPr/>
        </p:nvGrpSpPr>
        <p:grpSpPr>
          <a:xfrm>
            <a:off x="3990821" y="3205195"/>
            <a:ext cx="3916681" cy="1200329"/>
            <a:chOff x="8092794" y="3066647"/>
            <a:chExt cx="3916681" cy="120032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B0746A-3344-584F-BFA6-7B70F0C91912}"/>
                </a:ext>
              </a:extLst>
            </p:cNvPr>
            <p:cNvSpPr txBox="1"/>
            <p:nvPr/>
          </p:nvSpPr>
          <p:spPr>
            <a:xfrm>
              <a:off x="9266275" y="3066647"/>
              <a:ext cx="2743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Victoria Spruance, Ph.D.</a:t>
              </a:r>
            </a:p>
            <a:p>
              <a:pPr fontAlgn="ctr"/>
              <a:r>
                <a:rPr lang="en-US" dirty="0" err="1"/>
                <a:t>Neurourology</a:t>
              </a:r>
              <a:r>
                <a:rPr lang="en-US" dirty="0"/>
                <a:t>; Institutional Training Programs  </a:t>
              </a:r>
              <a:r>
                <a:rPr lang="en-US" dirty="0">
                  <a:hlinkClick r:id="rId12"/>
                </a:rPr>
                <a:t>victoria.Spruance@nih.gov</a:t>
              </a:r>
              <a:r>
                <a:rPr lang="en-US" dirty="0"/>
                <a:t> 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AFA9649-ABD0-6D48-A0EA-0976796FF6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92794" y="3133553"/>
              <a:ext cx="1097280" cy="1088173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C05A1B-C926-4A82-882A-177B0B804ADD}"/>
              </a:ext>
            </a:extLst>
          </p:cNvPr>
          <p:cNvGrpSpPr/>
          <p:nvPr/>
        </p:nvGrpSpPr>
        <p:grpSpPr>
          <a:xfrm>
            <a:off x="111557" y="3205195"/>
            <a:ext cx="3756973" cy="1200329"/>
            <a:chOff x="65837" y="3100211"/>
            <a:chExt cx="3756973" cy="12003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B9A7D66-5592-0B40-96B7-8FDDE75BCD72}"/>
                </a:ext>
              </a:extLst>
            </p:cNvPr>
            <p:cNvSpPr txBox="1"/>
            <p:nvPr/>
          </p:nvSpPr>
          <p:spPr>
            <a:xfrm>
              <a:off x="1229611" y="3100211"/>
              <a:ext cx="25931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Danny Gossett, PhD</a:t>
              </a:r>
            </a:p>
            <a:p>
              <a:pPr fontAlgn="ctr"/>
              <a:r>
                <a:rPr lang="en-US" dirty="0"/>
                <a:t>Small Business, Tech Development; Translation </a:t>
              </a:r>
              <a:r>
                <a:rPr lang="en-US" dirty="0">
                  <a:hlinkClick r:id="rId14"/>
                </a:rPr>
                <a:t>daniel.gossett@nih.gov</a:t>
              </a:r>
              <a:r>
                <a:rPr lang="en-US" dirty="0"/>
                <a:t> 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16B8CF0-2A4F-E54B-A3E4-17ABA11779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837" y="3167117"/>
              <a:ext cx="1097280" cy="10972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829A106-A33F-4A2D-ACD4-B10FCDD479A5}"/>
              </a:ext>
            </a:extLst>
          </p:cNvPr>
          <p:cNvGrpSpPr/>
          <p:nvPr/>
        </p:nvGrpSpPr>
        <p:grpSpPr>
          <a:xfrm>
            <a:off x="3990821" y="5000150"/>
            <a:ext cx="4173034" cy="1754326"/>
            <a:chOff x="3924149" y="4754801"/>
            <a:chExt cx="4173034" cy="1754326"/>
          </a:xfrm>
          <a:solidFill>
            <a:schemeClr val="bg1"/>
          </a:solidFill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671B3E2-171C-4498-BECF-1D78085DC05A}"/>
                </a:ext>
              </a:extLst>
            </p:cNvPr>
            <p:cNvSpPr txBox="1"/>
            <p:nvPr/>
          </p:nvSpPr>
          <p:spPr>
            <a:xfrm>
              <a:off x="5033710" y="4754801"/>
              <a:ext cx="3063473" cy="17543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Chris Mullins, PhD</a:t>
              </a:r>
            </a:p>
            <a:p>
              <a:pPr fontAlgn="ctr"/>
              <a:r>
                <a:rPr lang="en-US" dirty="0"/>
                <a:t>Cell Biology Programs in Kidney and Urologic Disease </a:t>
              </a:r>
              <a:r>
                <a:rPr lang="en-US" dirty="0">
                  <a:solidFill>
                    <a:srgbClr val="5F9BAF"/>
                  </a:solidFill>
                  <a:hlinkClick r:id="rId16"/>
                </a:rPr>
                <a:t>mullinsc@mail.nih.gov</a:t>
              </a:r>
              <a:endParaRPr lang="en-US" dirty="0">
                <a:solidFill>
                  <a:srgbClr val="5F9BAF"/>
                </a:solidFill>
              </a:endParaRPr>
            </a:p>
            <a:p>
              <a:pPr fontAlgn="ctr"/>
              <a:endParaRPr lang="en-US" dirty="0">
                <a:solidFill>
                  <a:srgbClr val="5F9BAF"/>
                </a:solidFill>
              </a:endParaRPr>
            </a:p>
            <a:p>
              <a:pPr fontAlgn="ctr"/>
              <a:endParaRPr lang="en-US" dirty="0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2848BB7-847D-C047-A889-AD63DFAEE5F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" b="26570"/>
            <a:stretch/>
          </p:blipFill>
          <p:spPr bwMode="auto">
            <a:xfrm>
              <a:off x="3924149" y="4837959"/>
              <a:ext cx="1097280" cy="1208612"/>
            </a:xfrm>
            <a:prstGeom prst="rect">
              <a:avLst/>
            </a:prstGeom>
            <a:grpFill/>
            <a:extLst/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790B5A-E21D-485D-BA4D-2E91615B27A9}"/>
              </a:ext>
            </a:extLst>
          </p:cNvPr>
          <p:cNvGrpSpPr/>
          <p:nvPr/>
        </p:nvGrpSpPr>
        <p:grpSpPr>
          <a:xfrm>
            <a:off x="8138514" y="5000150"/>
            <a:ext cx="3960234" cy="1754326"/>
            <a:chOff x="8092794" y="4664246"/>
            <a:chExt cx="3960234" cy="1754326"/>
          </a:xfrm>
        </p:grpSpPr>
        <p:pic>
          <p:nvPicPr>
            <p:cNvPr id="33" name="Picture 4">
              <a:extLst>
                <a:ext uri="{FF2B5EF4-FFF2-40B4-BE49-F238E27FC236}">
                  <a16:creationId xmlns:a16="http://schemas.microsoft.com/office/drawing/2014/main" id="{353276E4-CE7F-4F3D-80C4-4D666DB1F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092794" y="4731152"/>
              <a:ext cx="1097280" cy="1097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4A614BC-0188-4A40-9E0C-655DA6C0465F}"/>
                </a:ext>
              </a:extLst>
            </p:cNvPr>
            <p:cNvSpPr txBox="1"/>
            <p:nvPr/>
          </p:nvSpPr>
          <p:spPr>
            <a:xfrm>
              <a:off x="9270618" y="4664246"/>
              <a:ext cx="278241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ctr"/>
              <a:r>
                <a:rPr lang="en-US" b="1" dirty="0"/>
                <a:t>Deborah Hoshizaki, Ph.D.</a:t>
              </a:r>
            </a:p>
            <a:p>
              <a:pPr fontAlgn="ctr"/>
              <a:r>
                <a:rPr lang="en-US" dirty="0"/>
                <a:t>Kidney &amp; Urogenital Development, Regeneration &amp; Repair, Urology Centers</a:t>
              </a:r>
            </a:p>
            <a:p>
              <a:pPr fontAlgn="ctr"/>
              <a:r>
                <a:rPr lang="en-US" dirty="0">
                  <a:hlinkClick r:id="rId19"/>
                </a:rPr>
                <a:t>deborah.hoshizaki@nih.gov</a:t>
              </a:r>
              <a:r>
                <a:rPr lang="en-US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566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421189" y="2667000"/>
            <a:ext cx="4191000" cy="3048000"/>
            <a:chOff x="1824" y="1680"/>
            <a:chExt cx="2640" cy="1920"/>
          </a:xfrm>
        </p:grpSpPr>
        <p:sp>
          <p:nvSpPr>
            <p:cNvPr id="9228" name="Rectangle 3"/>
            <p:cNvSpPr>
              <a:spLocks noChangeArrowheads="1"/>
            </p:cNvSpPr>
            <p:nvPr/>
          </p:nvSpPr>
          <p:spPr bwMode="auto">
            <a:xfrm>
              <a:off x="1824" y="1680"/>
              <a:ext cx="2640" cy="19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Text Box 4"/>
            <p:cNvSpPr txBox="1">
              <a:spLocks noChangeArrowheads="1"/>
            </p:cNvSpPr>
            <p:nvPr/>
          </p:nvSpPr>
          <p:spPr bwMode="auto">
            <a:xfrm>
              <a:off x="2112" y="2256"/>
              <a:ext cx="1968" cy="48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9pPr>
            </a:lstStyle>
            <a:p>
              <a:pPr algn="ctr" eaLnBrk="1" hangingPunct="1"/>
              <a:r>
                <a:rPr lang="en-US" sz="4400" dirty="0">
                  <a:solidFill>
                    <a:schemeClr val="bg1"/>
                  </a:solidFill>
                </a:rPr>
                <a:t>NIH</a:t>
              </a:r>
            </a:p>
          </p:txBody>
        </p:sp>
      </p:grp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600200" y="4724401"/>
            <a:ext cx="213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algn="ctr" eaLnBrk="1" hangingPunct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Application</a:t>
            </a:r>
          </a:p>
        </p:txBody>
      </p:sp>
      <p:sp>
        <p:nvSpPr>
          <p:cNvPr id="9220" name="AutoShape 6"/>
          <p:cNvSpPr>
            <a:spLocks noChangeArrowheads="1"/>
          </p:cNvSpPr>
          <p:nvPr/>
        </p:nvSpPr>
        <p:spPr bwMode="auto">
          <a:xfrm>
            <a:off x="3429000" y="47244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AutoShape 7"/>
          <p:cNvSpPr>
            <a:spLocks noChangeArrowheads="1"/>
          </p:cNvSpPr>
          <p:nvPr/>
        </p:nvSpPr>
        <p:spPr bwMode="auto">
          <a:xfrm>
            <a:off x="8686800" y="38862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9296400" y="2971801"/>
            <a:ext cx="99060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eaLnBrk="1" hangingPunct="1"/>
            <a:r>
              <a:rPr lang="en-US" sz="13800" dirty="0">
                <a:solidFill>
                  <a:srgbClr val="00B050"/>
                </a:solidFill>
              </a:rPr>
              <a:t>$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600201" y="2514603"/>
            <a:ext cx="2286000" cy="1452564"/>
            <a:chOff x="48" y="1584"/>
            <a:chExt cx="1440" cy="915"/>
          </a:xfrm>
        </p:grpSpPr>
        <p:sp>
          <p:nvSpPr>
            <p:cNvPr id="9226" name="Text Box 10"/>
            <p:cNvSpPr txBox="1">
              <a:spLocks noChangeArrowheads="1"/>
            </p:cNvSpPr>
            <p:nvPr/>
          </p:nvSpPr>
          <p:spPr bwMode="auto">
            <a:xfrm>
              <a:off x="48" y="2208"/>
              <a:ext cx="144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1" charset="-128"/>
                </a:defRPr>
              </a:lvl9pPr>
            </a:lstStyle>
            <a:p>
              <a:pPr algn="ctr" eaLnBrk="1" hangingPunct="1"/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Great idea</a:t>
              </a:r>
            </a:p>
          </p:txBody>
        </p:sp>
        <p:pic>
          <p:nvPicPr>
            <p:cNvPr id="9227" name="Picture 11" descr="MCj0233518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584"/>
              <a:ext cx="529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4" name="AutoShape 12"/>
          <p:cNvSpPr>
            <a:spLocks noChangeArrowheads="1"/>
          </p:cNvSpPr>
          <p:nvPr/>
        </p:nvSpPr>
        <p:spPr bwMode="auto">
          <a:xfrm>
            <a:off x="2514600" y="4038600"/>
            <a:ext cx="304800" cy="685800"/>
          </a:xfrm>
          <a:prstGeom prst="downArrow">
            <a:avLst>
              <a:gd name="adj1" fmla="val 50000"/>
              <a:gd name="adj2" fmla="val 5625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2057400" y="193131"/>
            <a:ext cx="8077199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chemeClr val="bg1"/>
                </a:solidFill>
                <a:latin typeface="+mj-lt"/>
              </a:rPr>
              <a:t>How the NIH works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FE6B-2C7F-4809-BBAB-9CB54C7CC3B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95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9220" grpId="0" animBg="1"/>
      <p:bldP spid="9221" grpId="0" animBg="1"/>
      <p:bldP spid="5128" grpId="0"/>
      <p:bldP spid="5128" grpId="1"/>
      <p:bldP spid="92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FEAB-FC83-4CD3-97E3-4F3D9604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Deconstructing the Black Box -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NIH Institutes and Centers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C7A7AC-D0E6-DA49-BC3D-88712C4F7EBE}"/>
              </a:ext>
            </a:extLst>
          </p:cNvPr>
          <p:cNvGrpSpPr/>
          <p:nvPr/>
        </p:nvGrpSpPr>
        <p:grpSpPr>
          <a:xfrm>
            <a:off x="662126" y="1206170"/>
            <a:ext cx="10668000" cy="5455918"/>
            <a:chOff x="762000" y="1402082"/>
            <a:chExt cx="10668000" cy="545591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55334B3-7FBA-4D49-B7A6-9162A2BC84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16"/>
            <a:stretch/>
          </p:blipFill>
          <p:spPr bwMode="auto">
            <a:xfrm>
              <a:off x="838200" y="1402082"/>
              <a:ext cx="10591800" cy="54559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Donut 12">
              <a:extLst>
                <a:ext uri="{FF2B5EF4-FFF2-40B4-BE49-F238E27FC236}">
                  <a16:creationId xmlns:a16="http://schemas.microsoft.com/office/drawing/2014/main" id="{A0FE53F2-7AC2-4CC7-9928-DD9DB6912A92}"/>
                </a:ext>
              </a:extLst>
            </p:cNvPr>
            <p:cNvSpPr/>
            <p:nvPr/>
          </p:nvSpPr>
          <p:spPr bwMode="auto">
            <a:xfrm>
              <a:off x="5867400" y="4572001"/>
              <a:ext cx="1219200" cy="761999"/>
            </a:xfrm>
            <a:prstGeom prst="donut">
              <a:avLst>
                <a:gd name="adj" fmla="val 4629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7" name="Donut 12">
              <a:extLst>
                <a:ext uri="{FF2B5EF4-FFF2-40B4-BE49-F238E27FC236}">
                  <a16:creationId xmlns:a16="http://schemas.microsoft.com/office/drawing/2014/main" id="{234CF2DA-BFA3-477D-9CB3-127FFD6EDA2A}"/>
                </a:ext>
              </a:extLst>
            </p:cNvPr>
            <p:cNvSpPr/>
            <p:nvPr/>
          </p:nvSpPr>
          <p:spPr bwMode="auto">
            <a:xfrm>
              <a:off x="5867400" y="3733801"/>
              <a:ext cx="1219200" cy="761999"/>
            </a:xfrm>
            <a:prstGeom prst="donut">
              <a:avLst>
                <a:gd name="adj" fmla="val 4629"/>
              </a:avLst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68D136F-9B85-4652-93FD-A3354878F87A}"/>
                </a:ext>
              </a:extLst>
            </p:cNvPr>
            <p:cNvCxnSpPr>
              <a:cxnSpLocks/>
            </p:cNvCxnSpPr>
            <p:nvPr/>
          </p:nvCxnSpPr>
          <p:spPr>
            <a:xfrm>
              <a:off x="1905000" y="2133600"/>
              <a:ext cx="1524000" cy="182894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536B951-ECE2-4D5D-BECA-5F15F68EF71D}"/>
                </a:ext>
              </a:extLst>
            </p:cNvPr>
            <p:cNvCxnSpPr>
              <a:cxnSpLocks/>
            </p:cNvCxnSpPr>
            <p:nvPr/>
          </p:nvCxnSpPr>
          <p:spPr>
            <a:xfrm>
              <a:off x="1905000" y="2514600"/>
              <a:ext cx="2362200" cy="0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06ABD3F-25D0-4607-9096-3ABD14131A7B}"/>
                </a:ext>
              </a:extLst>
            </p:cNvPr>
            <p:cNvSpPr/>
            <p:nvPr/>
          </p:nvSpPr>
          <p:spPr>
            <a:xfrm>
              <a:off x="762000" y="1402094"/>
              <a:ext cx="10668000" cy="2255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32D5A1E-2446-40C5-807B-7FBAFCE8E4B6}"/>
                </a:ext>
              </a:extLst>
            </p:cNvPr>
            <p:cNvSpPr txBox="1"/>
            <p:nvPr/>
          </p:nvSpPr>
          <p:spPr>
            <a:xfrm>
              <a:off x="4305300" y="1828791"/>
              <a:ext cx="3200400" cy="8925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Director of NIH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Dr. Francis Collins</a:t>
              </a:r>
            </a:p>
          </p:txBody>
        </p:sp>
        <p:sp>
          <p:nvSpPr>
            <p:cNvPr id="18" name="Donut 12">
              <a:extLst>
                <a:ext uri="{FF2B5EF4-FFF2-40B4-BE49-F238E27FC236}">
                  <a16:creationId xmlns:a16="http://schemas.microsoft.com/office/drawing/2014/main" id="{B60AE1C1-E308-43B5-8ED0-832C36189453}"/>
                </a:ext>
              </a:extLst>
            </p:cNvPr>
            <p:cNvSpPr/>
            <p:nvPr/>
          </p:nvSpPr>
          <p:spPr bwMode="auto">
            <a:xfrm>
              <a:off x="949075" y="4563080"/>
              <a:ext cx="1219200" cy="761999"/>
            </a:xfrm>
            <a:prstGeom prst="donut">
              <a:avLst>
                <a:gd name="adj" fmla="val 4629"/>
              </a:avLst>
            </a:prstGeom>
            <a:solidFill>
              <a:schemeClr val="accent3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9" name="Donut 12">
              <a:extLst>
                <a:ext uri="{FF2B5EF4-FFF2-40B4-BE49-F238E27FC236}">
                  <a16:creationId xmlns:a16="http://schemas.microsoft.com/office/drawing/2014/main" id="{D4A3AD4A-4B62-40C0-92E4-AB31CD48D16F}"/>
                </a:ext>
              </a:extLst>
            </p:cNvPr>
            <p:cNvSpPr/>
            <p:nvPr/>
          </p:nvSpPr>
          <p:spPr bwMode="auto">
            <a:xfrm>
              <a:off x="7158990" y="5333999"/>
              <a:ext cx="1219200" cy="761999"/>
            </a:xfrm>
            <a:prstGeom prst="donut">
              <a:avLst>
                <a:gd name="adj" fmla="val 4629"/>
              </a:avLst>
            </a:prstGeom>
            <a:solidFill>
              <a:schemeClr val="accent3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</p:grpSp>
      <p:sp>
        <p:nvSpPr>
          <p:cNvPr id="20" name="Donut 12">
            <a:extLst>
              <a:ext uri="{FF2B5EF4-FFF2-40B4-BE49-F238E27FC236}">
                <a16:creationId xmlns:a16="http://schemas.microsoft.com/office/drawing/2014/main" id="{DAA666B5-F305-4EB9-B146-53A10EEDBE5E}"/>
              </a:ext>
            </a:extLst>
          </p:cNvPr>
          <p:cNvSpPr/>
          <p:nvPr/>
        </p:nvSpPr>
        <p:spPr bwMode="auto">
          <a:xfrm>
            <a:off x="8382000" y="3505200"/>
            <a:ext cx="1219200" cy="761999"/>
          </a:xfrm>
          <a:prstGeom prst="donut">
            <a:avLst>
              <a:gd name="adj" fmla="val 4629"/>
            </a:avLst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2" name="Donut 12">
            <a:extLst>
              <a:ext uri="{FF2B5EF4-FFF2-40B4-BE49-F238E27FC236}">
                <a16:creationId xmlns:a16="http://schemas.microsoft.com/office/drawing/2014/main" id="{807181C7-13DD-4A6F-9B1B-E16EF64DF104}"/>
              </a:ext>
            </a:extLst>
          </p:cNvPr>
          <p:cNvSpPr/>
          <p:nvPr/>
        </p:nvSpPr>
        <p:spPr bwMode="auto">
          <a:xfrm>
            <a:off x="2209800" y="4191000"/>
            <a:ext cx="1219200" cy="761999"/>
          </a:xfrm>
          <a:prstGeom prst="donut">
            <a:avLst>
              <a:gd name="adj" fmla="val 4629"/>
            </a:avLst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3" name="Donut 12">
            <a:extLst>
              <a:ext uri="{FF2B5EF4-FFF2-40B4-BE49-F238E27FC236}">
                <a16:creationId xmlns:a16="http://schemas.microsoft.com/office/drawing/2014/main" id="{5E1259A7-306B-4088-AAAE-7F8D57B585F3}"/>
              </a:ext>
            </a:extLst>
          </p:cNvPr>
          <p:cNvSpPr/>
          <p:nvPr/>
        </p:nvSpPr>
        <p:spPr bwMode="auto">
          <a:xfrm>
            <a:off x="2133600" y="5029200"/>
            <a:ext cx="1219200" cy="761999"/>
          </a:xfrm>
          <a:prstGeom prst="donut">
            <a:avLst>
              <a:gd name="adj" fmla="val 4629"/>
            </a:avLst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24" name="Donut 12">
            <a:extLst>
              <a:ext uri="{FF2B5EF4-FFF2-40B4-BE49-F238E27FC236}">
                <a16:creationId xmlns:a16="http://schemas.microsoft.com/office/drawing/2014/main" id="{90E2CDC0-8B4E-4541-8D33-3868642AE6F7}"/>
              </a:ext>
            </a:extLst>
          </p:cNvPr>
          <p:cNvSpPr/>
          <p:nvPr/>
        </p:nvSpPr>
        <p:spPr bwMode="auto">
          <a:xfrm>
            <a:off x="3352800" y="5029200"/>
            <a:ext cx="1219200" cy="761999"/>
          </a:xfrm>
          <a:prstGeom prst="donut">
            <a:avLst>
              <a:gd name="adj" fmla="val 4629"/>
            </a:avLst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25" name="Donut 12">
            <a:extLst>
              <a:ext uri="{FF2B5EF4-FFF2-40B4-BE49-F238E27FC236}">
                <a16:creationId xmlns:a16="http://schemas.microsoft.com/office/drawing/2014/main" id="{9067AB9C-04C6-447F-AE9F-904A3399F95A}"/>
              </a:ext>
            </a:extLst>
          </p:cNvPr>
          <p:cNvSpPr/>
          <p:nvPr/>
        </p:nvSpPr>
        <p:spPr bwMode="auto">
          <a:xfrm>
            <a:off x="8172275" y="4325923"/>
            <a:ext cx="1219200" cy="519351"/>
          </a:xfrm>
          <a:prstGeom prst="donut">
            <a:avLst>
              <a:gd name="adj" fmla="val 4629"/>
            </a:avLst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6" name="Donut 12">
            <a:extLst>
              <a:ext uri="{FF2B5EF4-FFF2-40B4-BE49-F238E27FC236}">
                <a16:creationId xmlns:a16="http://schemas.microsoft.com/office/drawing/2014/main" id="{A0F5648B-6A35-4D8E-80B7-311BB8AF9A71}"/>
              </a:ext>
            </a:extLst>
          </p:cNvPr>
          <p:cNvSpPr/>
          <p:nvPr/>
        </p:nvSpPr>
        <p:spPr bwMode="auto">
          <a:xfrm>
            <a:off x="9508921" y="4300756"/>
            <a:ext cx="1219200" cy="519351"/>
          </a:xfrm>
          <a:prstGeom prst="donut">
            <a:avLst>
              <a:gd name="adj" fmla="val 4629"/>
            </a:avLst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45A893-7593-4850-AF56-8FFF294E886F}"/>
              </a:ext>
            </a:extLst>
          </p:cNvPr>
          <p:cNvCxnSpPr/>
          <p:nvPr/>
        </p:nvCxnSpPr>
        <p:spPr>
          <a:xfrm>
            <a:off x="5847428" y="2525431"/>
            <a:ext cx="0" cy="9362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355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4057835" y="1752600"/>
            <a:ext cx="762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86035" y="1752600"/>
            <a:ext cx="1828800" cy="381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98090" y="56379"/>
            <a:ext cx="8260672" cy="1039427"/>
          </a:xfrm>
        </p:spPr>
        <p:txBody>
          <a:bodyPr/>
          <a:lstStyle/>
          <a:p>
            <a:r>
              <a:rPr lang="en-US" b="1" dirty="0"/>
              <a:t>Assignment of Grants to Institutes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FE6B-2C7F-4809-BBAB-9CB54C7CC3B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991035" y="1828800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57836" y="1752600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NCI</a:t>
            </a:r>
          </a:p>
        </p:txBody>
      </p:sp>
      <p:sp>
        <p:nvSpPr>
          <p:cNvPr id="13" name="Oval 12"/>
          <p:cNvSpPr/>
          <p:nvPr/>
        </p:nvSpPr>
        <p:spPr>
          <a:xfrm>
            <a:off x="3981635" y="2667000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0943" y="2255837"/>
            <a:ext cx="1907225" cy="381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Prostate Enlargement </a:t>
            </a:r>
          </a:p>
        </p:txBody>
      </p:sp>
      <p:sp>
        <p:nvSpPr>
          <p:cNvPr id="16" name="Right Arrow 15"/>
          <p:cNvSpPr/>
          <p:nvPr/>
        </p:nvSpPr>
        <p:spPr>
          <a:xfrm rot="1174298">
            <a:off x="2991035" y="2512197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81636" y="2667000"/>
            <a:ext cx="918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NIDDK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09800" y="4015542"/>
            <a:ext cx="1676400" cy="77366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4023852" y="4165894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029200" y="4027210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062303" y="4030159"/>
            <a:ext cx="918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NIDDK</a:t>
            </a:r>
          </a:p>
        </p:txBody>
      </p:sp>
      <p:sp>
        <p:nvSpPr>
          <p:cNvPr id="28" name="Oval 27"/>
          <p:cNvSpPr/>
          <p:nvPr/>
        </p:nvSpPr>
        <p:spPr>
          <a:xfrm>
            <a:off x="7651637" y="2442583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651638" y="2442583"/>
            <a:ext cx="918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NIDDK</a:t>
            </a:r>
          </a:p>
        </p:txBody>
      </p:sp>
      <p:sp>
        <p:nvSpPr>
          <p:cNvPr id="30" name="Oval 29"/>
          <p:cNvSpPr/>
          <p:nvPr/>
        </p:nvSpPr>
        <p:spPr>
          <a:xfrm>
            <a:off x="4771276" y="5678014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800601" y="5729577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  NIA</a:t>
            </a:r>
          </a:p>
        </p:txBody>
      </p:sp>
      <p:sp>
        <p:nvSpPr>
          <p:cNvPr id="32" name="Oval 31"/>
          <p:cNvSpPr/>
          <p:nvPr/>
        </p:nvSpPr>
        <p:spPr>
          <a:xfrm>
            <a:off x="5029200" y="4839814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084816" y="4865410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NICHD</a:t>
            </a:r>
          </a:p>
        </p:txBody>
      </p:sp>
      <p:sp>
        <p:nvSpPr>
          <p:cNvPr id="34" name="Oval 33"/>
          <p:cNvSpPr/>
          <p:nvPr/>
        </p:nvSpPr>
        <p:spPr>
          <a:xfrm>
            <a:off x="3477962" y="5982814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509070" y="6034377"/>
            <a:ext cx="833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NINR</a:t>
            </a:r>
          </a:p>
        </p:txBody>
      </p:sp>
      <p:sp>
        <p:nvSpPr>
          <p:cNvPr id="36" name="Oval 35"/>
          <p:cNvSpPr/>
          <p:nvPr/>
        </p:nvSpPr>
        <p:spPr>
          <a:xfrm>
            <a:off x="1981200" y="5982814"/>
            <a:ext cx="12954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NCCIH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60971" y="3276600"/>
            <a:ext cx="1794979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Bladder Infection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76464" y="4001614"/>
            <a:ext cx="1537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Urinary </a:t>
            </a:r>
          </a:p>
          <a:p>
            <a:r>
              <a:rPr lang="en-US" sz="2000" dirty="0"/>
              <a:t>Incontinence</a:t>
            </a:r>
          </a:p>
        </p:txBody>
      </p:sp>
      <p:sp>
        <p:nvSpPr>
          <p:cNvPr id="40" name="Right Arrow 39"/>
          <p:cNvSpPr/>
          <p:nvPr/>
        </p:nvSpPr>
        <p:spPr>
          <a:xfrm rot="1478815">
            <a:off x="4044557" y="4734921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 rot="2945586">
            <a:off x="3944574" y="5183989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4220765">
            <a:off x="3218434" y="5289668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5400000">
            <a:off x="2186483" y="5220052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437896" y="4191000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493512" y="4191000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NICHD</a:t>
            </a:r>
          </a:p>
        </p:txBody>
      </p:sp>
      <p:sp>
        <p:nvSpPr>
          <p:cNvPr id="47" name="Oval 46"/>
          <p:cNvSpPr/>
          <p:nvPr/>
        </p:nvSpPr>
        <p:spPr>
          <a:xfrm>
            <a:off x="8809496" y="4724400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8793728" y="4775963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  NIA</a:t>
            </a:r>
          </a:p>
        </p:txBody>
      </p:sp>
      <p:sp>
        <p:nvSpPr>
          <p:cNvPr id="49" name="Oval 48"/>
          <p:cNvSpPr/>
          <p:nvPr/>
        </p:nvSpPr>
        <p:spPr>
          <a:xfrm>
            <a:off x="8947037" y="1786946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8978145" y="1838509"/>
            <a:ext cx="833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NINR</a:t>
            </a:r>
          </a:p>
        </p:txBody>
      </p:sp>
      <p:sp>
        <p:nvSpPr>
          <p:cNvPr id="51" name="Oval 50"/>
          <p:cNvSpPr/>
          <p:nvPr/>
        </p:nvSpPr>
        <p:spPr>
          <a:xfrm>
            <a:off x="10104896" y="4419600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0159120" y="4471163"/>
            <a:ext cx="962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NCCIH</a:t>
            </a:r>
          </a:p>
        </p:txBody>
      </p:sp>
      <p:sp>
        <p:nvSpPr>
          <p:cNvPr id="53" name="Oval 52"/>
          <p:cNvSpPr/>
          <p:nvPr/>
        </p:nvSpPr>
        <p:spPr>
          <a:xfrm>
            <a:off x="10318637" y="2396546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0349745" y="2448109"/>
            <a:ext cx="899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NIAID</a:t>
            </a:r>
          </a:p>
        </p:txBody>
      </p:sp>
      <p:sp>
        <p:nvSpPr>
          <p:cNvPr id="55" name="Right Arrow 54"/>
          <p:cNvSpPr/>
          <p:nvPr/>
        </p:nvSpPr>
        <p:spPr>
          <a:xfrm rot="4234512">
            <a:off x="10057423" y="3936572"/>
            <a:ext cx="681972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 rot="5400000">
            <a:off x="8980645" y="4117862"/>
            <a:ext cx="816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ight Arrow 56"/>
          <p:cNvSpPr/>
          <p:nvPr/>
        </p:nvSpPr>
        <p:spPr>
          <a:xfrm rot="7946317">
            <a:off x="8257227" y="3839342"/>
            <a:ext cx="6096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Arrow 57"/>
          <p:cNvSpPr/>
          <p:nvPr/>
        </p:nvSpPr>
        <p:spPr>
          <a:xfrm rot="16200000">
            <a:off x="9222961" y="2607439"/>
            <a:ext cx="816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Arrow 58"/>
          <p:cNvSpPr/>
          <p:nvPr/>
        </p:nvSpPr>
        <p:spPr>
          <a:xfrm rot="18661277">
            <a:off x="9842046" y="2897126"/>
            <a:ext cx="565011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Arrow 59"/>
          <p:cNvSpPr/>
          <p:nvPr/>
        </p:nvSpPr>
        <p:spPr>
          <a:xfrm rot="12837823">
            <a:off x="8495612" y="2931473"/>
            <a:ext cx="565011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60"/>
          <p:cNvSpPr/>
          <p:nvPr/>
        </p:nvSpPr>
        <p:spPr>
          <a:xfrm rot="2945586">
            <a:off x="2230461" y="2746358"/>
            <a:ext cx="522316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2702004" y="2971800"/>
            <a:ext cx="1143000" cy="457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2686236" y="3023363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    NIA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DB136DD-2C26-47CE-96EE-BD26AAC07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19EC5A-2A7D-402C-B9EF-230EFC323C70}"/>
              </a:ext>
            </a:extLst>
          </p:cNvPr>
          <p:cNvSpPr txBox="1"/>
          <p:nvPr/>
        </p:nvSpPr>
        <p:spPr>
          <a:xfrm>
            <a:off x="1086035" y="1810589"/>
            <a:ext cx="2086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Prostate Cancer</a:t>
            </a:r>
          </a:p>
        </p:txBody>
      </p:sp>
    </p:spTree>
    <p:extLst>
      <p:ext uri="{BB962C8B-B14F-4D97-AF65-F5344CB8AC3E}">
        <p14:creationId xmlns:p14="http://schemas.microsoft.com/office/powerpoint/2010/main" val="93213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6" grpId="0" animBg="1"/>
      <p:bldP spid="16" grpId="1" animBg="1"/>
      <p:bldP spid="17" grpId="0"/>
      <p:bldP spid="17" grpId="1"/>
      <p:bldP spid="19" grpId="0" animBg="1"/>
      <p:bldP spid="21" grpId="0" animBg="1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8" grpId="0" animBg="1"/>
      <p:bldP spid="39" grpId="0"/>
      <p:bldP spid="40" grpId="0" animBg="1"/>
      <p:bldP spid="41" grpId="0" animBg="1"/>
      <p:bldP spid="42" grpId="0" animBg="1"/>
      <p:bldP spid="43" grpId="0" animBg="1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3" grpId="1" animBg="1"/>
      <p:bldP spid="64" grpId="0"/>
      <p:bldP spid="6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70451"/>
            <a:ext cx="10972800" cy="914400"/>
          </a:xfrm>
        </p:spPr>
        <p:txBody>
          <a:bodyPr>
            <a:noAutofit/>
          </a:bodyPr>
          <a:lstStyle/>
          <a:p>
            <a:r>
              <a:rPr lang="en-US" sz="4000" dirty="0"/>
              <a:t>Key Roles to Support Extramural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+mj-lt"/>
              </a:rPr>
              <a:t>Extramural Research Roles</a:t>
            </a:r>
          </a:p>
          <a:p>
            <a:pPr lvl="1"/>
            <a:r>
              <a:rPr lang="en-US" sz="2800" dirty="0">
                <a:latin typeface="+mj-lt"/>
              </a:rPr>
              <a:t>Program Officers</a:t>
            </a:r>
          </a:p>
          <a:p>
            <a:pPr lvl="1"/>
            <a:r>
              <a:rPr lang="en-US" sz="2800" dirty="0">
                <a:latin typeface="+mj-lt"/>
              </a:rPr>
              <a:t>Scientific Review Officers</a:t>
            </a:r>
          </a:p>
          <a:p>
            <a:pPr lvl="1"/>
            <a:r>
              <a:rPr lang="en-US" sz="2800" dirty="0">
                <a:latin typeface="+mj-lt"/>
              </a:rPr>
              <a:t>Grants Management Specialists</a:t>
            </a: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FE6B-2C7F-4809-BBAB-9CB54C7CC3B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33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E5805-E073-45A6-8FA6-39A313F7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NIH Staff Roles in Life Cycle of a Grant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BA58704-EE5E-44FE-B9F7-C94C6581B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415882"/>
              </p:ext>
            </p:extLst>
          </p:nvPr>
        </p:nvGraphicFramePr>
        <p:xfrm>
          <a:off x="1182210" y="1651821"/>
          <a:ext cx="9827580" cy="38079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56895">
                  <a:extLst>
                    <a:ext uri="{9D8B030D-6E8A-4147-A177-3AD203B41FA5}">
                      <a16:colId xmlns:a16="http://schemas.microsoft.com/office/drawing/2014/main" val="2691837844"/>
                    </a:ext>
                  </a:extLst>
                </a:gridCol>
                <a:gridCol w="2456895">
                  <a:extLst>
                    <a:ext uri="{9D8B030D-6E8A-4147-A177-3AD203B41FA5}">
                      <a16:colId xmlns:a16="http://schemas.microsoft.com/office/drawing/2014/main" val="865763940"/>
                    </a:ext>
                  </a:extLst>
                </a:gridCol>
                <a:gridCol w="2456895">
                  <a:extLst>
                    <a:ext uri="{9D8B030D-6E8A-4147-A177-3AD203B41FA5}">
                      <a16:colId xmlns:a16="http://schemas.microsoft.com/office/drawing/2014/main" val="3920466448"/>
                    </a:ext>
                  </a:extLst>
                </a:gridCol>
                <a:gridCol w="2456895">
                  <a:extLst>
                    <a:ext uri="{9D8B030D-6E8A-4147-A177-3AD203B41FA5}">
                      <a16:colId xmlns:a16="http://schemas.microsoft.com/office/drawing/2014/main" val="1472167268"/>
                    </a:ext>
                  </a:extLst>
                </a:gridCol>
              </a:tblGrid>
              <a:tr h="8507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Stages of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Program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Scientific Review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Grants Management Specialist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266162"/>
                  </a:ext>
                </a:extLst>
              </a:tr>
              <a:tr h="492872">
                <a:tc>
                  <a:txBody>
                    <a:bodyPr/>
                    <a:lstStyle/>
                    <a:p>
                      <a:r>
                        <a:rPr lang="en-US" sz="2000" dirty="0"/>
                        <a:t>Grant Preparation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43440"/>
                  </a:ext>
                </a:extLst>
              </a:tr>
              <a:tr h="492872">
                <a:tc>
                  <a:txBody>
                    <a:bodyPr/>
                    <a:lstStyle/>
                    <a:p>
                      <a:r>
                        <a:rPr lang="en-US" sz="2000" dirty="0"/>
                        <a:t>Grant Submission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62438"/>
                  </a:ext>
                </a:extLst>
              </a:tr>
              <a:tr h="492872">
                <a:tc>
                  <a:txBody>
                    <a:bodyPr/>
                    <a:lstStyle/>
                    <a:p>
                      <a:r>
                        <a:rPr lang="en-US" sz="2000" dirty="0"/>
                        <a:t>Grant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50688"/>
                  </a:ext>
                </a:extLst>
              </a:tr>
              <a:tr h="492872">
                <a:tc>
                  <a:txBody>
                    <a:bodyPr/>
                    <a:lstStyle/>
                    <a:p>
                      <a:r>
                        <a:rPr lang="en-US" sz="2000" dirty="0"/>
                        <a:t>Summary 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403317"/>
                  </a:ext>
                </a:extLst>
              </a:tr>
              <a:tr h="492872">
                <a:tc>
                  <a:txBody>
                    <a:bodyPr/>
                    <a:lstStyle/>
                    <a:p>
                      <a:r>
                        <a:rPr lang="en-US" sz="2000" dirty="0"/>
                        <a:t>Grant Revision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35449"/>
                  </a:ext>
                </a:extLst>
              </a:tr>
              <a:tr h="492872">
                <a:tc>
                  <a:txBody>
                    <a:bodyPr/>
                    <a:lstStyle/>
                    <a:p>
                      <a:r>
                        <a:rPr lang="en-US" sz="2000" dirty="0"/>
                        <a:t>Grant is Funded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934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076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Key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4960" y="1577806"/>
            <a:ext cx="8229600" cy="4373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j-lt"/>
              </a:rPr>
              <a:t>What excites you is far more important than what the NIH is interested in</a:t>
            </a:r>
          </a:p>
          <a:p>
            <a:r>
              <a:rPr lang="en-US" sz="3600" dirty="0">
                <a:latin typeface="+mj-lt"/>
              </a:rPr>
              <a:t>NIH Program Officers are your friends – use us</a:t>
            </a:r>
          </a:p>
          <a:p>
            <a:r>
              <a:rPr lang="en-US" sz="3600" dirty="0">
                <a:latin typeface="+mj-lt"/>
              </a:rPr>
              <a:t>Communicate clearly and tell a coherent story – you are “selling” your research</a:t>
            </a:r>
          </a:p>
          <a:p>
            <a:r>
              <a:rPr lang="en-US" sz="3600" dirty="0">
                <a:latin typeface="+mj-lt"/>
              </a:rPr>
              <a:t>You will need more than one mentor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FE6B-2C7F-4809-BBAB-9CB54C7CC3B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637" y="1562100"/>
            <a:ext cx="30226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26E971-6D42-4759-999E-2310A961D611}"/>
              </a:ext>
            </a:extLst>
          </p:cNvPr>
          <p:cNvSpPr/>
          <p:nvPr/>
        </p:nvSpPr>
        <p:spPr>
          <a:xfrm>
            <a:off x="0" y="1178351"/>
            <a:ext cx="12192000" cy="567964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MediEvil Standard Edition - PlayStation 4</a:t>
            </a:r>
            <a:endParaRPr lang="en-US" dirty="0"/>
          </a:p>
        </p:txBody>
      </p:sp>
      <p:pic>
        <p:nvPicPr>
          <p:cNvPr id="33793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08382" y="1214768"/>
            <a:ext cx="3962400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9715"/>
            <a:ext cx="10972800" cy="914400"/>
          </a:xfrm>
        </p:spPr>
        <p:txBody>
          <a:bodyPr>
            <a:normAutofit/>
          </a:bodyPr>
          <a:lstStyle/>
          <a:p>
            <a:r>
              <a:rPr lang="en-US" b="1" dirty="0"/>
              <a:t>Seeking NIH Support? You’ll Need The Right Tools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1AB2B38-B958-40B7-98E4-2A0C632D46A3}"/>
              </a:ext>
            </a:extLst>
          </p:cNvPr>
          <p:cNvSpPr/>
          <p:nvPr/>
        </p:nvSpPr>
        <p:spPr>
          <a:xfrm>
            <a:off x="1030442" y="4405052"/>
            <a:ext cx="3685953" cy="1073889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982" y="1224858"/>
            <a:ext cx="4170589" cy="4525963"/>
          </a:xfrm>
        </p:spPr>
        <p:txBody>
          <a:bodyPr>
            <a:normAutofit/>
          </a:bodyPr>
          <a:lstStyle/>
          <a:p>
            <a:r>
              <a:rPr lang="en-US" sz="3600" dirty="0"/>
              <a:t>Skillset</a:t>
            </a:r>
          </a:p>
          <a:p>
            <a:r>
              <a:rPr lang="en-US" sz="3600" dirty="0"/>
              <a:t>Mentors/advisors</a:t>
            </a:r>
          </a:p>
          <a:p>
            <a:r>
              <a:rPr lang="en-US" sz="3600" dirty="0"/>
              <a:t>Niche</a:t>
            </a:r>
          </a:p>
          <a:p>
            <a:r>
              <a:rPr lang="en-US" sz="3600" dirty="0"/>
              <a:t>Realistic timeline</a:t>
            </a:r>
          </a:p>
          <a:p>
            <a:r>
              <a:rPr lang="en-US" sz="3600" dirty="0"/>
              <a:t>Perseverance</a:t>
            </a:r>
          </a:p>
          <a:p>
            <a:r>
              <a:rPr lang="en-US" sz="3600" dirty="0"/>
              <a:t>Information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0926C8-AF57-4565-A850-516EC5CC5D4A}"/>
              </a:ext>
            </a:extLst>
          </p:cNvPr>
          <p:cNvSpPr/>
          <p:nvPr/>
        </p:nvSpPr>
        <p:spPr>
          <a:xfrm>
            <a:off x="1160944" y="5565503"/>
            <a:ext cx="366638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Human BBY Digital"/>
              </a:rPr>
              <a:t>What, Who, Where, </a:t>
            </a:r>
          </a:p>
          <a:p>
            <a:r>
              <a:rPr lang="en-US" sz="3200" b="1" dirty="0">
                <a:solidFill>
                  <a:srgbClr val="0070C0"/>
                </a:solidFill>
                <a:latin typeface="Human BBY Digital"/>
              </a:rPr>
              <a:t>When, How???</a:t>
            </a:r>
            <a:endParaRPr lang="en-US" sz="3200" b="1" i="0" dirty="0">
              <a:solidFill>
                <a:srgbClr val="0070C0"/>
              </a:solidFill>
              <a:effectLst/>
              <a:latin typeface="Human BBY Digital"/>
            </a:endParaRPr>
          </a:p>
        </p:txBody>
      </p:sp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67DA8A64-38F4-4727-A6AF-8016F1D59AAE}"/>
              </a:ext>
            </a:extLst>
          </p:cNvPr>
          <p:cNvSpPr/>
          <p:nvPr/>
        </p:nvSpPr>
        <p:spPr>
          <a:xfrm>
            <a:off x="4695758" y="4783202"/>
            <a:ext cx="1408667" cy="1553801"/>
          </a:xfrm>
          <a:prstGeom prst="curvedLef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46205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67A71783-59F6-4BFE-BF89-322C2EF0DDF9}"/>
              </a:ext>
            </a:extLst>
          </p:cNvPr>
          <p:cNvSpPr/>
          <p:nvPr/>
        </p:nvSpPr>
        <p:spPr>
          <a:xfrm>
            <a:off x="25293" y="1189832"/>
            <a:ext cx="12192000" cy="5760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https://www.niddk.nih.gov/research-funding/training-career-development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6175D9-20A2-4EA5-8F47-C12B8E7D6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0141"/>
            <a:ext cx="10972800" cy="914757"/>
          </a:xfrm>
        </p:spPr>
        <p:txBody>
          <a:bodyPr/>
          <a:lstStyle/>
          <a:p>
            <a:r>
              <a:rPr lang="en-US" b="1" dirty="0"/>
              <a:t>NIDDK Training and Career Development Programs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485E6CD-7075-4483-B9BD-E798E15D1E96}"/>
              </a:ext>
            </a:extLst>
          </p:cNvPr>
          <p:cNvSpPr txBox="1"/>
          <p:nvPr/>
        </p:nvSpPr>
        <p:spPr>
          <a:xfrm>
            <a:off x="982944" y="2720998"/>
            <a:ext cx="2262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Individual Award to Single Applicant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2277B59-B951-4ECF-B080-40E4492C4D15}"/>
              </a:ext>
            </a:extLst>
          </p:cNvPr>
          <p:cNvSpPr txBox="1"/>
          <p:nvPr/>
        </p:nvSpPr>
        <p:spPr>
          <a:xfrm>
            <a:off x="1020756" y="5187337"/>
            <a:ext cx="2479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Institutional Award </a:t>
            </a:r>
          </a:p>
          <a:p>
            <a:pPr defTabSz="685800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(Faculty Select Trainees)</a:t>
            </a:r>
          </a:p>
        </p:txBody>
      </p:sp>
      <p:pic>
        <p:nvPicPr>
          <p:cNvPr id="123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79BDDCFE-8CA7-4097-9142-558C74EB0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58" y="2705851"/>
            <a:ext cx="559136" cy="56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AA9DA23-513C-4EBA-A89C-D7B423F9540A}"/>
              </a:ext>
            </a:extLst>
          </p:cNvPr>
          <p:cNvGrpSpPr/>
          <p:nvPr/>
        </p:nvGrpSpPr>
        <p:grpSpPr>
          <a:xfrm>
            <a:off x="352156" y="5240040"/>
            <a:ext cx="588605" cy="478701"/>
            <a:chOff x="412313" y="1082553"/>
            <a:chExt cx="230114" cy="256771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2815238E-5B2D-4DE5-A19B-20D2EA8BC395}"/>
                </a:ext>
              </a:extLst>
            </p:cNvPr>
            <p:cNvSpPr/>
            <p:nvPr/>
          </p:nvSpPr>
          <p:spPr>
            <a:xfrm>
              <a:off x="419161" y="1299085"/>
              <a:ext cx="216418" cy="40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1F9A6BDC-DFB3-4830-A95F-2B64BDD1147A}"/>
                </a:ext>
              </a:extLst>
            </p:cNvPr>
            <p:cNvSpPr/>
            <p:nvPr/>
          </p:nvSpPr>
          <p:spPr>
            <a:xfrm>
              <a:off x="417642" y="1163028"/>
              <a:ext cx="219456" cy="2414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6" name="Trapezoid 155">
              <a:extLst>
                <a:ext uri="{FF2B5EF4-FFF2-40B4-BE49-F238E27FC236}">
                  <a16:creationId xmlns:a16="http://schemas.microsoft.com/office/drawing/2014/main" id="{2354E403-1215-4A50-A891-83625B5CA286}"/>
                </a:ext>
              </a:extLst>
            </p:cNvPr>
            <p:cNvSpPr/>
            <p:nvPr/>
          </p:nvSpPr>
          <p:spPr>
            <a:xfrm>
              <a:off x="412313" y="1082553"/>
              <a:ext cx="230114" cy="80477"/>
            </a:xfrm>
            <a:prstGeom prst="trapezoid">
              <a:avLst>
                <a:gd name="adj" fmla="val 142969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E00C4D77-2423-4629-8CFF-A260AFD582B4}"/>
                </a:ext>
              </a:extLst>
            </p:cNvPr>
            <p:cNvGrpSpPr/>
            <p:nvPr/>
          </p:nvGrpSpPr>
          <p:grpSpPr>
            <a:xfrm>
              <a:off x="441558" y="1187171"/>
              <a:ext cx="171624" cy="111914"/>
              <a:chOff x="436925" y="1187171"/>
              <a:chExt cx="171624" cy="111914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566E1C7D-487B-488A-8268-6172F6A09195}"/>
                  </a:ext>
                </a:extLst>
              </p:cNvPr>
              <p:cNvCxnSpPr/>
              <p:nvPr/>
            </p:nvCxnSpPr>
            <p:spPr>
              <a:xfrm flipV="1">
                <a:off x="522737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094300DD-656C-4425-9CBA-FFBAF3889257}"/>
                  </a:ext>
                </a:extLst>
              </p:cNvPr>
              <p:cNvCxnSpPr/>
              <p:nvPr/>
            </p:nvCxnSpPr>
            <p:spPr>
              <a:xfrm flipV="1">
                <a:off x="565643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3426552F-608B-40D2-8FBF-E37357FA33E1}"/>
                  </a:ext>
                </a:extLst>
              </p:cNvPr>
              <p:cNvCxnSpPr/>
              <p:nvPr/>
            </p:nvCxnSpPr>
            <p:spPr>
              <a:xfrm flipV="1">
                <a:off x="479831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4B570D53-E3C8-4CE8-87B5-D7818810D3E6}"/>
                  </a:ext>
                </a:extLst>
              </p:cNvPr>
              <p:cNvCxnSpPr/>
              <p:nvPr/>
            </p:nvCxnSpPr>
            <p:spPr>
              <a:xfrm flipV="1">
                <a:off x="608549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CC146852-8539-4426-927A-8C615CCF1898}"/>
                  </a:ext>
                </a:extLst>
              </p:cNvPr>
              <p:cNvCxnSpPr/>
              <p:nvPr/>
            </p:nvCxnSpPr>
            <p:spPr>
              <a:xfrm flipV="1">
                <a:off x="436925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7CEE3191-B8C7-48A8-8D70-1A75695C0EA2}"/>
              </a:ext>
            </a:extLst>
          </p:cNvPr>
          <p:cNvSpPr/>
          <p:nvPr/>
        </p:nvSpPr>
        <p:spPr>
          <a:xfrm>
            <a:off x="2128382" y="4628261"/>
            <a:ext cx="1052704" cy="610882"/>
          </a:xfrm>
          <a:prstGeom prst="rect">
            <a:avLst/>
          </a:prstGeom>
          <a:solidFill>
            <a:srgbClr val="FDE5D3"/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R25</a:t>
            </a:r>
          </a:p>
        </p:txBody>
      </p:sp>
      <p:sp>
        <p:nvSpPr>
          <p:cNvPr id="83" name="Right Arrow 8">
            <a:extLst>
              <a:ext uri="{FF2B5EF4-FFF2-40B4-BE49-F238E27FC236}">
                <a16:creationId xmlns:a16="http://schemas.microsoft.com/office/drawing/2014/main" id="{6AA85E60-B49A-450F-A1A2-5AD8181CDC9F}"/>
              </a:ext>
            </a:extLst>
          </p:cNvPr>
          <p:cNvSpPr/>
          <p:nvPr/>
        </p:nvSpPr>
        <p:spPr>
          <a:xfrm>
            <a:off x="1831446" y="3971637"/>
            <a:ext cx="9586785" cy="728666"/>
          </a:xfrm>
          <a:prstGeom prst="rightArrow">
            <a:avLst>
              <a:gd name="adj1" fmla="val 50000"/>
              <a:gd name="adj2" fmla="val 80961"/>
            </a:avLst>
          </a:prstGeom>
          <a:gradFill flip="none" rotWithShape="1">
            <a:gsLst>
              <a:gs pos="25000">
                <a:srgbClr val="ECA8B0"/>
              </a:gs>
              <a:gs pos="0">
                <a:srgbClr val="FDE5D3"/>
              </a:gs>
              <a:gs pos="75000">
                <a:srgbClr val="C82E74"/>
              </a:gs>
              <a:gs pos="50000">
                <a:srgbClr val="DE7492"/>
              </a:gs>
              <a:gs pos="100000">
                <a:srgbClr val="BA0262"/>
              </a:gs>
            </a:gsLst>
            <a:path path="circle">
              <a:fillToRect t="100000" r="100000"/>
            </a:path>
            <a:tileRect l="-100000" b="-10000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55352DC-141E-459C-A52B-4A541DFC61EA}"/>
              </a:ext>
            </a:extLst>
          </p:cNvPr>
          <p:cNvSpPr txBox="1"/>
          <p:nvPr/>
        </p:nvSpPr>
        <p:spPr>
          <a:xfrm>
            <a:off x="1811794" y="4200205"/>
            <a:ext cx="1812709" cy="308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HS/Undergraduate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A313EE-C488-4396-9B75-01A1EDA22D7B}"/>
              </a:ext>
            </a:extLst>
          </p:cNvPr>
          <p:cNvSpPr txBox="1"/>
          <p:nvPr/>
        </p:nvSpPr>
        <p:spPr>
          <a:xfrm>
            <a:off x="3601155" y="4201110"/>
            <a:ext cx="2365837" cy="308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Graduate/Medical School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EC644B-AD59-417B-89E1-6E40A6B3F345}"/>
              </a:ext>
            </a:extLst>
          </p:cNvPr>
          <p:cNvSpPr txBox="1"/>
          <p:nvPr/>
        </p:nvSpPr>
        <p:spPr>
          <a:xfrm>
            <a:off x="6025071" y="4201110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Postdoctoral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440DCC0-2300-4BC9-90E9-D0E43D31FAD2}"/>
              </a:ext>
            </a:extLst>
          </p:cNvPr>
          <p:cNvSpPr txBox="1"/>
          <p:nvPr/>
        </p:nvSpPr>
        <p:spPr>
          <a:xfrm>
            <a:off x="7449758" y="4201110"/>
            <a:ext cx="2045604" cy="308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Transition/Jr. Faculty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38C20F7-6F78-4615-8AD2-2E29BCB95081}"/>
              </a:ext>
            </a:extLst>
          </p:cNvPr>
          <p:cNvSpPr txBox="1"/>
          <p:nvPr/>
        </p:nvSpPr>
        <p:spPr>
          <a:xfrm>
            <a:off x="9497604" y="4201110"/>
            <a:ext cx="15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Faculty/Tenured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1E68B80-C712-4060-9392-F8501D1CD3AE}"/>
              </a:ext>
            </a:extLst>
          </p:cNvPr>
          <p:cNvCxnSpPr/>
          <p:nvPr/>
        </p:nvCxnSpPr>
        <p:spPr>
          <a:xfrm flipV="1">
            <a:off x="5890266" y="4148200"/>
            <a:ext cx="0" cy="3664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3E7F028-6605-4C0D-AA74-6F49AE69D5F1}"/>
              </a:ext>
            </a:extLst>
          </p:cNvPr>
          <p:cNvCxnSpPr/>
          <p:nvPr/>
        </p:nvCxnSpPr>
        <p:spPr>
          <a:xfrm flipV="1">
            <a:off x="3498250" y="4148200"/>
            <a:ext cx="0" cy="3664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68253C2-1D1B-41F0-BB2D-7A6A73FFD76B}"/>
              </a:ext>
            </a:extLst>
          </p:cNvPr>
          <p:cNvCxnSpPr/>
          <p:nvPr/>
        </p:nvCxnSpPr>
        <p:spPr>
          <a:xfrm flipV="1">
            <a:off x="7314953" y="4148200"/>
            <a:ext cx="0" cy="3664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8AF2742-5786-44F9-AE3D-EF84EB87CBFA}"/>
              </a:ext>
            </a:extLst>
          </p:cNvPr>
          <p:cNvCxnSpPr/>
          <p:nvPr/>
        </p:nvCxnSpPr>
        <p:spPr>
          <a:xfrm flipV="1">
            <a:off x="9362800" y="4148200"/>
            <a:ext cx="0" cy="36641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F53300F-92F6-484F-9752-BF0D0053338F}"/>
              </a:ext>
            </a:extLst>
          </p:cNvPr>
          <p:cNvSpPr/>
          <p:nvPr/>
        </p:nvSpPr>
        <p:spPr>
          <a:xfrm>
            <a:off x="8537212" y="3379117"/>
            <a:ext cx="1272582" cy="62457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K99/R00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Fast-Track CDA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87F8CDC-AAEA-4F14-8D87-08E4F8B350D3}"/>
              </a:ext>
            </a:extLst>
          </p:cNvPr>
          <p:cNvSpPr/>
          <p:nvPr/>
        </p:nvSpPr>
        <p:spPr>
          <a:xfrm>
            <a:off x="7049034" y="2546358"/>
            <a:ext cx="1363461" cy="5932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K01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(PhD/non-licensed MD)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1CE81B0-1FA8-4006-BBBF-14447AAED17B}"/>
              </a:ext>
            </a:extLst>
          </p:cNvPr>
          <p:cNvSpPr/>
          <p:nvPr/>
        </p:nvSpPr>
        <p:spPr>
          <a:xfrm>
            <a:off x="7049032" y="1782994"/>
            <a:ext cx="1272582" cy="62457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K08, K23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degrees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BFC045E-F92B-45FE-A774-53A272BF5D4D}"/>
              </a:ext>
            </a:extLst>
          </p:cNvPr>
          <p:cNvSpPr/>
          <p:nvPr/>
        </p:nvSpPr>
        <p:spPr>
          <a:xfrm>
            <a:off x="8491292" y="2167542"/>
            <a:ext cx="1272582" cy="62457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R03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 to K award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B508E9B-E4EC-40B1-8A39-42CA66058A4F}"/>
              </a:ext>
            </a:extLst>
          </p:cNvPr>
          <p:cNvSpPr/>
          <p:nvPr/>
        </p:nvSpPr>
        <p:spPr>
          <a:xfrm>
            <a:off x="5935870" y="3367329"/>
            <a:ext cx="1357385" cy="62457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F32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(PhD, MD)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558DA8B-DF69-4483-BA2C-934F76ED0077}"/>
              </a:ext>
            </a:extLst>
          </p:cNvPr>
          <p:cNvSpPr/>
          <p:nvPr/>
        </p:nvSpPr>
        <p:spPr>
          <a:xfrm>
            <a:off x="4103902" y="4578517"/>
            <a:ext cx="3020218" cy="64081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0"/>
            <a:tileRect/>
          </a:gra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U2C/TL1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(PhD candidates; MD, 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 post-docs)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D774E2B-9533-4CFB-90F7-E6BE89149A30}"/>
              </a:ext>
            </a:extLst>
          </p:cNvPr>
          <p:cNvSpPr/>
          <p:nvPr/>
        </p:nvSpPr>
        <p:spPr>
          <a:xfrm>
            <a:off x="3740768" y="3375486"/>
            <a:ext cx="1873240" cy="62457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F30, F31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(pre-doctoral/dual degree)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2E84298-82B2-4DAC-82F4-9BE2DDB74EBE}"/>
              </a:ext>
            </a:extLst>
          </p:cNvPr>
          <p:cNvSpPr/>
          <p:nvPr/>
        </p:nvSpPr>
        <p:spPr>
          <a:xfrm>
            <a:off x="3600888" y="5346514"/>
            <a:ext cx="1222239" cy="68296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T35 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(Medical students)</a:t>
            </a:r>
          </a:p>
        </p:txBody>
      </p:sp>
      <p:pic>
        <p:nvPicPr>
          <p:cNvPr id="112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957E48BD-6FC1-4B75-B119-FE446C2C7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02" y="3397523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7AC2D11A-4AB1-4D4B-818C-D3ECD0ABC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26" y="3412392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330E0D8C-7B1E-4A83-A3A2-4126F5064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132" y="3427294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ED95FF93-B8CB-4287-8A39-FA4A27D87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927" y="2567579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C3D9DFED-8E5F-4770-BD0A-C184E8772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979" y="1831168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5B4D98D9-D4F1-4803-9C49-9456FEF4A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186" y="2199374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1E8B88ED-2852-4225-B71A-E6712A520182}"/>
              </a:ext>
            </a:extLst>
          </p:cNvPr>
          <p:cNvSpPr/>
          <p:nvPr/>
        </p:nvSpPr>
        <p:spPr>
          <a:xfrm>
            <a:off x="7731160" y="4628261"/>
            <a:ext cx="1505034" cy="6018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K12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KURe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UroEPI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986DCBD-107B-429D-9DA0-491A5DB73FA4}"/>
              </a:ext>
            </a:extLst>
          </p:cNvPr>
          <p:cNvGrpSpPr/>
          <p:nvPr/>
        </p:nvGrpSpPr>
        <p:grpSpPr>
          <a:xfrm>
            <a:off x="3670423" y="5422646"/>
            <a:ext cx="208596" cy="149403"/>
            <a:chOff x="412313" y="1082553"/>
            <a:chExt cx="230114" cy="256771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F2E128B1-B0C2-41D2-8A52-8A1B6C7DBFEE}"/>
                </a:ext>
              </a:extLst>
            </p:cNvPr>
            <p:cNvSpPr/>
            <p:nvPr/>
          </p:nvSpPr>
          <p:spPr>
            <a:xfrm>
              <a:off x="419161" y="1299085"/>
              <a:ext cx="216418" cy="40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F5E43392-AB8A-4844-ABCA-90D35CAB3287}"/>
                </a:ext>
              </a:extLst>
            </p:cNvPr>
            <p:cNvSpPr/>
            <p:nvPr/>
          </p:nvSpPr>
          <p:spPr>
            <a:xfrm>
              <a:off x="417642" y="1163028"/>
              <a:ext cx="219456" cy="2414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4" name="Trapezoid 173">
              <a:extLst>
                <a:ext uri="{FF2B5EF4-FFF2-40B4-BE49-F238E27FC236}">
                  <a16:creationId xmlns:a16="http://schemas.microsoft.com/office/drawing/2014/main" id="{F6520324-323E-49E8-825D-C719733F000D}"/>
                </a:ext>
              </a:extLst>
            </p:cNvPr>
            <p:cNvSpPr/>
            <p:nvPr/>
          </p:nvSpPr>
          <p:spPr>
            <a:xfrm>
              <a:off x="412313" y="1082553"/>
              <a:ext cx="230114" cy="80477"/>
            </a:xfrm>
            <a:prstGeom prst="trapezoid">
              <a:avLst>
                <a:gd name="adj" fmla="val 142969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EF11A561-FF93-4EB3-A9E2-40EADA047CD4}"/>
                </a:ext>
              </a:extLst>
            </p:cNvPr>
            <p:cNvGrpSpPr/>
            <p:nvPr/>
          </p:nvGrpSpPr>
          <p:grpSpPr>
            <a:xfrm>
              <a:off x="441558" y="1187171"/>
              <a:ext cx="171624" cy="111914"/>
              <a:chOff x="436925" y="1187171"/>
              <a:chExt cx="171624" cy="111914"/>
            </a:xfrm>
          </p:grpSpPr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F1284AF4-D23E-447C-A0AD-6F1AB8414E7F}"/>
                  </a:ext>
                </a:extLst>
              </p:cNvPr>
              <p:cNvCxnSpPr/>
              <p:nvPr/>
            </p:nvCxnSpPr>
            <p:spPr>
              <a:xfrm flipV="1">
                <a:off x="522737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C58110F2-05E4-4BD4-B0D0-585E50879346}"/>
                  </a:ext>
                </a:extLst>
              </p:cNvPr>
              <p:cNvCxnSpPr/>
              <p:nvPr/>
            </p:nvCxnSpPr>
            <p:spPr>
              <a:xfrm flipV="1">
                <a:off x="565643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CAA725F3-2B18-42B5-AA23-77AD64967952}"/>
                  </a:ext>
                </a:extLst>
              </p:cNvPr>
              <p:cNvCxnSpPr/>
              <p:nvPr/>
            </p:nvCxnSpPr>
            <p:spPr>
              <a:xfrm flipV="1">
                <a:off x="479831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DE2E8C88-0797-48C4-A9FC-661F54E2D33C}"/>
                  </a:ext>
                </a:extLst>
              </p:cNvPr>
              <p:cNvCxnSpPr/>
              <p:nvPr/>
            </p:nvCxnSpPr>
            <p:spPr>
              <a:xfrm flipV="1">
                <a:off x="608549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F55D15A2-8E8B-4C00-AB28-33E155CE1115}"/>
                  </a:ext>
                </a:extLst>
              </p:cNvPr>
              <p:cNvCxnSpPr/>
              <p:nvPr/>
            </p:nvCxnSpPr>
            <p:spPr>
              <a:xfrm flipV="1">
                <a:off x="436925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5301AAE-6439-4DDA-A380-4E8BEA277762}"/>
              </a:ext>
            </a:extLst>
          </p:cNvPr>
          <p:cNvGrpSpPr/>
          <p:nvPr/>
        </p:nvGrpSpPr>
        <p:grpSpPr>
          <a:xfrm>
            <a:off x="2161328" y="4665825"/>
            <a:ext cx="208596" cy="149403"/>
            <a:chOff x="412313" y="1082553"/>
            <a:chExt cx="230114" cy="256771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AA6438AB-FC48-4AD1-B2C2-104D848A8848}"/>
                </a:ext>
              </a:extLst>
            </p:cNvPr>
            <p:cNvSpPr/>
            <p:nvPr/>
          </p:nvSpPr>
          <p:spPr>
            <a:xfrm>
              <a:off x="419161" y="1299085"/>
              <a:ext cx="216418" cy="40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6CABE93C-CE14-40BA-8F53-0134C4E74236}"/>
                </a:ext>
              </a:extLst>
            </p:cNvPr>
            <p:cNvSpPr/>
            <p:nvPr/>
          </p:nvSpPr>
          <p:spPr>
            <a:xfrm>
              <a:off x="417642" y="1163028"/>
              <a:ext cx="219456" cy="2414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5" name="Trapezoid 164">
              <a:extLst>
                <a:ext uri="{FF2B5EF4-FFF2-40B4-BE49-F238E27FC236}">
                  <a16:creationId xmlns:a16="http://schemas.microsoft.com/office/drawing/2014/main" id="{B926F504-D8EF-4E50-B83D-8AC43E9D6A43}"/>
                </a:ext>
              </a:extLst>
            </p:cNvPr>
            <p:cNvSpPr/>
            <p:nvPr/>
          </p:nvSpPr>
          <p:spPr>
            <a:xfrm>
              <a:off x="412313" y="1082553"/>
              <a:ext cx="230114" cy="80477"/>
            </a:xfrm>
            <a:prstGeom prst="trapezoid">
              <a:avLst>
                <a:gd name="adj" fmla="val 142969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EAEAFC98-09D1-45D6-9739-FBCB83F0D695}"/>
                </a:ext>
              </a:extLst>
            </p:cNvPr>
            <p:cNvGrpSpPr/>
            <p:nvPr/>
          </p:nvGrpSpPr>
          <p:grpSpPr>
            <a:xfrm>
              <a:off x="441558" y="1187171"/>
              <a:ext cx="171624" cy="111914"/>
              <a:chOff x="436925" y="1187171"/>
              <a:chExt cx="171624" cy="111914"/>
            </a:xfrm>
          </p:grpSpPr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04F10E9-C5DC-4B45-819D-281D17627B58}"/>
                  </a:ext>
                </a:extLst>
              </p:cNvPr>
              <p:cNvCxnSpPr/>
              <p:nvPr/>
            </p:nvCxnSpPr>
            <p:spPr>
              <a:xfrm flipV="1">
                <a:off x="522737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24E09CEC-717B-4780-976E-5CDF40832A9C}"/>
                  </a:ext>
                </a:extLst>
              </p:cNvPr>
              <p:cNvCxnSpPr/>
              <p:nvPr/>
            </p:nvCxnSpPr>
            <p:spPr>
              <a:xfrm flipV="1">
                <a:off x="565643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8EB35AE4-6E12-46CC-B630-7C0015D7FDF0}"/>
                  </a:ext>
                </a:extLst>
              </p:cNvPr>
              <p:cNvCxnSpPr/>
              <p:nvPr/>
            </p:nvCxnSpPr>
            <p:spPr>
              <a:xfrm flipV="1">
                <a:off x="479831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7981CF5D-F127-4A14-AAA5-000D792A3238}"/>
                  </a:ext>
                </a:extLst>
              </p:cNvPr>
              <p:cNvCxnSpPr/>
              <p:nvPr/>
            </p:nvCxnSpPr>
            <p:spPr>
              <a:xfrm flipV="1">
                <a:off x="608549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3F2A0C02-C13E-44F4-A33C-6CB547EFA10C}"/>
                  </a:ext>
                </a:extLst>
              </p:cNvPr>
              <p:cNvCxnSpPr/>
              <p:nvPr/>
            </p:nvCxnSpPr>
            <p:spPr>
              <a:xfrm flipV="1">
                <a:off x="436925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1656E2D-57E2-4AE4-8EAC-25D8F23E9548}"/>
              </a:ext>
            </a:extLst>
          </p:cNvPr>
          <p:cNvGrpSpPr/>
          <p:nvPr/>
        </p:nvGrpSpPr>
        <p:grpSpPr>
          <a:xfrm>
            <a:off x="7776491" y="4667618"/>
            <a:ext cx="208596" cy="149403"/>
            <a:chOff x="412313" y="1082553"/>
            <a:chExt cx="230114" cy="256771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E353F819-F261-4A3F-A6D2-0165AD6389B4}"/>
                </a:ext>
              </a:extLst>
            </p:cNvPr>
            <p:cNvSpPr/>
            <p:nvPr/>
          </p:nvSpPr>
          <p:spPr>
            <a:xfrm>
              <a:off x="419161" y="1299085"/>
              <a:ext cx="216418" cy="40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20C6C2EA-A11B-483E-B09C-FE02A2EA34D3}"/>
                </a:ext>
              </a:extLst>
            </p:cNvPr>
            <p:cNvSpPr/>
            <p:nvPr/>
          </p:nvSpPr>
          <p:spPr>
            <a:xfrm>
              <a:off x="417642" y="1163028"/>
              <a:ext cx="219456" cy="2414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7" name="Trapezoid 146">
              <a:extLst>
                <a:ext uri="{FF2B5EF4-FFF2-40B4-BE49-F238E27FC236}">
                  <a16:creationId xmlns:a16="http://schemas.microsoft.com/office/drawing/2014/main" id="{5AFDD625-89DD-4208-97DA-964AC8C95743}"/>
                </a:ext>
              </a:extLst>
            </p:cNvPr>
            <p:cNvSpPr/>
            <p:nvPr/>
          </p:nvSpPr>
          <p:spPr>
            <a:xfrm>
              <a:off x="412313" y="1082553"/>
              <a:ext cx="230114" cy="80477"/>
            </a:xfrm>
            <a:prstGeom prst="trapezoid">
              <a:avLst>
                <a:gd name="adj" fmla="val 142969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E5D95FF8-CE57-4568-8AE6-ED9466DAE927}"/>
                </a:ext>
              </a:extLst>
            </p:cNvPr>
            <p:cNvGrpSpPr/>
            <p:nvPr/>
          </p:nvGrpSpPr>
          <p:grpSpPr>
            <a:xfrm>
              <a:off x="441558" y="1187171"/>
              <a:ext cx="171624" cy="111914"/>
              <a:chOff x="436925" y="1187171"/>
              <a:chExt cx="171624" cy="111914"/>
            </a:xfrm>
          </p:grpSpPr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829C2020-96EC-48EC-8111-5240931E33F4}"/>
                  </a:ext>
                </a:extLst>
              </p:cNvPr>
              <p:cNvCxnSpPr/>
              <p:nvPr/>
            </p:nvCxnSpPr>
            <p:spPr>
              <a:xfrm flipV="1">
                <a:off x="522737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249FC40F-AC10-40CD-AEB9-41AF59181BFD}"/>
                  </a:ext>
                </a:extLst>
              </p:cNvPr>
              <p:cNvCxnSpPr/>
              <p:nvPr/>
            </p:nvCxnSpPr>
            <p:spPr>
              <a:xfrm flipV="1">
                <a:off x="565643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DA115E56-E8F9-4E28-BACA-B8B7C086A32A}"/>
                  </a:ext>
                </a:extLst>
              </p:cNvPr>
              <p:cNvCxnSpPr/>
              <p:nvPr/>
            </p:nvCxnSpPr>
            <p:spPr>
              <a:xfrm flipV="1">
                <a:off x="479831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44F1FA1D-D4A9-4938-BBB7-A40A5210791E}"/>
                  </a:ext>
                </a:extLst>
              </p:cNvPr>
              <p:cNvCxnSpPr/>
              <p:nvPr/>
            </p:nvCxnSpPr>
            <p:spPr>
              <a:xfrm flipV="1">
                <a:off x="608549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B0796839-A826-43B4-9572-B3DAA2E30B33}"/>
                  </a:ext>
                </a:extLst>
              </p:cNvPr>
              <p:cNvCxnSpPr/>
              <p:nvPr/>
            </p:nvCxnSpPr>
            <p:spPr>
              <a:xfrm flipV="1">
                <a:off x="436925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30F5DB4-ABC1-479F-A9E7-C82007156E9C}"/>
              </a:ext>
            </a:extLst>
          </p:cNvPr>
          <p:cNvSpPr/>
          <p:nvPr/>
        </p:nvSpPr>
        <p:spPr>
          <a:xfrm>
            <a:off x="5794370" y="1198758"/>
            <a:ext cx="3703234" cy="302244"/>
          </a:xfrm>
          <a:prstGeom prst="rect">
            <a:avLst/>
          </a:prstGeom>
          <a:gradFill flip="none" rotWithShape="1">
            <a:gsLst>
              <a:gs pos="0">
                <a:srgbClr val="ECA8B0"/>
              </a:gs>
              <a:gs pos="52000">
                <a:srgbClr val="C82E74"/>
              </a:gs>
              <a:gs pos="100000">
                <a:srgbClr val="BA0262"/>
              </a:gs>
            </a:gsLst>
            <a:lin ang="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 repayment program</a:t>
            </a:r>
          </a:p>
        </p:txBody>
      </p:sp>
      <p:pic>
        <p:nvPicPr>
          <p:cNvPr id="127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9C3BE264-6C84-43FE-93CB-F7E2DD095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786" y="1228921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Rectangle 127">
            <a:extLst>
              <a:ext uri="{FF2B5EF4-FFF2-40B4-BE49-F238E27FC236}">
                <a16:creationId xmlns:a16="http://schemas.microsoft.com/office/drawing/2014/main" id="{6460625B-5248-47F3-B270-D37E70D49933}"/>
              </a:ext>
            </a:extLst>
          </p:cNvPr>
          <p:cNvSpPr/>
          <p:nvPr/>
        </p:nvSpPr>
        <p:spPr>
          <a:xfrm>
            <a:off x="4750854" y="2268897"/>
            <a:ext cx="1889902" cy="87583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0"/>
            <a:tileRect/>
          </a:gra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F99/K00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(PhD graduate students, transition to post-doc)</a:t>
            </a:r>
          </a:p>
        </p:txBody>
      </p:sp>
      <p:pic>
        <p:nvPicPr>
          <p:cNvPr id="129" name="Picture 9" descr="https://openclipart.org/image/2400px/svg_to_png/202776/pawn.png">
            <a:extLst>
              <a:ext uri="{FF2B5EF4-FFF2-40B4-BE49-F238E27FC236}">
                <a16:creationId xmlns:a16="http://schemas.microsoft.com/office/drawing/2014/main" id="{0C9E16A9-0A44-4391-8DED-3872BED53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628" y="2465152"/>
            <a:ext cx="122167" cy="12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AA573BA4-DD90-4B16-A9DC-95882407FE38}"/>
              </a:ext>
            </a:extLst>
          </p:cNvPr>
          <p:cNvSpPr txBox="1"/>
          <p:nvPr/>
        </p:nvSpPr>
        <p:spPr>
          <a:xfrm>
            <a:off x="4428787" y="2120866"/>
            <a:ext cx="486539" cy="802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78BB970D-7A62-445F-9A12-47A9F621B6E3}"/>
              </a:ext>
            </a:extLst>
          </p:cNvPr>
          <p:cNvSpPr txBox="1"/>
          <p:nvPr/>
        </p:nvSpPr>
        <p:spPr>
          <a:xfrm>
            <a:off x="8202662" y="3125277"/>
            <a:ext cx="486539" cy="802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rgbClr val="FF0000"/>
                </a:solidFill>
              </a:rPr>
              <a:t>*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0E82A79-8831-4BC8-990B-C8493DBB97B7}"/>
              </a:ext>
            </a:extLst>
          </p:cNvPr>
          <p:cNvGrpSpPr/>
          <p:nvPr/>
        </p:nvGrpSpPr>
        <p:grpSpPr>
          <a:xfrm>
            <a:off x="4145085" y="4629179"/>
            <a:ext cx="230645" cy="198306"/>
            <a:chOff x="412313" y="1082553"/>
            <a:chExt cx="230114" cy="256771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C322843D-2E38-40EB-A894-14D06EE5F945}"/>
                </a:ext>
              </a:extLst>
            </p:cNvPr>
            <p:cNvSpPr/>
            <p:nvPr/>
          </p:nvSpPr>
          <p:spPr>
            <a:xfrm>
              <a:off x="419161" y="1299085"/>
              <a:ext cx="216418" cy="40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973DDBB5-BE5F-4551-88F7-FD079E23FD6F}"/>
                </a:ext>
              </a:extLst>
            </p:cNvPr>
            <p:cNvSpPr/>
            <p:nvPr/>
          </p:nvSpPr>
          <p:spPr>
            <a:xfrm>
              <a:off x="417642" y="1163028"/>
              <a:ext cx="219456" cy="2414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8" name="Trapezoid 137">
              <a:extLst>
                <a:ext uri="{FF2B5EF4-FFF2-40B4-BE49-F238E27FC236}">
                  <a16:creationId xmlns:a16="http://schemas.microsoft.com/office/drawing/2014/main" id="{D63BE0ED-F0D4-4AE6-8001-A2B127894874}"/>
                </a:ext>
              </a:extLst>
            </p:cNvPr>
            <p:cNvSpPr/>
            <p:nvPr/>
          </p:nvSpPr>
          <p:spPr>
            <a:xfrm>
              <a:off x="412313" y="1082553"/>
              <a:ext cx="230114" cy="80477"/>
            </a:xfrm>
            <a:prstGeom prst="trapezoid">
              <a:avLst>
                <a:gd name="adj" fmla="val 142969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F917E062-7121-4647-A829-CC435AEC2450}"/>
                </a:ext>
              </a:extLst>
            </p:cNvPr>
            <p:cNvGrpSpPr/>
            <p:nvPr/>
          </p:nvGrpSpPr>
          <p:grpSpPr>
            <a:xfrm>
              <a:off x="441558" y="1187171"/>
              <a:ext cx="171624" cy="111914"/>
              <a:chOff x="436925" y="1187171"/>
              <a:chExt cx="171624" cy="111914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9B07A763-826D-4102-8361-D486F3E58805}"/>
                  </a:ext>
                </a:extLst>
              </p:cNvPr>
              <p:cNvCxnSpPr/>
              <p:nvPr/>
            </p:nvCxnSpPr>
            <p:spPr>
              <a:xfrm flipV="1">
                <a:off x="522737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8460084-E738-4584-A346-8462101F1A17}"/>
                  </a:ext>
                </a:extLst>
              </p:cNvPr>
              <p:cNvCxnSpPr/>
              <p:nvPr/>
            </p:nvCxnSpPr>
            <p:spPr>
              <a:xfrm flipV="1">
                <a:off x="565643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18B7536F-FC7D-4777-A122-177C4F0DD318}"/>
                  </a:ext>
                </a:extLst>
              </p:cNvPr>
              <p:cNvCxnSpPr/>
              <p:nvPr/>
            </p:nvCxnSpPr>
            <p:spPr>
              <a:xfrm flipV="1">
                <a:off x="479831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39D46F06-6659-4285-AB28-9B12500DE26C}"/>
                  </a:ext>
                </a:extLst>
              </p:cNvPr>
              <p:cNvCxnSpPr/>
              <p:nvPr/>
            </p:nvCxnSpPr>
            <p:spPr>
              <a:xfrm flipV="1">
                <a:off x="608549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6D0B4E84-F34C-4A9F-B60B-0308961DC80D}"/>
                  </a:ext>
                </a:extLst>
              </p:cNvPr>
              <p:cNvCxnSpPr/>
              <p:nvPr/>
            </p:nvCxnSpPr>
            <p:spPr>
              <a:xfrm flipV="1">
                <a:off x="436925" y="1187171"/>
                <a:ext cx="0" cy="1119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E8478408-8899-4B0A-AE14-6D9692A1A568}"/>
              </a:ext>
            </a:extLst>
          </p:cNvPr>
          <p:cNvSpPr/>
          <p:nvPr/>
        </p:nvSpPr>
        <p:spPr>
          <a:xfrm>
            <a:off x="9544220" y="1566836"/>
            <a:ext cx="2038180" cy="600706"/>
          </a:xfrm>
          <a:prstGeom prst="rect">
            <a:avLst/>
          </a:prstGeom>
          <a:solidFill>
            <a:srgbClr val="BA0262"/>
          </a:solidFill>
          <a:ln w="127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R01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Investigator-initiated award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2827697-E0D5-418E-8322-CBACAC327994}"/>
              </a:ext>
            </a:extLst>
          </p:cNvPr>
          <p:cNvSpPr txBox="1"/>
          <p:nvPr/>
        </p:nvSpPr>
        <p:spPr>
          <a:xfrm>
            <a:off x="9544220" y="5487155"/>
            <a:ext cx="2579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require citizenship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A2AB495-AFEA-44EB-A6A0-11F50F7B5A0A}"/>
              </a:ext>
            </a:extLst>
          </p:cNvPr>
          <p:cNvSpPr txBox="1"/>
          <p:nvPr/>
        </p:nvSpPr>
        <p:spPr>
          <a:xfrm>
            <a:off x="9329849" y="5280239"/>
            <a:ext cx="435656" cy="691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102066-78A1-45F5-8B47-C701DD5E5A16}"/>
              </a:ext>
            </a:extLst>
          </p:cNvPr>
          <p:cNvSpPr txBox="1"/>
          <p:nvPr/>
        </p:nvSpPr>
        <p:spPr>
          <a:xfrm>
            <a:off x="458486" y="6157969"/>
            <a:ext cx="11771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NIDDK Research and Career Development: </a:t>
            </a:r>
            <a:r>
              <a:rPr lang="en-US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https://www.niddk.nih.gov/research-funding/training-career-development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Dr. Tracy Rankin, KUH Urology Training and Career Development Programs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3BFABC9-0878-443B-B3DC-FB2936F7B322}"/>
              </a:ext>
            </a:extLst>
          </p:cNvPr>
          <p:cNvSpPr txBox="1"/>
          <p:nvPr/>
        </p:nvSpPr>
        <p:spPr>
          <a:xfrm>
            <a:off x="61377" y="4085422"/>
            <a:ext cx="2030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Career Stage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B6181-6FF4-40CC-950D-8C42A54F6331}"/>
              </a:ext>
            </a:extLst>
          </p:cNvPr>
          <p:cNvSpPr/>
          <p:nvPr/>
        </p:nvSpPr>
        <p:spPr>
          <a:xfrm>
            <a:off x="528384" y="6157969"/>
            <a:ext cx="11234870" cy="648056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77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5EE8B8-7640-4802-8FCE-E46386B7A2D8}"/>
              </a:ext>
            </a:extLst>
          </p:cNvPr>
          <p:cNvSpPr/>
          <p:nvPr/>
        </p:nvSpPr>
        <p:spPr>
          <a:xfrm>
            <a:off x="0" y="1253012"/>
            <a:ext cx="12192000" cy="568933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Key</a:t>
            </a:r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6325" y="25667"/>
            <a:ext cx="11713537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FFFFFF"/>
                </a:solidFill>
              </a:rPr>
              <a:t>National Research Service (NRSA) Awards: 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/>
              <a:t>Training (Ts) and Fellowships (Fs)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106326" y="2689414"/>
            <a:ext cx="12085674" cy="369304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Must be a citizen or permanent resident</a:t>
            </a:r>
          </a:p>
          <a:p>
            <a:pPr eaLnBrk="1" hangingPunct="1">
              <a:defRPr/>
            </a:pPr>
            <a:r>
              <a:rPr lang="en-US" sz="2600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Pre-doc, med student, and/or post-doctoral trainees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T35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Short Term Institutional Research Training (pre-doc or med student)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F30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M.D./Ph.D or other dual degree trainees to increase pool of physician-scientists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F31 </a:t>
            </a:r>
            <a:r>
              <a:rPr lang="en-US" dirty="0">
                <a:ea typeface="ＭＳ Ｐゴシック" pitchFamily="28" charset="-128"/>
              </a:rPr>
              <a:t>–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 </a:t>
            </a:r>
            <a:r>
              <a:rPr lang="en-US" dirty="0">
                <a:ea typeface="ＭＳ Ｐゴシック" pitchFamily="28" charset="-128"/>
              </a:rPr>
              <a:t>Pre-doctoral fellowship for mentored research training</a:t>
            </a:r>
          </a:p>
          <a:p>
            <a:pPr marL="457200" lvl="1" indent="0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F32 </a:t>
            </a:r>
            <a:r>
              <a:rPr lang="en-US" dirty="0">
                <a:ea typeface="ＭＳ Ｐゴシック" pitchFamily="28" charset="-128"/>
              </a:rPr>
              <a:t>– Post-doctoral fellowship for mentored research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20F32-59AF-454C-9B28-C48A06B477D0}"/>
              </a:ext>
            </a:extLst>
          </p:cNvPr>
          <p:cNvSpPr txBox="1"/>
          <p:nvPr/>
        </p:nvSpPr>
        <p:spPr>
          <a:xfrm>
            <a:off x="301265" y="1312596"/>
            <a:ext cx="1190620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The NIH Ruth L. </a:t>
            </a:r>
            <a:r>
              <a:rPr lang="en-US" sz="2600" dirty="0" err="1"/>
              <a:t>Kirschstein</a:t>
            </a:r>
            <a:r>
              <a:rPr lang="en-US" sz="2600" dirty="0"/>
              <a:t> National Research Service Award (NRSA) program works to </a:t>
            </a:r>
          </a:p>
          <a:p>
            <a:r>
              <a:rPr lang="en-US" sz="2600" dirty="0"/>
              <a:t>ensure a diverse pool of highly trained scientists is available to address the Nation’s </a:t>
            </a:r>
          </a:p>
          <a:p>
            <a:r>
              <a:rPr lang="en-US" sz="2600" dirty="0"/>
              <a:t>biomedical, behavioral, and clinical research needs.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AA88B7-4B5A-4BCB-B146-698C0195227D}"/>
              </a:ext>
            </a:extLst>
          </p:cNvPr>
          <p:cNvGrpSpPr/>
          <p:nvPr/>
        </p:nvGrpSpPr>
        <p:grpSpPr>
          <a:xfrm>
            <a:off x="1531818" y="5604305"/>
            <a:ext cx="9588571" cy="1200329"/>
            <a:chOff x="1149815" y="5514656"/>
            <a:chExt cx="9588571" cy="120032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0DE9E6-98CD-405B-BE7A-6A070BDFDBA5}"/>
                </a:ext>
              </a:extLst>
            </p:cNvPr>
            <p:cNvSpPr txBox="1"/>
            <p:nvPr/>
          </p:nvSpPr>
          <p:spPr>
            <a:xfrm>
              <a:off x="1210457" y="5514656"/>
              <a:ext cx="952792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NIDDK Research and Career Development: </a:t>
              </a:r>
            </a:p>
            <a:p>
              <a:r>
                <a:rPr lang="en-US" sz="2400" dirty="0">
                  <a:hlinkClick r:id="rId3"/>
                </a:rPr>
                <a:t>https://www.niddk.nih.gov/research-funding/training-career-development</a:t>
              </a:r>
              <a:endParaRPr lang="en-US" sz="2400" dirty="0"/>
            </a:p>
            <a:p>
              <a:r>
                <a:rPr lang="en-US" sz="2400" dirty="0"/>
                <a:t>Dr. Tracy Rankin, KUH Urology Training and Career Development Programs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C5669C2-7D15-4685-9BFF-CE126F6D4B15}"/>
                </a:ext>
              </a:extLst>
            </p:cNvPr>
            <p:cNvSpPr/>
            <p:nvPr/>
          </p:nvSpPr>
          <p:spPr>
            <a:xfrm>
              <a:off x="1149815" y="5551713"/>
              <a:ext cx="9539956" cy="1099457"/>
            </a:xfrm>
            <a:prstGeom prst="rect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6142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5508E-E948-401A-9760-CBD2DED2A961}"/>
              </a:ext>
            </a:extLst>
          </p:cNvPr>
          <p:cNvSpPr/>
          <p:nvPr/>
        </p:nvSpPr>
        <p:spPr>
          <a:xfrm>
            <a:off x="221075" y="1226916"/>
            <a:ext cx="11887200" cy="5631084"/>
          </a:xfrm>
          <a:prstGeom prst="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80631" y="0"/>
            <a:ext cx="1171254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FFFFFF"/>
                </a:solidFill>
              </a:rPr>
              <a:t>Junior Investigators Transitioning to Independence: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b="1" dirty="0"/>
              <a:t>K awards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>
          <a:xfrm>
            <a:off x="179979" y="1297499"/>
            <a:ext cx="12218851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K01 –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ＭＳ Ｐゴシック" pitchFamily="28" charset="-128"/>
              </a:rPr>
              <a:t>Basic scientist (typically PhD) as they develop career w/ support of a mentor</a:t>
            </a:r>
          </a:p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K08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Early career M.D. proposing basic research</a:t>
            </a:r>
          </a:p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K23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M.D. proposing patient-oriented/clinical research w/support of a mentor</a:t>
            </a:r>
          </a:p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K25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Post-doc fellows in quantitative science moving into biomedical research</a:t>
            </a:r>
          </a:p>
          <a:p>
            <a:pPr marL="0" indent="0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K99/R00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Pathway to Independence; only option available to non-US citizens;            		mentored and independent phases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5C9C9-017B-4260-B482-4BBA3C731AEA}"/>
              </a:ext>
            </a:extLst>
          </p:cNvPr>
          <p:cNvSpPr txBox="1"/>
          <p:nvPr/>
        </p:nvSpPr>
        <p:spPr>
          <a:xfrm>
            <a:off x="1901451" y="4359323"/>
            <a:ext cx="960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Read FOA Carefully for IC-Specific information!</a:t>
            </a:r>
          </a:p>
          <a:p>
            <a:r>
              <a:rPr lang="en-US" sz="3200" dirty="0">
                <a:solidFill>
                  <a:srgbClr val="FF0000"/>
                </a:solidFill>
              </a:rPr>
              <a:t>Contact NIDDK Program Staff with Questions!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2D8002-863A-4321-A4D6-4023FA27912F}"/>
              </a:ext>
            </a:extLst>
          </p:cNvPr>
          <p:cNvGrpSpPr/>
          <p:nvPr/>
        </p:nvGrpSpPr>
        <p:grpSpPr>
          <a:xfrm>
            <a:off x="1095873" y="5604305"/>
            <a:ext cx="9588571" cy="1200329"/>
            <a:chOff x="1149815" y="5514656"/>
            <a:chExt cx="9588571" cy="120032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50C9AF-F794-4C6F-BF35-7418ED99A99C}"/>
                </a:ext>
              </a:extLst>
            </p:cNvPr>
            <p:cNvSpPr txBox="1"/>
            <p:nvPr/>
          </p:nvSpPr>
          <p:spPr>
            <a:xfrm>
              <a:off x="1210457" y="5514656"/>
              <a:ext cx="952792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NIDDK Research and Career Development: </a:t>
              </a:r>
            </a:p>
            <a:p>
              <a:r>
                <a:rPr lang="en-US" sz="2400" dirty="0">
                  <a:hlinkClick r:id="rId3"/>
                </a:rPr>
                <a:t>https://www.niddk.nih.gov/research-funding/training-career-development</a:t>
              </a:r>
              <a:endParaRPr lang="en-US" sz="2400" dirty="0"/>
            </a:p>
            <a:p>
              <a:r>
                <a:rPr lang="en-US" sz="2400" dirty="0"/>
                <a:t>Dr. Tracy Rankin, KUH Urology Training and Career Development Programs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CCABCF6-AD30-46C5-B1CB-71460AB0B348}"/>
                </a:ext>
              </a:extLst>
            </p:cNvPr>
            <p:cNvSpPr/>
            <p:nvPr/>
          </p:nvSpPr>
          <p:spPr>
            <a:xfrm>
              <a:off x="1149815" y="5551713"/>
              <a:ext cx="9539956" cy="1099457"/>
            </a:xfrm>
            <a:prstGeom prst="rect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D4CC4BA-8AB4-4B67-8488-9BF815066850}"/>
              </a:ext>
            </a:extLst>
          </p:cNvPr>
          <p:cNvSpPr/>
          <p:nvPr/>
        </p:nvSpPr>
        <p:spPr>
          <a:xfrm>
            <a:off x="1901451" y="4338775"/>
            <a:ext cx="7900087" cy="1141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29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A1B1C0-8A7B-4CFB-A395-3B9B71D15C65}"/>
              </a:ext>
            </a:extLst>
          </p:cNvPr>
          <p:cNvSpPr/>
          <p:nvPr/>
        </p:nvSpPr>
        <p:spPr>
          <a:xfrm>
            <a:off x="0" y="1150220"/>
            <a:ext cx="12192000" cy="570778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219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/>
              <a:t>NIH Loan Repayment Program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372140" y="1128953"/>
            <a:ext cx="11621386" cy="5700562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  <a:hlinkClick r:id="rId3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The NIH Loan Repayment Program (LRP) is designed to recruit and retain highly qualified health professionals into biomedical or biobehavioral research careers.</a:t>
            </a:r>
            <a:endParaRPr lang="en-US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  <a:hlinkClick r:id="rId3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2200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Repayment of up to $50K qualified educational debt per year (up to two years) in return for a commitment to engage in NIH mission-relevant research.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200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Applicants should match to one of five LRP Research Categories: 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Clinical Research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Clinical Research for Individuals from Disadvantaged Backgrounds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Contraception and Infertility Research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Health Disparities Research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Pediatric Research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200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Rolling application deadlines from September through November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2200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           See NIH LRP Website (</a:t>
            </a:r>
            <a:r>
              <a:rPr lang="en-US" b="1" u="sng" dirty="0">
                <a:solidFill>
                  <a:srgbClr val="0070C0"/>
                </a:solidFill>
                <a:ea typeface="ＭＳ Ｐゴシック" pitchFamily="28" charset="-128"/>
              </a:rPr>
              <a:t>www.lrp.nih.gov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) for Eligibility and How to Apply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n-US" dirty="0">
              <a:solidFill>
                <a:schemeClr val="tx2">
                  <a:lumMod val="50000"/>
                </a:schemeClr>
              </a:solidFill>
              <a:ea typeface="ＭＳ Ｐゴシック" pitchFamily="28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FF74AE-0CFD-4C0F-9454-D24ACFD3E3BD}"/>
              </a:ext>
            </a:extLst>
          </p:cNvPr>
          <p:cNvSpPr/>
          <p:nvPr/>
        </p:nvSpPr>
        <p:spPr>
          <a:xfrm>
            <a:off x="1222744" y="5911702"/>
            <a:ext cx="9792586" cy="59542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44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863E09-C3BC-477C-B60A-4160836BAE76}"/>
              </a:ext>
            </a:extLst>
          </p:cNvPr>
          <p:cNvSpPr/>
          <p:nvPr/>
        </p:nvSpPr>
        <p:spPr>
          <a:xfrm>
            <a:off x="0" y="1197204"/>
            <a:ext cx="12192000" cy="56607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Additional NIDDK-Specific Award Types To Support Trainees/Career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242" y="1339705"/>
            <a:ext cx="11851758" cy="557146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K01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 – Ph.D. or non-board eligible M.D.; must have two years post-doc experience but not greater than seven. Support for transition to independence.</a:t>
            </a:r>
          </a:p>
          <a:p>
            <a:pPr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F99/K00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—Graduate students outside urology as they transition to post-doc positions in NIDDK urology (also kidney, hematology) research</a:t>
            </a:r>
          </a:p>
          <a:p>
            <a:pPr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ea typeface="ＭＳ Ｐゴシック" pitchFamily="28" charset="-128"/>
              </a:rPr>
              <a:t>U2C/TL1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ea typeface="ＭＳ Ｐゴシック" pitchFamily="28" charset="-128"/>
              </a:rPr>
              <a:t>—NEW: Institutional Network Award for Promoting Kidney, Hem. and Urology for Pre-/Post-docs. </a:t>
            </a:r>
          </a:p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R03</a:t>
            </a:r>
            <a:r>
              <a:rPr lang="en-US" dirty="0"/>
              <a:t>—Supplemental support for NIDDK K awardees to enhance their work</a:t>
            </a:r>
          </a:p>
          <a:p>
            <a:r>
              <a:rPr lang="en-US" b="1" dirty="0">
                <a:solidFill>
                  <a:srgbClr val="632523"/>
                </a:solidFill>
              </a:rPr>
              <a:t>Diversity R21</a:t>
            </a:r>
            <a:r>
              <a:rPr lang="en-US" dirty="0"/>
              <a:t>— Support for short term projects by under-represented minority (new) investigators</a:t>
            </a:r>
          </a:p>
          <a:p>
            <a:r>
              <a:rPr lang="en-US" b="1" dirty="0">
                <a:solidFill>
                  <a:srgbClr val="632523"/>
                </a:solidFill>
              </a:rPr>
              <a:t>Urology </a:t>
            </a:r>
            <a:r>
              <a:rPr lang="en-US" b="1" dirty="0" err="1">
                <a:solidFill>
                  <a:srgbClr val="632523"/>
                </a:solidFill>
              </a:rPr>
              <a:t>KURe</a:t>
            </a:r>
            <a:r>
              <a:rPr lang="en-US" b="1" dirty="0">
                <a:solidFill>
                  <a:srgbClr val="632523"/>
                </a:solidFill>
              </a:rPr>
              <a:t> (K12)</a:t>
            </a:r>
            <a:r>
              <a:rPr lang="en-US" dirty="0"/>
              <a:t>—”Slots” for M.D., Ph.D. with diverse expertise for research in benign urologic disorders. Currently Wisconsin and Duke.</a:t>
            </a:r>
          </a:p>
          <a:p>
            <a:r>
              <a:rPr lang="en-US" b="1" dirty="0" err="1">
                <a:solidFill>
                  <a:srgbClr val="632523"/>
                </a:solidFill>
              </a:rPr>
              <a:t>UroEpi</a:t>
            </a:r>
            <a:r>
              <a:rPr lang="en-US" b="1" dirty="0">
                <a:solidFill>
                  <a:srgbClr val="632523"/>
                </a:solidFill>
              </a:rPr>
              <a:t> K12</a:t>
            </a:r>
            <a:r>
              <a:rPr lang="en-US" dirty="0"/>
              <a:t>—”Slots” for M.D., Ph.D. for epidemiological research in benign urologic disorders. Currently UCSF and Michigan.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567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537799-0E23-4985-A30E-7849F7C81F38}"/>
              </a:ext>
            </a:extLst>
          </p:cNvPr>
          <p:cNvSpPr/>
          <p:nvPr/>
        </p:nvSpPr>
        <p:spPr>
          <a:xfrm>
            <a:off x="-4409" y="1192192"/>
            <a:ext cx="12009120" cy="5665808"/>
          </a:xfrm>
          <a:prstGeom prst="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FOA</a:t>
            </a:r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0981"/>
            <a:ext cx="10972800" cy="9144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b="1" dirty="0">
                <a:ea typeface="+mj-ea"/>
                <a:cs typeface="+mj-cs"/>
              </a:rPr>
              <a:t>A Few Research Grants to Consider</a:t>
            </a:r>
            <a:br>
              <a:rPr lang="en-US" b="1" dirty="0">
                <a:ea typeface="+mj-ea"/>
                <a:cs typeface="+mj-cs"/>
              </a:rPr>
            </a:br>
            <a:r>
              <a:rPr lang="en-US" b="1" dirty="0">
                <a:ea typeface="+mj-ea"/>
                <a:cs typeface="+mj-cs"/>
              </a:rPr>
              <a:t>(And Some Funding Acronyms You May Encounter)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1124" y="1318637"/>
            <a:ext cx="10972800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R01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:  </a:t>
            </a:r>
            <a:r>
              <a:rPr lang="en-US" dirty="0">
                <a:cs typeface="+mn-cs"/>
              </a:rPr>
              <a:t>“Gold standard” hypothesis-driven, investigator-initiated</a:t>
            </a:r>
          </a:p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R03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:  </a:t>
            </a:r>
            <a:r>
              <a:rPr lang="en-US" dirty="0">
                <a:cs typeface="+mn-cs"/>
              </a:rPr>
              <a:t>Small, developmental grant</a:t>
            </a:r>
          </a:p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R21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cs typeface="+mn-cs"/>
              </a:rPr>
              <a:t>:  </a:t>
            </a:r>
            <a:r>
              <a:rPr lang="en-US" dirty="0">
                <a:cs typeface="+mn-cs"/>
              </a:rPr>
              <a:t>Small grant for innovative research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Others </a:t>
            </a:r>
            <a:r>
              <a:rPr lang="en-US" dirty="0"/>
              <a:t>(Not As Common)</a:t>
            </a:r>
            <a:r>
              <a:rPr lang="en-US" b="1" dirty="0"/>
              <a:t>: </a:t>
            </a:r>
            <a:r>
              <a:rPr lang="en-US" dirty="0"/>
              <a:t>U01, RC2, U24, R13, R15, STTR/SBIRs, </a:t>
            </a:r>
            <a:r>
              <a:rPr lang="en-US" dirty="0" err="1"/>
              <a:t>etc</a:t>
            </a:r>
            <a:r>
              <a:rPr lang="en-US" dirty="0"/>
              <a:t>… </a:t>
            </a:r>
            <a:endParaRPr lang="en-US" dirty="0"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C47618-0447-43D0-BF87-1EF7622BB1D7}"/>
              </a:ext>
            </a:extLst>
          </p:cNvPr>
          <p:cNvSpPr txBox="1"/>
          <p:nvPr/>
        </p:nvSpPr>
        <p:spPr>
          <a:xfrm>
            <a:off x="9104089" y="3759690"/>
            <a:ext cx="40174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Read FOAs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carefully for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IC-specific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information!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F8544-79F8-4797-8387-48114AA5386D}"/>
              </a:ext>
            </a:extLst>
          </p:cNvPr>
          <p:cNvSpPr txBox="1"/>
          <p:nvPr/>
        </p:nvSpPr>
        <p:spPr>
          <a:xfrm>
            <a:off x="301124" y="3443170"/>
            <a:ext cx="11209222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/>
              <a:t>FOA</a:t>
            </a:r>
            <a:r>
              <a:rPr lang="en-US" sz="2600" dirty="0"/>
              <a:t> – Funding Opportunity Announcement (solicitation for applications)</a:t>
            </a:r>
          </a:p>
          <a:p>
            <a:r>
              <a:rPr lang="en-US" sz="2600" dirty="0"/>
              <a:t>	RFA – Request for Applications (funds and special review) </a:t>
            </a:r>
          </a:p>
          <a:p>
            <a:r>
              <a:rPr lang="en-US" sz="2600" dirty="0"/>
              <a:t>	PA – Program Announcement (no funds or special review)</a:t>
            </a:r>
          </a:p>
          <a:p>
            <a:r>
              <a:rPr lang="en-US" sz="2600" dirty="0"/>
              <a:t>	PAR – Program Announcement w/ Referral/Review (special review) </a:t>
            </a:r>
          </a:p>
          <a:p>
            <a:r>
              <a:rPr lang="en-US" sz="2600" dirty="0"/>
              <a:t>	PAS – Program Announcement w/ Set-aside (some available funds)</a:t>
            </a:r>
          </a:p>
          <a:p>
            <a:r>
              <a:rPr lang="en-US" sz="2600" b="1" dirty="0"/>
              <a:t>NOTICE</a:t>
            </a:r>
            <a:r>
              <a:rPr lang="en-US" sz="2800" dirty="0"/>
              <a:t> - </a:t>
            </a:r>
            <a:r>
              <a:rPr lang="en-US" sz="2600" dirty="0"/>
              <a:t>Official NIH announcement relating to a change in policy, procedure, </a:t>
            </a:r>
            <a:r>
              <a:rPr lang="en-US" sz="2600" dirty="0" err="1"/>
              <a:t>etc</a:t>
            </a:r>
            <a:endParaRPr lang="en-US" sz="2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8264BF-71CC-4040-82AE-CF1DEA44E685}"/>
              </a:ext>
            </a:extLst>
          </p:cNvPr>
          <p:cNvSpPr txBox="1"/>
          <p:nvPr/>
        </p:nvSpPr>
        <p:spPr>
          <a:xfrm>
            <a:off x="358381" y="6074687"/>
            <a:ext cx="11646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See NIH Grants and Funding: </a:t>
            </a:r>
            <a:r>
              <a:rPr lang="en-US" sz="2400" b="1" u="sng" dirty="0">
                <a:solidFill>
                  <a:schemeClr val="tx2">
                    <a:lumMod val="75000"/>
                  </a:schemeClr>
                </a:solidFill>
              </a:rPr>
              <a:t>https://grants.nih.gov/grants/funding/funding_program.htm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004940-7A17-4F5D-BD4E-07272EE50729}"/>
              </a:ext>
            </a:extLst>
          </p:cNvPr>
          <p:cNvSpPr/>
          <p:nvPr/>
        </p:nvSpPr>
        <p:spPr>
          <a:xfrm>
            <a:off x="10135520" y="3759690"/>
            <a:ext cx="1979362" cy="17576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A1AB62-5BFF-415B-8126-EF921923FA17}"/>
              </a:ext>
            </a:extLst>
          </p:cNvPr>
          <p:cNvSpPr/>
          <p:nvPr/>
        </p:nvSpPr>
        <p:spPr>
          <a:xfrm>
            <a:off x="358381" y="6074687"/>
            <a:ext cx="11475238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1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40749D-C85C-462C-B9E6-0238B94DBF58}"/>
              </a:ext>
            </a:extLst>
          </p:cNvPr>
          <p:cNvSpPr/>
          <p:nvPr/>
        </p:nvSpPr>
        <p:spPr>
          <a:xfrm>
            <a:off x="-7087" y="1178351"/>
            <a:ext cx="12192000" cy="567964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132" y="107787"/>
            <a:ext cx="10972800" cy="914400"/>
          </a:xfrm>
        </p:spPr>
        <p:txBody>
          <a:bodyPr>
            <a:normAutofit/>
          </a:bodyPr>
          <a:lstStyle/>
          <a:p>
            <a:r>
              <a:rPr lang="en-US" b="1" dirty="0"/>
              <a:t>Selected NIDDK Research Grant FOAs….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609" y="1373719"/>
            <a:ext cx="11674549" cy="50908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chemeClr val="accent2">
                    <a:lumMod val="50000"/>
                  </a:schemeClr>
                </a:solidFill>
              </a:rPr>
              <a:t>R01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Stimulating Urology Interdisciplinary Team Opportunity Research (SUITOR) (PAS-19-241)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Medical Simulators for Practicing Patient Care Providers Skill Acquisition, Outcomes Assessment and Technology Development (PA-19-065)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Underactive Bladder in Aging (PA-18-570)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HIV/AIDS research (RFA-DK-20-022; RFA-DK-20-023)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Investigator-Initiated Clinical Trials Targeting Diseases within the Mission of NIDDK (PA-18-330)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Small R01s for Clinical Trials Targeting Diseases within the Mission of the NIDDK (PAS-20-160)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R21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Secondary Analyses in Obesity, Diabetes and Digestive and Kidney Diseases (PAR-18-741)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Catalytic Tool and Technology Development in Kidney, Urologic, and Hematologic Diseases (PAR-20-140)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53795-1457-41BF-AC42-A0B08591BD1A}"/>
              </a:ext>
            </a:extLst>
          </p:cNvPr>
          <p:cNvSpPr txBox="1"/>
          <p:nvPr/>
        </p:nvSpPr>
        <p:spPr>
          <a:xfrm>
            <a:off x="2239927" y="5621164"/>
            <a:ext cx="8073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NIH Grants and Contracts “Find Funding”: </a:t>
            </a:r>
          </a:p>
          <a:p>
            <a:r>
              <a:rPr lang="en-US" sz="2400" b="1" u="sng" dirty="0">
                <a:solidFill>
                  <a:srgbClr val="0070C0"/>
                </a:solidFill>
              </a:rPr>
              <a:t>https://grants.nih.gov/funding/searchguide/index.html#/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A56B69-D845-4B02-AAB9-41666D84E890}"/>
              </a:ext>
            </a:extLst>
          </p:cNvPr>
          <p:cNvSpPr/>
          <p:nvPr/>
        </p:nvSpPr>
        <p:spPr>
          <a:xfrm>
            <a:off x="2239927" y="5621164"/>
            <a:ext cx="7499496" cy="81882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1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D2B953-6C43-43BE-B28D-1992C6A1FFD4}"/>
              </a:ext>
            </a:extLst>
          </p:cNvPr>
          <p:cNvSpPr/>
          <p:nvPr/>
        </p:nvSpPr>
        <p:spPr>
          <a:xfrm>
            <a:off x="0" y="1227370"/>
            <a:ext cx="12192000" cy="567964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0D4D20-BA1D-DA41-9916-E45276FA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Additional, Select NIDDK Supported Urology Initiatives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615F1-3A03-8B41-9CC9-A639670EF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1" y="1448152"/>
            <a:ext cx="12046688" cy="50254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SUITOR Program</a:t>
            </a:r>
          </a:p>
          <a:p>
            <a:pPr lvl="1"/>
            <a:r>
              <a:rPr lang="en-US" dirty="0"/>
              <a:t>Soliciting R01 applications proposing innovative, high quality, interdisciplinary research in targeted areas of the NIDDK’s urology mission interests (e.g., urinary incontinence).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dirty="0"/>
              <a:t>NIDDK-Supported Clinical Networks—Ancillary Studies Welcome (e.g., R01s)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Multi-disciplinary Approach to the Study of Chronic Pelvic Pain (MAPP) Research Network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Symptoms of Lower Urinary Tract Dysfunction Research Network (LURN)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Prevention of Lower Urinary Tract Symptoms (PLUS) Research Consortium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Urinary Stone Disease Research Network (USDRN)</a:t>
            </a:r>
          </a:p>
          <a:p>
            <a:pPr marL="457200" lvl="1" indent="0">
              <a:buNone/>
            </a:pPr>
            <a:r>
              <a:rPr lang="en-US" dirty="0"/>
              <a:t>For General Info on Ancillary Studies to Ongoing Clinical Studies See: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https://www.niddk.nih.gov/research-funding/human-subjects-research/ancillary-major-ongoing-clinical-studies</a:t>
            </a:r>
            <a:endParaRPr lang="en-US" b="1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0BC26E-8A56-4785-95B1-9F091E2F4880}"/>
              </a:ext>
            </a:extLst>
          </p:cNvPr>
          <p:cNvSpPr/>
          <p:nvPr/>
        </p:nvSpPr>
        <p:spPr>
          <a:xfrm>
            <a:off x="567068" y="5135521"/>
            <a:ext cx="11394560" cy="118021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28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46E5D4-CDCF-4C38-995E-FABD335D8BB9}"/>
              </a:ext>
            </a:extLst>
          </p:cNvPr>
          <p:cNvSpPr/>
          <p:nvPr/>
        </p:nvSpPr>
        <p:spPr>
          <a:xfrm>
            <a:off x="10633" y="1178352"/>
            <a:ext cx="12192000" cy="567964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Few NIDDK Pilot Programs in Urology…..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350" y="1286541"/>
            <a:ext cx="11940363" cy="5388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O’Brien Urology Centers (U54) Opportunity Pool Programs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University of Wisconsin Center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Columbia University Center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University of Pittsburgh Center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Urology Centers Interactions Core</a:t>
            </a:r>
          </a:p>
          <a:p>
            <a:pPr marL="0" indent="0">
              <a:buNone/>
            </a:pPr>
            <a:r>
              <a:rPr lang="en-US" sz="2200" dirty="0"/>
              <a:t>Small, Short-Term Grants Awarded on a Competitive Basis to Support Collaborative Urology Research, Enrich the Investigator Base, and Provide a Foundation for Follow-on Applications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/>
              <a:t>Diabetic Complications Consortium (</a:t>
            </a:r>
            <a:r>
              <a:rPr lang="en-US" sz="2400" b="1" dirty="0" err="1"/>
              <a:t>Diacomp</a:t>
            </a:r>
            <a:r>
              <a:rPr lang="en-US" sz="2400" b="1" dirty="0"/>
              <a:t>) </a:t>
            </a:r>
            <a:r>
              <a:rPr lang="en-US" sz="2400" dirty="0"/>
              <a:t>(see: </a:t>
            </a:r>
            <a:r>
              <a:rPr lang="en-US" sz="2400" b="1" u="sng" dirty="0">
                <a:solidFill>
                  <a:srgbClr val="0070C0"/>
                </a:solidFill>
              </a:rPr>
              <a:t>https://www.diacomp.org/</a:t>
            </a:r>
            <a:r>
              <a:rPr lang="en-US" sz="2400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Advance the Study of Diabetic Complications, Including Urologic Complications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Active Pilot and Feasibility Program for Broad Research Efforts </a:t>
            </a:r>
          </a:p>
          <a:p>
            <a:pPr marL="0" indent="0">
              <a:buNone/>
            </a:pPr>
            <a:endParaRPr lang="en-US" sz="26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256454-2451-4DD4-BBB1-AB13EDBB5FE9}"/>
              </a:ext>
            </a:extLst>
          </p:cNvPr>
          <p:cNvSpPr txBox="1"/>
          <p:nvPr/>
        </p:nvSpPr>
        <p:spPr>
          <a:xfrm>
            <a:off x="2036141" y="4133950"/>
            <a:ext cx="9356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Dr. Kris </a:t>
            </a:r>
            <a:r>
              <a:rPr lang="en-US" sz="2000" dirty="0" err="1"/>
              <a:t>Penniston</a:t>
            </a:r>
            <a:r>
              <a:rPr lang="en-US" sz="2000" dirty="0"/>
              <a:t>, Director Interactions Core</a:t>
            </a:r>
          </a:p>
          <a:p>
            <a:r>
              <a:rPr lang="en-US" sz="2000" dirty="0"/>
              <a:t>See: </a:t>
            </a:r>
            <a:r>
              <a:rPr lang="en-US" sz="2000" b="1" u="sng" dirty="0">
                <a:solidFill>
                  <a:srgbClr val="0070C0"/>
                </a:solidFill>
              </a:rPr>
              <a:t>https://niddkcairibu.urology.wisc.edu/opportunities-and-awards/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8C726B-C87C-421B-A014-A62233657702}"/>
              </a:ext>
            </a:extLst>
          </p:cNvPr>
          <p:cNvSpPr/>
          <p:nvPr/>
        </p:nvSpPr>
        <p:spPr>
          <a:xfrm>
            <a:off x="2036141" y="4133950"/>
            <a:ext cx="7596963" cy="70788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15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46E5D4-CDCF-4C38-995E-FABD335D8BB9}"/>
              </a:ext>
            </a:extLst>
          </p:cNvPr>
          <p:cNvSpPr/>
          <p:nvPr/>
        </p:nvSpPr>
        <p:spPr>
          <a:xfrm>
            <a:off x="10633" y="1178352"/>
            <a:ext cx="12192000" cy="5679649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https://grants.nih.gov/grants/about_grants.htm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Grant Writing Tips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B8CC62-FB89-4C20-AC9B-4C53AE5744DE}"/>
              </a:ext>
            </a:extLst>
          </p:cNvPr>
          <p:cNvGrpSpPr/>
          <p:nvPr/>
        </p:nvGrpSpPr>
        <p:grpSpPr>
          <a:xfrm>
            <a:off x="2009570" y="1244860"/>
            <a:ext cx="8920717" cy="1211346"/>
            <a:chOff x="1403497" y="1755116"/>
            <a:chExt cx="8920717" cy="12113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7669C1-858A-4CDF-8773-AB5B78C1FE0C}"/>
                </a:ext>
              </a:extLst>
            </p:cNvPr>
            <p:cNvSpPr/>
            <p:nvPr/>
          </p:nvSpPr>
          <p:spPr>
            <a:xfrm>
              <a:off x="1403497" y="1766133"/>
              <a:ext cx="892071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sym typeface="Wingdings" pitchFamily="2" charset="2"/>
                </a:rPr>
                <a:t>NIAID “Apply for a Grant” page for tips, samples applications, </a:t>
              </a:r>
              <a:r>
                <a:rPr lang="en-US" sz="2400" dirty="0" err="1">
                  <a:solidFill>
                    <a:schemeClr val="tx2">
                      <a:lumMod val="50000"/>
                    </a:schemeClr>
                  </a:solidFill>
                  <a:sym typeface="Wingdings" pitchFamily="2" charset="2"/>
                </a:rPr>
                <a:t>etc</a:t>
              </a:r>
              <a:r>
                <a:rPr lang="en-US" sz="2400" dirty="0">
                  <a:solidFill>
                    <a:schemeClr val="tx2">
                      <a:lumMod val="50000"/>
                    </a:schemeClr>
                  </a:solidFill>
                  <a:sym typeface="Wingdings" pitchFamily="2" charset="2"/>
                </a:rPr>
                <a:t>: </a:t>
              </a:r>
              <a:r>
                <a:rPr lang="en-US" sz="2400" dirty="0">
                  <a:sym typeface="Wingdings" pitchFamily="2" charset="2"/>
                  <a:hlinkClick r:id="rId2"/>
                </a:rPr>
                <a:t>https://www.niaid.nih.gov/grants-contracts/apply-grant</a:t>
              </a:r>
              <a:endParaRPr lang="en-US" sz="2400" dirty="0">
                <a:sym typeface="Wingdings" pitchFamily="2" charset="2"/>
              </a:endParaRPr>
            </a:p>
            <a:p>
              <a:pPr>
                <a:defRPr/>
              </a:pPr>
              <a:endParaRPr lang="en-US" sz="2400" dirty="0">
                <a:sym typeface="Wingdings" pitchFamily="2" charset="2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72FAD3-3EB0-48B3-A3F1-55F55AAAA432}"/>
                </a:ext>
              </a:extLst>
            </p:cNvPr>
            <p:cNvSpPr/>
            <p:nvPr/>
          </p:nvSpPr>
          <p:spPr>
            <a:xfrm>
              <a:off x="1424763" y="1755116"/>
              <a:ext cx="8187070" cy="914400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3164F2E-8289-417D-A9CC-A4AB36CB8052}"/>
              </a:ext>
            </a:extLst>
          </p:cNvPr>
          <p:cNvSpPr txBox="1"/>
          <p:nvPr/>
        </p:nvSpPr>
        <p:spPr>
          <a:xfrm>
            <a:off x="146640" y="2151721"/>
            <a:ext cx="1199725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A Few Considerations in Writing a Grant Application: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Know your audience: Reviewers!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Ask collaborators and non-collaborators to pre-review the ideas/application (i.e., the </a:t>
            </a:r>
          </a:p>
          <a:p>
            <a:pPr lvl="1"/>
            <a:r>
              <a:rPr lang="en-US" sz="2400" dirty="0"/>
              <a:t>	more eyes the better; gather opinions) and PROOF-READ!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Know your receipt date and work back to plan writing (i.e., not last minute)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Submit early!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Write to meet the review criteria (especially true for a special FOA)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Is it too ambitious? Match proposed studies to requested funds, award period, expertise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400" dirty="0"/>
              <a:t>If in doubt discuss mission-/award-type fit, eligibility, and current policies with NIH  </a:t>
            </a:r>
          </a:p>
          <a:p>
            <a:pPr lvl="1"/>
            <a:r>
              <a:rPr lang="en-US" sz="2400" dirty="0"/>
              <a:t>	Program Staff before submission (before writing!)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9B29FC-FBF7-400E-B5FC-A413AB82849B}"/>
              </a:ext>
            </a:extLst>
          </p:cNvPr>
          <p:cNvSpPr/>
          <p:nvPr/>
        </p:nvSpPr>
        <p:spPr>
          <a:xfrm>
            <a:off x="2916884" y="5895568"/>
            <a:ext cx="65460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sym typeface="Wingdings" pitchFamily="2" charset="2"/>
              </a:rPr>
              <a:t>NIH Grants and Funding “About Grants”:</a:t>
            </a:r>
            <a:endParaRPr lang="en-US" sz="2400" dirty="0">
              <a:sym typeface="Wingdings" pitchFamily="2" charset="2"/>
            </a:endParaRPr>
          </a:p>
          <a:p>
            <a:pPr>
              <a:defRPr/>
            </a:pPr>
            <a:r>
              <a:rPr lang="en-US" sz="2400" dirty="0">
                <a:sym typeface="Wingdings" pitchFamily="2" charset="2"/>
                <a:hlinkClick r:id="rId3"/>
              </a:rPr>
              <a:t>https://grants.nih.gov/grants/about_grants.htm</a:t>
            </a:r>
            <a:endParaRPr lang="en-US" sz="2400" dirty="0">
              <a:sym typeface="Wingdings" pitchFamily="2" charset="2"/>
            </a:endParaRPr>
          </a:p>
          <a:p>
            <a:pPr>
              <a:defRPr/>
            </a:pPr>
            <a:endParaRPr lang="en-US" sz="2400" dirty="0">
              <a:sym typeface="Wingdings" pitchFamily="2" charset="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09718A-8122-4AEA-826E-7106DA4269D0}"/>
              </a:ext>
            </a:extLst>
          </p:cNvPr>
          <p:cNvSpPr/>
          <p:nvPr/>
        </p:nvSpPr>
        <p:spPr>
          <a:xfrm>
            <a:off x="2937921" y="5884551"/>
            <a:ext cx="6035960" cy="91440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01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53D6F8-4596-4204-AF81-9E2B4D54160E}"/>
              </a:ext>
            </a:extLst>
          </p:cNvPr>
          <p:cNvSpPr/>
          <p:nvPr/>
        </p:nvSpPr>
        <p:spPr>
          <a:xfrm>
            <a:off x="0" y="1219200"/>
            <a:ext cx="12192000" cy="5638800"/>
          </a:xfrm>
          <a:prstGeom prst="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/>
              <a:t>https://grants.nih.gov/policy/natural-disasters/corona-virus.htm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87" y="182880"/>
            <a:ext cx="11791507" cy="914400"/>
          </a:xfrm>
        </p:spPr>
        <p:txBody>
          <a:bodyPr>
            <a:noAutofit/>
          </a:bodyPr>
          <a:lstStyle/>
          <a:p>
            <a:r>
              <a:rPr lang="en-US" b="1" dirty="0"/>
              <a:t>If Unsure About Just About Anything: </a:t>
            </a:r>
            <a:br>
              <a:rPr lang="en-US" b="1" dirty="0"/>
            </a:br>
            <a:r>
              <a:rPr lang="en-US" b="1" dirty="0"/>
              <a:t>Contact your Program Officer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080" y="1261732"/>
            <a:ext cx="11904920" cy="571818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Some Examples of the Information You May Receive:</a:t>
            </a:r>
          </a:p>
          <a:p>
            <a:pPr>
              <a:lnSpc>
                <a:spcPct val="120000"/>
              </a:lnSpc>
            </a:pPr>
            <a:r>
              <a:rPr lang="en-US" dirty="0"/>
              <a:t>Advice on relevance to the NIDDK’s mission (or other NIH Institute?) and the right award type for the proposed study.</a:t>
            </a:r>
          </a:p>
          <a:p>
            <a:pPr>
              <a:lnSpc>
                <a:spcPct val="120000"/>
              </a:lnSpc>
            </a:pPr>
            <a:r>
              <a:rPr lang="en-US" dirty="0"/>
              <a:t>Help in navigating the NIH grants process: Before submission, after review, and during the project period….and some steps in between.</a:t>
            </a:r>
          </a:p>
          <a:p>
            <a:pPr>
              <a:lnSpc>
                <a:spcPct val="120000"/>
              </a:lnSpc>
            </a:pPr>
            <a:r>
              <a:rPr lang="en-US" dirty="0"/>
              <a:t>Sometimes direction toward a better contact, e.g., a different Program Officer at the NIDDK or a different Institute, a colleague in the Grants Management Branch or Review, etc. </a:t>
            </a:r>
          </a:p>
          <a:p>
            <a:pPr>
              <a:lnSpc>
                <a:spcPct val="120000"/>
              </a:lnSpc>
            </a:pPr>
            <a:r>
              <a:rPr lang="en-US" dirty="0"/>
              <a:t>Information on additional, broad scientific and administrative considerations!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A couple of Good Practices:</a:t>
            </a:r>
          </a:p>
          <a:p>
            <a:pPr>
              <a:lnSpc>
                <a:spcPct val="120000"/>
              </a:lnSpc>
            </a:pPr>
            <a:r>
              <a:rPr lang="en-US" dirty="0"/>
              <a:t>Useful to send a quick e-mail and perhaps a one-pager (draft aims), if possible, as a start….and often better than a “cold-call.”</a:t>
            </a:r>
          </a:p>
          <a:p>
            <a:pPr>
              <a:lnSpc>
                <a:spcPct val="120000"/>
              </a:lnSpc>
            </a:pPr>
            <a:r>
              <a:rPr lang="en-US" dirty="0"/>
              <a:t>Some basic questions can be addressed by a simple e-mail while others merit a phone call (especially for junior investigators)…and if we don’t answer after a bit please check back! 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5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8C610-F959-4107-9672-D42F4C39384E}"/>
              </a:ext>
            </a:extLst>
          </p:cNvPr>
          <p:cNvSpPr/>
          <p:nvPr/>
        </p:nvSpPr>
        <p:spPr>
          <a:xfrm>
            <a:off x="0" y="1150219"/>
            <a:ext cx="12192000" cy="570056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7219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800" b="1" dirty="0">
                <a:solidFill>
                  <a:srgbClr val="FFFFFF"/>
                </a:solidFill>
              </a:rPr>
              <a:t>A Few, Select NIH Online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254" y="1219199"/>
            <a:ext cx="12223898" cy="5631581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NIH Grants and Funding Home Page: </a:t>
            </a:r>
            <a:r>
              <a:rPr lang="en-US" sz="2400" b="1" u="sng" dirty="0">
                <a:solidFill>
                  <a:srgbClr val="0070C0"/>
                </a:solidFill>
                <a:hlinkClick r:id="rId2"/>
              </a:rPr>
              <a:t>https://grants.nih.gov/grants/oer.htm</a:t>
            </a:r>
            <a:endParaRPr lang="en-US" sz="2400" b="1" u="sng" dirty="0">
              <a:solidFill>
                <a:srgbClr val="0070C0"/>
              </a:solidFill>
            </a:endParaRPr>
          </a:p>
          <a:p>
            <a:pPr marL="0" indent="0">
              <a:buNone/>
              <a:defRPr/>
            </a:pPr>
            <a:endParaRPr lang="en-US" sz="800" b="1" u="sng" dirty="0">
              <a:solidFill>
                <a:srgbClr val="0070C0"/>
              </a:solidFill>
            </a:endParaRPr>
          </a:p>
          <a:p>
            <a:pPr eaLnBrk="1" hangingPunct="1">
              <a:spcBef>
                <a:spcPts val="0"/>
              </a:spcBef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NIH Research Portfolio Online Reporting Tools (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RePORT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) and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RePORTER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Tool: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en-US" sz="2400" b="1" u="sng" dirty="0">
                <a:solidFill>
                  <a:srgbClr val="0070C0"/>
                </a:solidFill>
                <a:hlinkClick r:id="rId3"/>
              </a:rPr>
              <a:t>https://report.nih.gov/</a:t>
            </a:r>
            <a:endParaRPr lang="en-US" sz="2400" b="1" u="sng" dirty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sz="800" b="1" u="sng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dirty="0">
                <a:sym typeface="Wingdings" pitchFamily="2" charset="2"/>
              </a:rPr>
              <a:t>Matchmaker Tool to Identify a Good-Fit NIH Project Officer: </a:t>
            </a:r>
            <a:r>
              <a:rPr lang="en-US" sz="24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https://projectreporter.nih.gov/reporter.cfm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(see “Matchmaker” tab)</a:t>
            </a:r>
          </a:p>
          <a:p>
            <a:pPr>
              <a:defRPr/>
            </a:pPr>
            <a:endParaRPr lang="en-US" sz="800" dirty="0"/>
          </a:p>
          <a:p>
            <a:pPr>
              <a:defRPr/>
            </a:pPr>
            <a:r>
              <a:rPr lang="en-US" dirty="0"/>
              <a:t>Center for Scientific Review (CSR) Assisted Referral Tool to Identify Study Sections:  </a:t>
            </a:r>
            <a:r>
              <a:rPr lang="en-US" sz="2400" b="1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https://art.csr.nih.gov/ART/selection.jsp</a:t>
            </a:r>
            <a:endParaRPr lang="en-US" sz="2400" b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8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de-DE" dirty="0"/>
              <a:t>Center for Scientfic Review (CSR):  </a:t>
            </a:r>
            <a:r>
              <a:rPr lang="de-DE" sz="2400" b="1" u="sng" dirty="0">
                <a:solidFill>
                  <a:srgbClr val="0070C0"/>
                </a:solidFill>
                <a:hlinkClick r:id="rId6"/>
              </a:rPr>
              <a:t>http://public.csr.nih.gov/Pages/default.aspx</a:t>
            </a:r>
            <a:endParaRPr lang="de-DE" sz="2400" b="1" u="sng" dirty="0">
              <a:solidFill>
                <a:srgbClr val="0070C0"/>
              </a:solidFill>
            </a:endParaRPr>
          </a:p>
          <a:p>
            <a:pPr>
              <a:defRPr/>
            </a:pPr>
            <a:endParaRPr lang="de-DE" sz="800" b="1" u="sng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de-DE" dirty="0"/>
              <a:t>Early Stage Investigators:</a:t>
            </a:r>
            <a:r>
              <a:rPr lang="de-DE" b="1" dirty="0">
                <a:solidFill>
                  <a:srgbClr val="0070C0"/>
                </a:solidFill>
              </a:rPr>
              <a:t> </a:t>
            </a:r>
            <a:r>
              <a:rPr lang="de-DE" sz="2400" b="1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http://grants.nih.gov/policy/new_investigators/index.htm</a:t>
            </a:r>
            <a:endParaRPr lang="de-DE" sz="2400" b="1" u="sng" dirty="0">
              <a:solidFill>
                <a:srgbClr val="0070C0"/>
              </a:solidFill>
            </a:endParaRPr>
          </a:p>
          <a:p>
            <a:pPr>
              <a:defRPr/>
            </a:pPr>
            <a:endParaRPr lang="de-DE" sz="800" b="1" u="sng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de-DE" dirty="0"/>
              <a:t>NIH COVID-19 Information/Policy: 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DE" b="1" dirty="0">
                <a:solidFill>
                  <a:srgbClr val="0070C0"/>
                </a:solidFill>
              </a:rPr>
              <a:t>    </a:t>
            </a:r>
            <a:r>
              <a:rPr lang="de-DE" sz="2400" b="1" u="sng" dirty="0">
                <a:solidFill>
                  <a:srgbClr val="0070C0"/>
                </a:solidFill>
              </a:rPr>
              <a:t>https://grants.nih.gov/policy/natural-disasters/corona-virus.htm</a:t>
            </a:r>
          </a:p>
          <a:p>
            <a:pPr>
              <a:defRPr/>
            </a:pPr>
            <a:endParaRPr lang="de-DE" b="1" u="sng" dirty="0">
              <a:solidFill>
                <a:srgbClr val="0070C0"/>
              </a:solidFill>
            </a:endParaRPr>
          </a:p>
          <a:p>
            <a:pPr marL="0" indent="0">
              <a:buNone/>
              <a:defRPr/>
            </a:pPr>
            <a:endParaRPr lang="de-DE" b="1" u="sng" dirty="0">
              <a:solidFill>
                <a:srgbClr val="0070C0"/>
              </a:solidFill>
            </a:endParaRPr>
          </a:p>
          <a:p>
            <a:pPr>
              <a:defRPr/>
            </a:pP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42873"/>
      </p:ext>
    </p:extLst>
  </p:cSld>
  <p:clrMapOvr>
    <a:masterClrMapping/>
  </p:clrMapOvr>
</p:sld>
</file>

<file path=ppt/theme/theme1.xml><?xml version="1.0" encoding="utf-8"?>
<a:theme xmlns:a="http://schemas.openxmlformats.org/drawingml/2006/main" name="Right Lower Logo Only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38100"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Right Lower Logo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38A451-AD36-44C2-9FED-E6A971936E51}" vid="{411CD615-2F54-4525-98CB-FD519F35586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6449</TotalTime>
  <Words>2365</Words>
  <Application>Microsoft Office PowerPoint</Application>
  <PresentationFormat>Widescreen</PresentationFormat>
  <Paragraphs>424</Paragraphs>
  <Slides>26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ＭＳ Ｐゴシック</vt:lpstr>
      <vt:lpstr>Arial</vt:lpstr>
      <vt:lpstr>Book Antiqua</vt:lpstr>
      <vt:lpstr>Calibri</vt:lpstr>
      <vt:lpstr>Human BBY Digital</vt:lpstr>
      <vt:lpstr>Tahoma</vt:lpstr>
      <vt:lpstr>Wingdings</vt:lpstr>
      <vt:lpstr>ヒラギノ角ゴ Pro W3</vt:lpstr>
      <vt:lpstr>Right Lower Logo Only</vt:lpstr>
      <vt:lpstr>1_Right Lower Logo Only</vt:lpstr>
      <vt:lpstr>PowerPoint Presentation</vt:lpstr>
      <vt:lpstr>Topics to be Discussed</vt:lpstr>
      <vt:lpstr>U. S. Dept. of Health and Human Services –  Executive Branch of Government</vt:lpstr>
      <vt:lpstr>NIH is 27 Institutes and Centers</vt:lpstr>
      <vt:lpstr>A Typical Institute/Center</vt:lpstr>
      <vt:lpstr>NIDDK Organizational Structure</vt:lpstr>
      <vt:lpstr>NIDDK program staff want to speak with you!</vt:lpstr>
      <vt:lpstr>PowerPoint Presentation</vt:lpstr>
      <vt:lpstr>Deconstructing the Black Box -  NIH Institutes and Centers</vt:lpstr>
      <vt:lpstr>Assignment of Grants to Institutes</vt:lpstr>
      <vt:lpstr>Key Roles to Support Extramural Research</vt:lpstr>
      <vt:lpstr>NIH Staff Roles in Life Cycle of a Grant</vt:lpstr>
      <vt:lpstr>Key Messages</vt:lpstr>
      <vt:lpstr>Seeking NIH Support? You’ll Need The Right Tools</vt:lpstr>
      <vt:lpstr>NIDDK Training and Career Development Programs</vt:lpstr>
      <vt:lpstr>National Research Service (NRSA) Awards:   Training (Ts) and Fellowships (Fs)</vt:lpstr>
      <vt:lpstr>Junior Investigators Transitioning to Independence: K awards</vt:lpstr>
      <vt:lpstr>NIH Loan Repayment Program</vt:lpstr>
      <vt:lpstr>Additional NIDDK-Specific Award Types To Support Trainees/Career Development</vt:lpstr>
      <vt:lpstr>A Few Research Grants to Consider (And Some Funding Acronyms You May Encounter)</vt:lpstr>
      <vt:lpstr>Selected NIDDK Research Grant FOAs….</vt:lpstr>
      <vt:lpstr>Additional, Select NIDDK Supported Urology Initiatives</vt:lpstr>
      <vt:lpstr>A Few NIDDK Pilot Programs in Urology…..</vt:lpstr>
      <vt:lpstr>Grant Writing Tips</vt:lpstr>
      <vt:lpstr>If Unsure About Just About Anything:  Contact your Program Officer</vt:lpstr>
      <vt:lpstr>A Few, Select NIH Online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Career Grant Programs</dc:title>
  <dc:creator>Tracy Rankin</dc:creator>
  <cp:lastModifiedBy>Penniston, Kristina L.</cp:lastModifiedBy>
  <cp:revision>154</cp:revision>
  <dcterms:created xsi:type="dcterms:W3CDTF">2016-04-25T23:45:45Z</dcterms:created>
  <dcterms:modified xsi:type="dcterms:W3CDTF">2020-12-02T22:16:01Z</dcterms:modified>
</cp:coreProperties>
</file>