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9" r:id="rId1"/>
  </p:sldMasterIdLst>
  <p:notesMasterIdLst>
    <p:notesMasterId r:id="rId66"/>
  </p:notesMasterIdLst>
  <p:handoutMasterIdLst>
    <p:handoutMasterId r:id="rId67"/>
  </p:handoutMasterIdLst>
  <p:sldIdLst>
    <p:sldId id="525" r:id="rId2"/>
    <p:sldId id="828" r:id="rId3"/>
    <p:sldId id="745" r:id="rId4"/>
    <p:sldId id="878" r:id="rId5"/>
    <p:sldId id="821" r:id="rId6"/>
    <p:sldId id="741" r:id="rId7"/>
    <p:sldId id="742" r:id="rId8"/>
    <p:sldId id="747" r:id="rId9"/>
    <p:sldId id="740" r:id="rId10"/>
    <p:sldId id="772" r:id="rId11"/>
    <p:sldId id="774" r:id="rId12"/>
    <p:sldId id="749" r:id="rId13"/>
    <p:sldId id="776" r:id="rId14"/>
    <p:sldId id="779" r:id="rId15"/>
    <p:sldId id="780" r:id="rId16"/>
    <p:sldId id="829" r:id="rId17"/>
    <p:sldId id="751" r:id="rId18"/>
    <p:sldId id="831" r:id="rId19"/>
    <p:sldId id="752" r:id="rId20"/>
    <p:sldId id="832" r:id="rId21"/>
    <p:sldId id="833" r:id="rId22"/>
    <p:sldId id="834" r:id="rId23"/>
    <p:sldId id="835" r:id="rId24"/>
    <p:sldId id="754" r:id="rId25"/>
    <p:sldId id="760" r:id="rId26"/>
    <p:sldId id="755" r:id="rId27"/>
    <p:sldId id="838" r:id="rId28"/>
    <p:sldId id="836" r:id="rId29"/>
    <p:sldId id="839" r:id="rId30"/>
    <p:sldId id="840" r:id="rId31"/>
    <p:sldId id="841" r:id="rId32"/>
    <p:sldId id="790" r:id="rId33"/>
    <p:sldId id="843" r:id="rId34"/>
    <p:sldId id="844" r:id="rId35"/>
    <p:sldId id="846" r:id="rId36"/>
    <p:sldId id="847" r:id="rId37"/>
    <p:sldId id="852" r:id="rId38"/>
    <p:sldId id="850" r:id="rId39"/>
    <p:sldId id="851" r:id="rId40"/>
    <p:sldId id="859" r:id="rId41"/>
    <p:sldId id="854" r:id="rId42"/>
    <p:sldId id="855" r:id="rId43"/>
    <p:sldId id="856" r:id="rId44"/>
    <p:sldId id="853" r:id="rId45"/>
    <p:sldId id="858" r:id="rId46"/>
    <p:sldId id="857" r:id="rId47"/>
    <p:sldId id="860" r:id="rId48"/>
    <p:sldId id="861" r:id="rId49"/>
    <p:sldId id="862" r:id="rId50"/>
    <p:sldId id="863" r:id="rId51"/>
    <p:sldId id="864" r:id="rId52"/>
    <p:sldId id="865" r:id="rId53"/>
    <p:sldId id="866" r:id="rId54"/>
    <p:sldId id="867" r:id="rId55"/>
    <p:sldId id="869" r:id="rId56"/>
    <p:sldId id="868" r:id="rId57"/>
    <p:sldId id="871" r:id="rId58"/>
    <p:sldId id="870" r:id="rId59"/>
    <p:sldId id="872" r:id="rId60"/>
    <p:sldId id="873" r:id="rId61"/>
    <p:sldId id="875" r:id="rId62"/>
    <p:sldId id="874" r:id="rId63"/>
    <p:sldId id="877" r:id="rId64"/>
    <p:sldId id="876" r:id="rId65"/>
  </p:sldIdLst>
  <p:sldSz cx="12192000" cy="6858000"/>
  <p:notesSz cx="6858000" cy="9601200"/>
  <p:defaultTextStyle>
    <a:defPPr>
      <a:defRPr lang="en-US"/>
    </a:defPPr>
    <a:lvl1pPr algn="l" rtl="0" eaLnBrk="0" fontAlgn="base" hangingPunct="0">
      <a:spcBef>
        <a:spcPct val="0"/>
      </a:spcBef>
      <a:spcAft>
        <a:spcPct val="0"/>
      </a:spcAft>
      <a:defRPr sz="20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20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20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20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2000" kern="1200">
        <a:solidFill>
          <a:schemeClr val="tx1"/>
        </a:solidFill>
        <a:latin typeface="Times New Roman" pitchFamily="18" charset="0"/>
        <a:ea typeface="+mn-ea"/>
        <a:cs typeface="+mn-cs"/>
      </a:defRPr>
    </a:lvl5pPr>
    <a:lvl6pPr marL="2286000" algn="l" defTabSz="914400" rtl="0" eaLnBrk="1" latinLnBrk="0" hangingPunct="1">
      <a:defRPr sz="2000" kern="1200">
        <a:solidFill>
          <a:schemeClr val="tx1"/>
        </a:solidFill>
        <a:latin typeface="Times New Roman" pitchFamily="18" charset="0"/>
        <a:ea typeface="+mn-ea"/>
        <a:cs typeface="+mn-cs"/>
      </a:defRPr>
    </a:lvl6pPr>
    <a:lvl7pPr marL="2743200" algn="l" defTabSz="914400" rtl="0" eaLnBrk="1" latinLnBrk="0" hangingPunct="1">
      <a:defRPr sz="2000" kern="1200">
        <a:solidFill>
          <a:schemeClr val="tx1"/>
        </a:solidFill>
        <a:latin typeface="Times New Roman" pitchFamily="18" charset="0"/>
        <a:ea typeface="+mn-ea"/>
        <a:cs typeface="+mn-cs"/>
      </a:defRPr>
    </a:lvl7pPr>
    <a:lvl8pPr marL="3200400" algn="l" defTabSz="914400" rtl="0" eaLnBrk="1" latinLnBrk="0" hangingPunct="1">
      <a:defRPr sz="2000" kern="1200">
        <a:solidFill>
          <a:schemeClr val="tx1"/>
        </a:solidFill>
        <a:latin typeface="Times New Roman" pitchFamily="18" charset="0"/>
        <a:ea typeface="+mn-ea"/>
        <a:cs typeface="+mn-cs"/>
      </a:defRPr>
    </a:lvl8pPr>
    <a:lvl9pPr marL="3657600" algn="l" defTabSz="914400" rtl="0" eaLnBrk="1" latinLnBrk="0" hangingPunct="1">
      <a:defRPr sz="20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024">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crews" initials="s" lastIdx="1" clrIdx="0"/>
  <p:cmAuthor id="1" name="bkosiak" initials="b" lastIdx="1" clrIdx="1"/>
  <p:cmAuthor id="2" name="Kusek, John (NIH/NIDDK) [E]" initials="" lastIdx="3" clrIdx="2"/>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CC00"/>
    <a:srgbClr val="00005A"/>
    <a:srgbClr val="00005F"/>
    <a:srgbClr val="FFFFFF"/>
    <a:srgbClr val="000069"/>
    <a:srgbClr val="000064"/>
    <a:srgbClr val="00006E"/>
    <a:srgbClr val="00003A"/>
    <a:srgbClr val="0033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50" autoAdjust="0"/>
    <p:restoredTop sz="94571" autoAdjust="0"/>
  </p:normalViewPr>
  <p:slideViewPr>
    <p:cSldViewPr snapToGrid="0">
      <p:cViewPr varScale="1">
        <p:scale>
          <a:sx n="86" d="100"/>
          <a:sy n="86" d="100"/>
        </p:scale>
        <p:origin x="708" y="84"/>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0" d="100"/>
        <a:sy n="70" d="100"/>
      </p:scale>
      <p:origin x="0" y="0"/>
    </p:cViewPr>
  </p:sorterViewPr>
  <p:notesViewPr>
    <p:cSldViewPr snapToGrid="0">
      <p:cViewPr varScale="1">
        <p:scale>
          <a:sx n="63" d="100"/>
          <a:sy n="63" d="100"/>
        </p:scale>
        <p:origin x="-3402" y="-114"/>
      </p:cViewPr>
      <p:guideLst>
        <p:guide orient="horz" pos="3024"/>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commentAuthors" Target="commentAuthors.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0594" name="Rectangle 2"/>
          <p:cNvSpPr>
            <a:spLocks noGrp="1" noChangeArrowheads="1"/>
          </p:cNvSpPr>
          <p:nvPr>
            <p:ph type="hdr" sz="quarter"/>
          </p:nvPr>
        </p:nvSpPr>
        <p:spPr bwMode="auto">
          <a:xfrm>
            <a:off x="0" y="0"/>
            <a:ext cx="2971800" cy="479425"/>
          </a:xfrm>
          <a:prstGeom prst="rect">
            <a:avLst/>
          </a:prstGeom>
          <a:noFill/>
          <a:ln w="12700">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pitchFamily="18" charset="0"/>
              </a:defRPr>
            </a:lvl1pPr>
          </a:lstStyle>
          <a:p>
            <a:endParaRPr lang="en-US" altLang="en-US"/>
          </a:p>
        </p:txBody>
      </p:sp>
      <p:sp>
        <p:nvSpPr>
          <p:cNvPr id="110595" name="Rectangle 3"/>
          <p:cNvSpPr>
            <a:spLocks noGrp="1" noChangeArrowheads="1"/>
          </p:cNvSpPr>
          <p:nvPr>
            <p:ph type="dt" sz="quarter" idx="1"/>
          </p:nvPr>
        </p:nvSpPr>
        <p:spPr bwMode="auto">
          <a:xfrm>
            <a:off x="3886200" y="0"/>
            <a:ext cx="2971800" cy="479425"/>
          </a:xfrm>
          <a:prstGeom prst="rect">
            <a:avLst/>
          </a:prstGeom>
          <a:noFill/>
          <a:ln w="12700">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pitchFamily="18" charset="0"/>
              </a:defRPr>
            </a:lvl1pPr>
          </a:lstStyle>
          <a:p>
            <a:endParaRPr lang="en-US" altLang="en-US"/>
          </a:p>
        </p:txBody>
      </p:sp>
      <p:sp>
        <p:nvSpPr>
          <p:cNvPr id="110596" name="Rectangle 4"/>
          <p:cNvSpPr>
            <a:spLocks noGrp="1" noChangeArrowheads="1"/>
          </p:cNvSpPr>
          <p:nvPr>
            <p:ph type="ftr" sz="quarter" idx="2"/>
          </p:nvPr>
        </p:nvSpPr>
        <p:spPr bwMode="auto">
          <a:xfrm>
            <a:off x="0" y="9121775"/>
            <a:ext cx="2971800" cy="479425"/>
          </a:xfrm>
          <a:prstGeom prst="rect">
            <a:avLst/>
          </a:prstGeom>
          <a:noFill/>
          <a:ln w="12700">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pitchFamily="18" charset="0"/>
              </a:defRPr>
            </a:lvl1pPr>
          </a:lstStyle>
          <a:p>
            <a:endParaRPr lang="en-US" altLang="en-US"/>
          </a:p>
        </p:txBody>
      </p:sp>
      <p:sp>
        <p:nvSpPr>
          <p:cNvPr id="110597" name="Rectangle 5"/>
          <p:cNvSpPr>
            <a:spLocks noGrp="1" noChangeArrowheads="1"/>
          </p:cNvSpPr>
          <p:nvPr>
            <p:ph type="sldNum" sz="quarter" idx="3"/>
          </p:nvPr>
        </p:nvSpPr>
        <p:spPr bwMode="auto">
          <a:xfrm>
            <a:off x="3886200" y="9121775"/>
            <a:ext cx="2971800" cy="479425"/>
          </a:xfrm>
          <a:prstGeom prst="rect">
            <a:avLst/>
          </a:prstGeom>
          <a:noFill/>
          <a:ln w="12700">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pitchFamily="18" charset="0"/>
              </a:defRPr>
            </a:lvl1pPr>
          </a:lstStyle>
          <a:p>
            <a:fld id="{D72D6F76-D360-4596-B846-502455D24467}" type="slidenum">
              <a:rPr lang="en-US" altLang="en-US"/>
              <a:pPr/>
              <a:t>‹#›</a:t>
            </a:fld>
            <a:endParaRPr lang="en-US" altLang="en-US"/>
          </a:p>
        </p:txBody>
      </p:sp>
    </p:spTree>
    <p:extLst>
      <p:ext uri="{BB962C8B-B14F-4D97-AF65-F5344CB8AC3E}">
        <p14:creationId xmlns:p14="http://schemas.microsoft.com/office/powerpoint/2010/main" val="303588005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842" name="Rectangle 2"/>
          <p:cNvSpPr>
            <a:spLocks noGrp="1" noChangeArrowheads="1"/>
          </p:cNvSpPr>
          <p:nvPr>
            <p:ph type="hdr" sz="quarter"/>
          </p:nvPr>
        </p:nvSpPr>
        <p:spPr bwMode="auto">
          <a:xfrm>
            <a:off x="0" y="0"/>
            <a:ext cx="2971800" cy="479425"/>
          </a:xfrm>
          <a:prstGeom prst="rect">
            <a:avLst/>
          </a:prstGeom>
          <a:noFill/>
          <a:ln w="12700">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pitchFamily="18" charset="0"/>
              </a:defRPr>
            </a:lvl1pPr>
          </a:lstStyle>
          <a:p>
            <a:endParaRPr lang="en-US" altLang="en-US"/>
          </a:p>
        </p:txBody>
      </p:sp>
      <p:sp>
        <p:nvSpPr>
          <p:cNvPr id="35843" name="Rectangle 3"/>
          <p:cNvSpPr>
            <a:spLocks noGrp="1" noChangeArrowheads="1"/>
          </p:cNvSpPr>
          <p:nvPr>
            <p:ph type="dt" idx="1"/>
          </p:nvPr>
        </p:nvSpPr>
        <p:spPr bwMode="auto">
          <a:xfrm>
            <a:off x="3886200" y="0"/>
            <a:ext cx="2971800" cy="479425"/>
          </a:xfrm>
          <a:prstGeom prst="rect">
            <a:avLst/>
          </a:prstGeom>
          <a:noFill/>
          <a:ln w="12700">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pitchFamily="18" charset="0"/>
              </a:defRPr>
            </a:lvl1pPr>
          </a:lstStyle>
          <a:p>
            <a:endParaRPr lang="en-US" altLang="en-US"/>
          </a:p>
        </p:txBody>
      </p:sp>
      <p:sp>
        <p:nvSpPr>
          <p:cNvPr id="35844" name="Rectangle 4"/>
          <p:cNvSpPr>
            <a:spLocks noGrp="1" noRot="1" noChangeAspect="1" noChangeArrowheads="1" noTextEdit="1"/>
          </p:cNvSpPr>
          <p:nvPr>
            <p:ph type="sldImg" idx="2"/>
          </p:nvPr>
        </p:nvSpPr>
        <p:spPr bwMode="auto">
          <a:xfrm>
            <a:off x="230188" y="720725"/>
            <a:ext cx="6399212" cy="3600450"/>
          </a:xfrm>
          <a:prstGeom prst="rect">
            <a:avLst/>
          </a:prstGeom>
          <a:noFill/>
          <a:ln w="9525">
            <a:solidFill>
              <a:srgbClr val="000000"/>
            </a:solidFill>
            <a:miter lim="800000"/>
            <a:headEnd/>
            <a:tailEnd/>
          </a:ln>
          <a:effectLst/>
        </p:spPr>
      </p:sp>
      <p:sp>
        <p:nvSpPr>
          <p:cNvPr id="35845" name="Rectangle 5"/>
          <p:cNvSpPr>
            <a:spLocks noGrp="1" noChangeArrowheads="1"/>
          </p:cNvSpPr>
          <p:nvPr>
            <p:ph type="body" sz="quarter" idx="3"/>
          </p:nvPr>
        </p:nvSpPr>
        <p:spPr bwMode="auto">
          <a:xfrm>
            <a:off x="914400" y="4560888"/>
            <a:ext cx="5029200" cy="4319587"/>
          </a:xfrm>
          <a:prstGeom prst="rect">
            <a:avLst/>
          </a:prstGeom>
          <a:noFill/>
          <a:ln w="12700">
            <a:noFill/>
            <a:miter lim="800000"/>
            <a:headEnd/>
            <a:tailEnd/>
          </a:ln>
          <a:effec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35846" name="Rectangle 6"/>
          <p:cNvSpPr>
            <a:spLocks noGrp="1" noChangeArrowheads="1"/>
          </p:cNvSpPr>
          <p:nvPr>
            <p:ph type="ftr" sz="quarter" idx="4"/>
          </p:nvPr>
        </p:nvSpPr>
        <p:spPr bwMode="auto">
          <a:xfrm>
            <a:off x="0" y="9121775"/>
            <a:ext cx="2971800" cy="479425"/>
          </a:xfrm>
          <a:prstGeom prst="rect">
            <a:avLst/>
          </a:prstGeom>
          <a:noFill/>
          <a:ln w="12700">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pitchFamily="18" charset="0"/>
              </a:defRPr>
            </a:lvl1pPr>
          </a:lstStyle>
          <a:p>
            <a:endParaRPr lang="en-US" altLang="en-US"/>
          </a:p>
        </p:txBody>
      </p:sp>
      <p:sp>
        <p:nvSpPr>
          <p:cNvPr id="35847" name="Rectangle 7"/>
          <p:cNvSpPr>
            <a:spLocks noGrp="1" noChangeArrowheads="1"/>
          </p:cNvSpPr>
          <p:nvPr>
            <p:ph type="sldNum" sz="quarter" idx="5"/>
          </p:nvPr>
        </p:nvSpPr>
        <p:spPr bwMode="auto">
          <a:xfrm>
            <a:off x="3886200" y="9121775"/>
            <a:ext cx="2971800" cy="479425"/>
          </a:xfrm>
          <a:prstGeom prst="rect">
            <a:avLst/>
          </a:prstGeom>
          <a:noFill/>
          <a:ln w="12700">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pitchFamily="18" charset="0"/>
              </a:defRPr>
            </a:lvl1pPr>
          </a:lstStyle>
          <a:p>
            <a:fld id="{F73D7C43-7C66-4691-81B8-93168B7F5F7A}" type="slidenum">
              <a:rPr lang="en-US" altLang="en-US"/>
              <a:pPr/>
              <a:t>‹#›</a:t>
            </a:fld>
            <a:endParaRPr lang="en-US" altLang="en-US"/>
          </a:p>
        </p:txBody>
      </p:sp>
    </p:spTree>
    <p:extLst>
      <p:ext uri="{BB962C8B-B14F-4D97-AF65-F5344CB8AC3E}">
        <p14:creationId xmlns:p14="http://schemas.microsoft.com/office/powerpoint/2010/main" val="20725156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B77E778-0D8F-48A5-B7D5-1546C387FC67}" type="slidenum">
              <a:rPr lang="en-US" smtClean="0"/>
              <a:pPr/>
              <a:t>31</a:t>
            </a:fld>
            <a:endParaRPr lang="en-US" dirty="0"/>
          </a:p>
        </p:txBody>
      </p:sp>
    </p:spTree>
    <p:extLst>
      <p:ext uri="{BB962C8B-B14F-4D97-AF65-F5344CB8AC3E}">
        <p14:creationId xmlns:p14="http://schemas.microsoft.com/office/powerpoint/2010/main" val="29661781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30188" y="720725"/>
            <a:ext cx="6399212" cy="36004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CADA344-AB5F-4FC3-9498-D8CE305E93FB}" type="slidenum">
              <a:rPr lang="en-US" smtClean="0"/>
              <a:pPr>
                <a:defRPr/>
              </a:pPr>
              <a:t>32</a:t>
            </a:fld>
            <a:endParaRPr lang="en-US"/>
          </a:p>
        </p:txBody>
      </p:sp>
    </p:spTree>
    <p:extLst>
      <p:ext uri="{BB962C8B-B14F-4D97-AF65-F5344CB8AC3E}">
        <p14:creationId xmlns:p14="http://schemas.microsoft.com/office/powerpoint/2010/main" val="32853104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0150939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42900" y="696913"/>
            <a:ext cx="6196013"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lIns="93177" tIns="46589" rIns="93177" bIns="46589"/>
          <a:lstStyle/>
          <a:p>
            <a:pPr>
              <a:defRPr/>
            </a:pPr>
            <a:fld id="{BCADA344-AB5F-4FC3-9498-D8CE305E93FB}" type="slidenum">
              <a:rPr lang="en-US" smtClean="0"/>
              <a:pPr>
                <a:defRPr/>
              </a:pPr>
              <a:t>35</a:t>
            </a:fld>
            <a:endParaRPr lang="en-US"/>
          </a:p>
        </p:txBody>
      </p:sp>
    </p:spTree>
    <p:extLst>
      <p:ext uri="{BB962C8B-B14F-4D97-AF65-F5344CB8AC3E}">
        <p14:creationId xmlns:p14="http://schemas.microsoft.com/office/powerpoint/2010/main" val="2294325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42900" y="696913"/>
            <a:ext cx="6196013"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lIns="93177" tIns="46589" rIns="93177" bIns="46589"/>
          <a:lstStyle/>
          <a:p>
            <a:pPr>
              <a:defRPr/>
            </a:pPr>
            <a:fld id="{BCADA344-AB5F-4FC3-9498-D8CE305E93FB}" type="slidenum">
              <a:rPr lang="en-US" smtClean="0"/>
              <a:pPr>
                <a:defRPr/>
              </a:pPr>
              <a:t>36</a:t>
            </a:fld>
            <a:endParaRPr lang="en-US"/>
          </a:p>
        </p:txBody>
      </p:sp>
    </p:spTree>
    <p:extLst>
      <p:ext uri="{BB962C8B-B14F-4D97-AF65-F5344CB8AC3E}">
        <p14:creationId xmlns:p14="http://schemas.microsoft.com/office/powerpoint/2010/main" val="42283215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5207" y="2130427"/>
            <a:ext cx="10361587"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398" y="3886200"/>
            <a:ext cx="8535207"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587" y="4406902"/>
            <a:ext cx="10363604"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587" y="2906713"/>
            <a:ext cx="10363604"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8795" y="1600202"/>
            <a:ext cx="5390444"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2763" y="1600202"/>
            <a:ext cx="5390444"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8794" y="274638"/>
            <a:ext cx="10974413"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8794" y="1535113"/>
            <a:ext cx="5388429"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8794" y="2174875"/>
            <a:ext cx="5388429"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2763" y="1535113"/>
            <a:ext cx="539044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2763" y="2174875"/>
            <a:ext cx="5390444"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8795" y="273050"/>
            <a:ext cx="4011587"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7540"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8795" y="1435102"/>
            <a:ext cx="4011587"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8811" y="4800600"/>
            <a:ext cx="7315603"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8811" y="612775"/>
            <a:ext cx="7315603"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8811" y="5367338"/>
            <a:ext cx="7315603"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604" y="331790"/>
            <a:ext cx="2743603" cy="57943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8795" y="331790"/>
            <a:ext cx="8037287" cy="57943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181175" y="331788"/>
            <a:ext cx="9402032"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08795" y="1600202"/>
            <a:ext cx="539044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2763" y="1600202"/>
            <a:ext cx="539044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08794" y="274638"/>
            <a:ext cx="10974413"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08795" y="1600202"/>
            <a:ext cx="5390444"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6192763" y="1600200"/>
            <a:ext cx="5390444"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6192763" y="3938590"/>
            <a:ext cx="5390444"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0311404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0074229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 BAR_Title, Content">
    <p:spTree>
      <p:nvGrpSpPr>
        <p:cNvPr id="1" name=""/>
        <p:cNvGrpSpPr/>
        <p:nvPr/>
      </p:nvGrpSpPr>
      <p:grpSpPr>
        <a:xfrm>
          <a:off x="0" y="0"/>
          <a:ext cx="0" cy="0"/>
          <a:chOff x="0" y="0"/>
          <a:chExt cx="0" cy="0"/>
        </a:xfrm>
      </p:grpSpPr>
      <p:sp>
        <p:nvSpPr>
          <p:cNvPr id="2" name="Title 1"/>
          <p:cNvSpPr>
            <a:spLocks noGrp="1"/>
          </p:cNvSpPr>
          <p:nvPr>
            <p:ph type="title"/>
          </p:nvPr>
        </p:nvSpPr>
        <p:spPr>
          <a:xfrm>
            <a:off x="511853" y="0"/>
            <a:ext cx="11667782" cy="1190626"/>
          </a:xfrm>
        </p:spPr>
        <p:txBody>
          <a:bodyPr anchor="ctr" anchorCtr="1"/>
          <a:lstStyle>
            <a:lvl1pPr>
              <a:defRPr sz="3200"/>
            </a:lvl1pPr>
          </a:lstStyle>
          <a:p>
            <a:r>
              <a:rPr lang="en-US" dirty="0"/>
              <a:t>Click to edit Master title style</a:t>
            </a:r>
          </a:p>
        </p:txBody>
      </p:sp>
      <p:sp>
        <p:nvSpPr>
          <p:cNvPr id="5" name="Line 13">
            <a:extLst>
              <a:ext uri="{FF2B5EF4-FFF2-40B4-BE49-F238E27FC236}">
                <a16:creationId xmlns:a16="http://schemas.microsoft.com/office/drawing/2014/main" id="{689509DE-49B3-4F7F-A3E6-392D0DD9D3C3}"/>
              </a:ext>
            </a:extLst>
          </p:cNvPr>
          <p:cNvSpPr>
            <a:spLocks noChangeShapeType="1"/>
          </p:cNvSpPr>
          <p:nvPr userDrawn="1"/>
        </p:nvSpPr>
        <p:spPr bwMode="auto">
          <a:xfrm>
            <a:off x="506413" y="1235003"/>
            <a:ext cx="11676786" cy="0"/>
          </a:xfrm>
          <a:prstGeom prst="line">
            <a:avLst/>
          </a:prstGeom>
          <a:noFill/>
          <a:ln w="12700">
            <a:solidFill>
              <a:srgbClr val="969696"/>
            </a:solidFill>
            <a:round/>
            <a:headEnd type="none" w="sm" len="sm"/>
            <a:tailEnd type="none" w="sm" len="sm"/>
          </a:ln>
          <a:extLst>
            <a:ext uri="{909E8E84-426E-40DD-AFC4-6F175D3DCCD1}">
              <a14:hiddenFill xmlns:a14="http://schemas.microsoft.com/office/drawing/2010/main">
                <a:noFill/>
              </a14:hiddenFill>
            </a:ext>
          </a:extLst>
        </p:spPr>
        <p:txBody>
          <a:bodyPr lIns="99753" tIns="49876" rIns="99753" bIns="49876"/>
          <a:lstStyle/>
          <a:p>
            <a:endParaRPr lang="en-US" sz="1364"/>
          </a:p>
        </p:txBody>
      </p:sp>
    </p:spTree>
    <p:extLst>
      <p:ext uri="{BB962C8B-B14F-4D97-AF65-F5344CB8AC3E}">
        <p14:creationId xmlns:p14="http://schemas.microsoft.com/office/powerpoint/2010/main" val="16487857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emf"/><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50" name="Rectangle 22"/>
          <p:cNvSpPr>
            <a:spLocks noChangeArrowheads="1"/>
          </p:cNvSpPr>
          <p:nvPr/>
        </p:nvSpPr>
        <p:spPr bwMode="auto">
          <a:xfrm>
            <a:off x="2292049" y="338140"/>
            <a:ext cx="6839856" cy="676275"/>
          </a:xfrm>
          <a:prstGeom prst="rect">
            <a:avLst/>
          </a:prstGeom>
          <a:noFill/>
          <a:ln w="12700">
            <a:noFill/>
            <a:miter lim="800000"/>
            <a:headEnd/>
            <a:tailEnd/>
          </a:ln>
          <a:effectLst/>
        </p:spPr>
        <p:txBody>
          <a:bodyPr anchor="ctr"/>
          <a:lstStyle/>
          <a:p>
            <a:pPr algn="ctr">
              <a:lnSpc>
                <a:spcPct val="85000"/>
              </a:lnSpc>
            </a:pPr>
            <a:endParaRPr lang="en-US" altLang="en-US" sz="4000">
              <a:latin typeface="Arial" charset="0"/>
            </a:endParaRPr>
          </a:p>
        </p:txBody>
      </p:sp>
      <p:sp>
        <p:nvSpPr>
          <p:cNvPr id="22553" name="Rectangle 25"/>
          <p:cNvSpPr>
            <a:spLocks noGrp="1" noChangeArrowheads="1"/>
          </p:cNvSpPr>
          <p:nvPr>
            <p:ph type="title"/>
          </p:nvPr>
        </p:nvSpPr>
        <p:spPr bwMode="auto">
          <a:xfrm>
            <a:off x="2181175" y="331788"/>
            <a:ext cx="9402032"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2554" name="Rectangle 26"/>
          <p:cNvSpPr>
            <a:spLocks noGrp="1" noChangeArrowheads="1"/>
          </p:cNvSpPr>
          <p:nvPr>
            <p:ph type="body" idx="1"/>
          </p:nvPr>
        </p:nvSpPr>
        <p:spPr bwMode="auto">
          <a:xfrm>
            <a:off x="608794" y="1600202"/>
            <a:ext cx="10974413"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pic>
        <p:nvPicPr>
          <p:cNvPr id="22555" name="Picture 27"/>
          <p:cNvPicPr>
            <a:picLocks noChangeAspect="1" noChangeArrowheads="1"/>
          </p:cNvPicPr>
          <p:nvPr userDrawn="1"/>
        </p:nvPicPr>
        <p:blipFill>
          <a:blip r:embed="rId17" cstate="print"/>
          <a:srcRect/>
          <a:stretch>
            <a:fillRect/>
          </a:stretch>
        </p:blipFill>
        <p:spPr bwMode="auto">
          <a:xfrm>
            <a:off x="459619" y="244475"/>
            <a:ext cx="1306285" cy="514350"/>
          </a:xfrm>
          <a:prstGeom prst="rect">
            <a:avLst/>
          </a:prstGeom>
          <a:noFill/>
        </p:spPr>
      </p:pic>
      <p:sp>
        <p:nvSpPr>
          <p:cNvPr id="22556" name="Rectangle 28"/>
          <p:cNvSpPr>
            <a:spLocks noChangeArrowheads="1"/>
          </p:cNvSpPr>
          <p:nvPr userDrawn="1"/>
        </p:nvSpPr>
        <p:spPr bwMode="auto">
          <a:xfrm>
            <a:off x="319201" y="741333"/>
            <a:ext cx="1548821" cy="400110"/>
          </a:xfrm>
          <a:prstGeom prst="rect">
            <a:avLst/>
          </a:prstGeom>
          <a:noFill/>
          <a:ln w="9525">
            <a:noFill/>
            <a:miter lim="800000"/>
            <a:headEnd/>
            <a:tailEnd/>
          </a:ln>
          <a:effectLst/>
        </p:spPr>
        <p:txBody>
          <a:bodyPr wrap="none" anchor="ctr">
            <a:spAutoFit/>
          </a:bodyPr>
          <a:lstStyle/>
          <a:p>
            <a:pPr algn="ctr" eaLnBrk="1" hangingPunct="1"/>
            <a:r>
              <a:rPr lang="en-US" sz="1000" b="1">
                <a:latin typeface="Arial" charset="0"/>
                <a:cs typeface="Times New Roman" pitchFamily="18" charset="0"/>
              </a:rPr>
              <a:t>University of Michigan</a:t>
            </a:r>
            <a:endParaRPr lang="en-US" sz="1100">
              <a:latin typeface="Arial" charset="0"/>
              <a:cs typeface="Arial" charset="0"/>
            </a:endParaRPr>
          </a:p>
          <a:p>
            <a:pPr algn="ctr"/>
            <a:r>
              <a:rPr lang="en-US" sz="1000" b="1">
                <a:latin typeface="Arial" charset="0"/>
                <a:cs typeface="Times New Roman" pitchFamily="18" charset="0"/>
              </a:rPr>
              <a:t>Health System</a:t>
            </a:r>
            <a:endParaRPr lang="en-US" sz="1800">
              <a:latin typeface="Arial" charset="0"/>
              <a:cs typeface="Arial" charset="0"/>
            </a:endParaRPr>
          </a:p>
        </p:txBody>
      </p:sp>
    </p:spTree>
  </p:cSld>
  <p:clrMap bg1="dk2" tx1="lt1" bg2="dk1"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3" r:id="rId13"/>
    <p:sldLayoutId id="2147483664" r:id="rId14"/>
    <p:sldLayoutId id="2147483665" r:id="rId15"/>
  </p:sldLayoutIdLst>
  <p:txStyles>
    <p:titleStyle>
      <a:lvl1pPr algn="ctr" rtl="0" eaLnBrk="0" fontAlgn="base" hangingPunct="0">
        <a:lnSpc>
          <a:spcPct val="85000"/>
        </a:lnSpc>
        <a:spcBef>
          <a:spcPct val="0"/>
        </a:spcBef>
        <a:spcAft>
          <a:spcPct val="0"/>
        </a:spcAft>
        <a:defRPr sz="4000">
          <a:solidFill>
            <a:schemeClr val="tx1"/>
          </a:solidFill>
          <a:latin typeface="+mj-lt"/>
          <a:ea typeface="+mj-ea"/>
          <a:cs typeface="+mj-cs"/>
        </a:defRPr>
      </a:lvl1pPr>
      <a:lvl2pPr algn="ctr" rtl="0" eaLnBrk="0" fontAlgn="base" hangingPunct="0">
        <a:lnSpc>
          <a:spcPct val="85000"/>
        </a:lnSpc>
        <a:spcBef>
          <a:spcPct val="0"/>
        </a:spcBef>
        <a:spcAft>
          <a:spcPct val="0"/>
        </a:spcAft>
        <a:defRPr sz="4000">
          <a:solidFill>
            <a:schemeClr val="tx1"/>
          </a:solidFill>
          <a:latin typeface="Arial" charset="0"/>
        </a:defRPr>
      </a:lvl2pPr>
      <a:lvl3pPr algn="ctr" rtl="0" eaLnBrk="0" fontAlgn="base" hangingPunct="0">
        <a:lnSpc>
          <a:spcPct val="85000"/>
        </a:lnSpc>
        <a:spcBef>
          <a:spcPct val="0"/>
        </a:spcBef>
        <a:spcAft>
          <a:spcPct val="0"/>
        </a:spcAft>
        <a:defRPr sz="4000">
          <a:solidFill>
            <a:schemeClr val="tx1"/>
          </a:solidFill>
          <a:latin typeface="Arial" charset="0"/>
        </a:defRPr>
      </a:lvl3pPr>
      <a:lvl4pPr algn="ctr" rtl="0" eaLnBrk="0" fontAlgn="base" hangingPunct="0">
        <a:lnSpc>
          <a:spcPct val="85000"/>
        </a:lnSpc>
        <a:spcBef>
          <a:spcPct val="0"/>
        </a:spcBef>
        <a:spcAft>
          <a:spcPct val="0"/>
        </a:spcAft>
        <a:defRPr sz="4000">
          <a:solidFill>
            <a:schemeClr val="tx1"/>
          </a:solidFill>
          <a:latin typeface="Arial" charset="0"/>
        </a:defRPr>
      </a:lvl4pPr>
      <a:lvl5pPr algn="ctr" rtl="0" eaLnBrk="0" fontAlgn="base" hangingPunct="0">
        <a:lnSpc>
          <a:spcPct val="85000"/>
        </a:lnSpc>
        <a:spcBef>
          <a:spcPct val="0"/>
        </a:spcBef>
        <a:spcAft>
          <a:spcPct val="0"/>
        </a:spcAft>
        <a:defRPr sz="4000">
          <a:solidFill>
            <a:schemeClr val="tx1"/>
          </a:solidFill>
          <a:latin typeface="Arial" charset="0"/>
        </a:defRPr>
      </a:lvl5pPr>
      <a:lvl6pPr marL="457200" algn="ctr" rtl="0" eaLnBrk="0" fontAlgn="base" hangingPunct="0">
        <a:lnSpc>
          <a:spcPct val="85000"/>
        </a:lnSpc>
        <a:spcBef>
          <a:spcPct val="0"/>
        </a:spcBef>
        <a:spcAft>
          <a:spcPct val="0"/>
        </a:spcAft>
        <a:defRPr sz="4000">
          <a:solidFill>
            <a:schemeClr val="tx1"/>
          </a:solidFill>
          <a:latin typeface="Arial" charset="0"/>
        </a:defRPr>
      </a:lvl6pPr>
      <a:lvl7pPr marL="914400" algn="ctr" rtl="0" eaLnBrk="0" fontAlgn="base" hangingPunct="0">
        <a:lnSpc>
          <a:spcPct val="85000"/>
        </a:lnSpc>
        <a:spcBef>
          <a:spcPct val="0"/>
        </a:spcBef>
        <a:spcAft>
          <a:spcPct val="0"/>
        </a:spcAft>
        <a:defRPr sz="4000">
          <a:solidFill>
            <a:schemeClr val="tx1"/>
          </a:solidFill>
          <a:latin typeface="Arial" charset="0"/>
        </a:defRPr>
      </a:lvl7pPr>
      <a:lvl8pPr marL="1371600" algn="ctr" rtl="0" eaLnBrk="0" fontAlgn="base" hangingPunct="0">
        <a:lnSpc>
          <a:spcPct val="85000"/>
        </a:lnSpc>
        <a:spcBef>
          <a:spcPct val="0"/>
        </a:spcBef>
        <a:spcAft>
          <a:spcPct val="0"/>
        </a:spcAft>
        <a:defRPr sz="4000">
          <a:solidFill>
            <a:schemeClr val="tx1"/>
          </a:solidFill>
          <a:latin typeface="Arial" charset="0"/>
        </a:defRPr>
      </a:lvl8pPr>
      <a:lvl9pPr marL="1828800" algn="ctr" rtl="0" eaLnBrk="0" fontAlgn="base" hangingPunct="0">
        <a:lnSpc>
          <a:spcPct val="85000"/>
        </a:lnSpc>
        <a:spcBef>
          <a:spcPct val="0"/>
        </a:spcBef>
        <a:spcAft>
          <a:spcPct val="0"/>
        </a:spcAft>
        <a:defRPr sz="4000">
          <a:solidFill>
            <a:schemeClr val="tx1"/>
          </a:solidFill>
          <a:latin typeface="Arial" charset="0"/>
        </a:defRPr>
      </a:lvl9pPr>
    </p:titleStyle>
    <p:bodyStyle>
      <a:lvl1pPr marL="457200" indent="-457200" algn="l" rtl="0" eaLnBrk="0" fontAlgn="base" hangingPunct="0">
        <a:spcBef>
          <a:spcPct val="0"/>
        </a:spcBef>
        <a:spcAft>
          <a:spcPct val="0"/>
        </a:spcAft>
        <a:buClr>
          <a:srgbClr val="FFCC00"/>
        </a:buClr>
        <a:buSzPct val="80000"/>
        <a:buChar char="•"/>
        <a:defRPr sz="3600">
          <a:solidFill>
            <a:srgbClr val="FFCC00"/>
          </a:solidFill>
          <a:latin typeface="+mn-lt"/>
          <a:ea typeface="+mn-ea"/>
          <a:cs typeface="+mn-cs"/>
        </a:defRPr>
      </a:lvl1pPr>
      <a:lvl2pPr marL="800100" indent="-228600" algn="l" rtl="0" eaLnBrk="0" fontAlgn="base" hangingPunct="0">
        <a:spcBef>
          <a:spcPct val="0"/>
        </a:spcBef>
        <a:spcAft>
          <a:spcPct val="0"/>
        </a:spcAft>
        <a:buChar char="–"/>
        <a:defRPr sz="2800">
          <a:solidFill>
            <a:srgbClr val="FFCC00"/>
          </a:solidFill>
          <a:latin typeface="+mn-lt"/>
        </a:defRPr>
      </a:lvl2pPr>
      <a:lvl3pPr marL="1143000" indent="-228600" algn="l" rtl="0" eaLnBrk="0" fontAlgn="base" hangingPunct="0">
        <a:spcBef>
          <a:spcPct val="0"/>
        </a:spcBef>
        <a:spcAft>
          <a:spcPct val="0"/>
        </a:spcAft>
        <a:buChar char="•"/>
        <a:defRPr sz="2400">
          <a:solidFill>
            <a:srgbClr val="FFCC00"/>
          </a:solidFill>
          <a:latin typeface="+mn-lt"/>
        </a:defRPr>
      </a:lvl3pPr>
      <a:lvl4pPr marL="1543050" indent="-171450" algn="l" rtl="0" eaLnBrk="0" fontAlgn="base" hangingPunct="0">
        <a:spcBef>
          <a:spcPct val="0"/>
        </a:spcBef>
        <a:spcAft>
          <a:spcPct val="0"/>
        </a:spcAft>
        <a:buChar char="–"/>
        <a:defRPr sz="2000">
          <a:solidFill>
            <a:srgbClr val="FFCC00"/>
          </a:solidFill>
          <a:latin typeface="+mn-lt"/>
        </a:defRPr>
      </a:lvl4pPr>
      <a:lvl5pPr marL="2000250" indent="-171450" algn="l" rtl="0" eaLnBrk="0" fontAlgn="base" hangingPunct="0">
        <a:spcBef>
          <a:spcPct val="0"/>
        </a:spcBef>
        <a:spcAft>
          <a:spcPct val="0"/>
        </a:spcAft>
        <a:buChar char="»"/>
        <a:defRPr sz="2000">
          <a:solidFill>
            <a:srgbClr val="FFCC00"/>
          </a:solidFill>
          <a:latin typeface="+mn-lt"/>
        </a:defRPr>
      </a:lvl5pPr>
      <a:lvl6pPr marL="2457450" indent="-171450" algn="l" rtl="0" eaLnBrk="0" fontAlgn="base" hangingPunct="0">
        <a:spcBef>
          <a:spcPct val="0"/>
        </a:spcBef>
        <a:spcAft>
          <a:spcPct val="0"/>
        </a:spcAft>
        <a:buChar char="»"/>
        <a:defRPr sz="2000">
          <a:solidFill>
            <a:srgbClr val="FFCC00"/>
          </a:solidFill>
          <a:latin typeface="+mn-lt"/>
        </a:defRPr>
      </a:lvl6pPr>
      <a:lvl7pPr marL="2914650" indent="-171450" algn="l" rtl="0" eaLnBrk="0" fontAlgn="base" hangingPunct="0">
        <a:spcBef>
          <a:spcPct val="0"/>
        </a:spcBef>
        <a:spcAft>
          <a:spcPct val="0"/>
        </a:spcAft>
        <a:buChar char="»"/>
        <a:defRPr sz="2000">
          <a:solidFill>
            <a:srgbClr val="FFCC00"/>
          </a:solidFill>
          <a:latin typeface="+mn-lt"/>
        </a:defRPr>
      </a:lvl7pPr>
      <a:lvl8pPr marL="3371850" indent="-171450" algn="l" rtl="0" eaLnBrk="0" fontAlgn="base" hangingPunct="0">
        <a:spcBef>
          <a:spcPct val="0"/>
        </a:spcBef>
        <a:spcAft>
          <a:spcPct val="0"/>
        </a:spcAft>
        <a:buChar char="»"/>
        <a:defRPr sz="2000">
          <a:solidFill>
            <a:srgbClr val="FFCC00"/>
          </a:solidFill>
          <a:latin typeface="+mn-lt"/>
        </a:defRPr>
      </a:lvl8pPr>
      <a:lvl9pPr marL="3829050" indent="-171450" algn="l" rtl="0" eaLnBrk="0" fontAlgn="base" hangingPunct="0">
        <a:spcBef>
          <a:spcPct val="0"/>
        </a:spcBef>
        <a:spcAft>
          <a:spcPct val="0"/>
        </a:spcAft>
        <a:buChar char="»"/>
        <a:defRPr sz="2000">
          <a:solidFill>
            <a:srgbClr val="FFCC0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7.wmf"/></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image" Target="../media/image8.wmf"/></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6.jpeg"/><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jpeg"/></Relationships>
</file>

<file path=ppt/slides/_rels/slide3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4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8.png"/><Relationship Id="rId1" Type="http://schemas.openxmlformats.org/officeDocument/2006/relationships/slideLayout" Target="../slideLayouts/slideLayout1.xml"/><Relationship Id="rId5" Type="http://schemas.openxmlformats.org/officeDocument/2006/relationships/image" Target="../media/image30.png"/><Relationship Id="rId4" Type="http://schemas.openxmlformats.org/officeDocument/2006/relationships/image" Target="../media/image29.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9138" name="Rectangle 2"/>
          <p:cNvSpPr>
            <a:spLocks noGrp="1" noChangeArrowheads="1"/>
          </p:cNvSpPr>
          <p:nvPr>
            <p:ph type="ctrTitle"/>
          </p:nvPr>
        </p:nvSpPr>
        <p:spPr>
          <a:xfrm>
            <a:off x="1188720" y="1661021"/>
            <a:ext cx="10170160" cy="1705801"/>
          </a:xfrm>
        </p:spPr>
        <p:txBody>
          <a:bodyPr/>
          <a:lstStyle/>
          <a:p>
            <a:pPr>
              <a:lnSpc>
                <a:spcPct val="100000"/>
              </a:lnSpc>
            </a:pPr>
            <a:r>
              <a:rPr lang="en-US" sz="3600" dirty="0"/>
              <a:t>Contributions of Clinical Studies in Benign LUTD</a:t>
            </a:r>
            <a:br>
              <a:rPr lang="en-US" sz="3600" dirty="0"/>
            </a:br>
            <a:r>
              <a:rPr lang="en-US" sz="3200" dirty="0"/>
              <a:t>What Do We Still Need?</a:t>
            </a:r>
            <a:endParaRPr lang="en-US" sz="2400" dirty="0"/>
          </a:p>
        </p:txBody>
      </p:sp>
      <p:sp>
        <p:nvSpPr>
          <p:cNvPr id="859139" name="Rectangle 3"/>
          <p:cNvSpPr>
            <a:spLocks noGrp="1" noChangeArrowheads="1"/>
          </p:cNvSpPr>
          <p:nvPr>
            <p:ph type="subTitle" idx="1"/>
          </p:nvPr>
        </p:nvSpPr>
        <p:spPr>
          <a:xfrm>
            <a:off x="1786890" y="3783330"/>
            <a:ext cx="8503920" cy="2525636"/>
          </a:xfrm>
        </p:spPr>
        <p:txBody>
          <a:bodyPr/>
          <a:lstStyle/>
          <a:p>
            <a:r>
              <a:rPr lang="en-US" sz="3000" dirty="0">
                <a:solidFill>
                  <a:srgbClr val="FFC000"/>
                </a:solidFill>
              </a:rPr>
              <a:t>J. Quentin Clemens, MD, FACS, MSCI</a:t>
            </a:r>
          </a:p>
          <a:p>
            <a:r>
              <a:rPr lang="en-US" sz="2100" dirty="0">
                <a:solidFill>
                  <a:srgbClr val="FFC000"/>
                </a:solidFill>
              </a:rPr>
              <a:t>Edward J. McGuire Professor of Urology</a:t>
            </a:r>
          </a:p>
          <a:p>
            <a:r>
              <a:rPr lang="en-US" sz="2100" dirty="0">
                <a:solidFill>
                  <a:srgbClr val="FFC000"/>
                </a:solidFill>
              </a:rPr>
              <a:t>Associate Chair for Research</a:t>
            </a:r>
            <a:endParaRPr lang="en-US" sz="1100" dirty="0">
              <a:solidFill>
                <a:srgbClr val="FFC000"/>
              </a:solidFill>
            </a:endParaRPr>
          </a:p>
          <a:p>
            <a:r>
              <a:rPr lang="en-US" sz="2100" dirty="0">
                <a:solidFill>
                  <a:srgbClr val="FFC000"/>
                </a:solidFill>
              </a:rPr>
              <a:t>University of Michigan Medical Center</a:t>
            </a:r>
          </a:p>
          <a:p>
            <a:endParaRPr lang="en-US" sz="2100" dirty="0">
              <a:solidFill>
                <a:srgbClr val="FFC000"/>
              </a:solidFill>
            </a:endParaRPr>
          </a:p>
          <a:p>
            <a:r>
              <a:rPr lang="en-US" sz="2100" dirty="0">
                <a:solidFill>
                  <a:srgbClr val="FFC000"/>
                </a:solidFill>
              </a:rPr>
              <a:t>MAPP Network Chair</a:t>
            </a:r>
          </a:p>
        </p:txBody>
      </p:sp>
    </p:spTree>
    <p:extLst>
      <p:ext uri="{BB962C8B-B14F-4D97-AF65-F5344CB8AC3E}">
        <p14:creationId xmlns:p14="http://schemas.microsoft.com/office/powerpoint/2010/main" val="396793909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normAutofit/>
          </a:bodyPr>
          <a:lstStyle/>
          <a:p>
            <a:r>
              <a:rPr lang="en-US" sz="3600" dirty="0"/>
              <a:t>‘Lower Urinary Tract Dysfunction’</a:t>
            </a:r>
          </a:p>
        </p:txBody>
      </p:sp>
      <p:sp>
        <p:nvSpPr>
          <p:cNvPr id="12292" name="Oval 4"/>
          <p:cNvSpPr>
            <a:spLocks noChangeArrowheads="1"/>
          </p:cNvSpPr>
          <p:nvPr/>
        </p:nvSpPr>
        <p:spPr bwMode="auto">
          <a:xfrm>
            <a:off x="4267200" y="1498600"/>
            <a:ext cx="3200400" cy="304800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12293" name="Oval 5"/>
          <p:cNvSpPr>
            <a:spLocks noChangeArrowheads="1"/>
          </p:cNvSpPr>
          <p:nvPr/>
        </p:nvSpPr>
        <p:spPr bwMode="auto">
          <a:xfrm>
            <a:off x="3352800" y="2717800"/>
            <a:ext cx="3200400" cy="304800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12294" name="Oval 6"/>
          <p:cNvSpPr>
            <a:spLocks noChangeArrowheads="1"/>
          </p:cNvSpPr>
          <p:nvPr/>
        </p:nvSpPr>
        <p:spPr bwMode="auto">
          <a:xfrm>
            <a:off x="5105400" y="2717800"/>
            <a:ext cx="3200400" cy="3048000"/>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12295" name="Text Box 7"/>
          <p:cNvSpPr txBox="1">
            <a:spLocks noChangeArrowheads="1"/>
          </p:cNvSpPr>
          <p:nvPr/>
        </p:nvSpPr>
        <p:spPr bwMode="auto">
          <a:xfrm>
            <a:off x="4953000" y="2006601"/>
            <a:ext cx="1752600" cy="502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2667" dirty="0">
                <a:latin typeface="+mj-lt"/>
              </a:rPr>
              <a:t>Afferent</a:t>
            </a:r>
          </a:p>
        </p:txBody>
      </p:sp>
      <p:sp>
        <p:nvSpPr>
          <p:cNvPr id="12296" name="Text Box 8"/>
          <p:cNvSpPr txBox="1">
            <a:spLocks noChangeArrowheads="1"/>
          </p:cNvSpPr>
          <p:nvPr/>
        </p:nvSpPr>
        <p:spPr bwMode="auto">
          <a:xfrm>
            <a:off x="6477000" y="4445001"/>
            <a:ext cx="1752600" cy="502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2667" dirty="0">
                <a:latin typeface="+mj-lt"/>
              </a:rPr>
              <a:t>Structural</a:t>
            </a:r>
          </a:p>
        </p:txBody>
      </p:sp>
      <p:sp>
        <p:nvSpPr>
          <p:cNvPr id="12297" name="Text Box 9"/>
          <p:cNvSpPr txBox="1">
            <a:spLocks noChangeArrowheads="1"/>
          </p:cNvSpPr>
          <p:nvPr/>
        </p:nvSpPr>
        <p:spPr bwMode="auto">
          <a:xfrm>
            <a:off x="3429000" y="4241801"/>
            <a:ext cx="1752600" cy="502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sz="2667" dirty="0">
                <a:latin typeface="+mj-lt"/>
              </a:rPr>
              <a:t>Efferent</a:t>
            </a:r>
          </a:p>
        </p:txBody>
      </p:sp>
      <p:sp>
        <p:nvSpPr>
          <p:cNvPr id="16" name="TextBox 15"/>
          <p:cNvSpPr txBox="1"/>
          <p:nvPr/>
        </p:nvSpPr>
        <p:spPr>
          <a:xfrm>
            <a:off x="6477001" y="6384362"/>
            <a:ext cx="4020672" cy="309637"/>
          </a:xfrm>
          <a:prstGeom prst="rect">
            <a:avLst/>
          </a:prstGeom>
          <a:noFill/>
        </p:spPr>
        <p:txBody>
          <a:bodyPr wrap="square" rtlCol="0">
            <a:spAutoFit/>
          </a:bodyPr>
          <a:lstStyle/>
          <a:p>
            <a:pPr algn="r"/>
            <a:r>
              <a:rPr lang="en-US" sz="1412" dirty="0">
                <a:latin typeface="+mn-lt"/>
              </a:rPr>
              <a:t>Clemens JQ </a:t>
            </a:r>
            <a:r>
              <a:rPr lang="en-US" sz="1412" dirty="0" err="1">
                <a:latin typeface="+mn-lt"/>
              </a:rPr>
              <a:t>Neurourol</a:t>
            </a:r>
            <a:r>
              <a:rPr lang="en-US" sz="1412" dirty="0">
                <a:latin typeface="+mn-lt"/>
              </a:rPr>
              <a:t> </a:t>
            </a:r>
            <a:r>
              <a:rPr lang="en-US" sz="1412" dirty="0" err="1">
                <a:latin typeface="+mn-lt"/>
              </a:rPr>
              <a:t>Urodyn</a:t>
            </a:r>
            <a:r>
              <a:rPr lang="en-US" sz="1412" dirty="0">
                <a:latin typeface="+mn-lt"/>
              </a:rPr>
              <a:t> 29:S29-31, 2010</a:t>
            </a:r>
          </a:p>
        </p:txBody>
      </p:sp>
    </p:spTree>
    <p:extLst>
      <p:ext uri="{BB962C8B-B14F-4D97-AF65-F5344CB8AC3E}">
        <p14:creationId xmlns:p14="http://schemas.microsoft.com/office/powerpoint/2010/main" val="38801938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3"/>
          <p:cNvSpPr>
            <a:spLocks noGrp="1" noChangeArrowheads="1"/>
          </p:cNvSpPr>
          <p:nvPr>
            <p:ph type="body" idx="1"/>
          </p:nvPr>
        </p:nvSpPr>
        <p:spPr>
          <a:xfrm>
            <a:off x="1683392" y="1356360"/>
            <a:ext cx="8741327" cy="4876800"/>
          </a:xfrm>
        </p:spPr>
        <p:txBody>
          <a:bodyPr/>
          <a:lstStyle/>
          <a:p>
            <a:r>
              <a:rPr lang="en-US" sz="2400" dirty="0">
                <a:solidFill>
                  <a:schemeClr val="tx1"/>
                </a:solidFill>
              </a:rPr>
              <a:t>Sensory (Afferent) Abnormalities</a:t>
            </a:r>
          </a:p>
          <a:p>
            <a:pPr lvl="1"/>
            <a:r>
              <a:rPr lang="en-US" sz="2000" dirty="0"/>
              <a:t>IC/BPS</a:t>
            </a:r>
          </a:p>
          <a:p>
            <a:pPr lvl="1"/>
            <a:r>
              <a:rPr lang="en-US" sz="2000" dirty="0"/>
              <a:t>CP/CPPS</a:t>
            </a:r>
          </a:p>
          <a:p>
            <a:pPr lvl="1"/>
            <a:r>
              <a:rPr lang="en-US" sz="2000" dirty="0"/>
              <a:t>OAB </a:t>
            </a:r>
            <a:r>
              <a:rPr lang="en-US" sz="2000" dirty="0" smtClean="0"/>
              <a:t>dry</a:t>
            </a:r>
            <a:endParaRPr lang="en-US" sz="2000" dirty="0"/>
          </a:p>
          <a:p>
            <a:pPr lvl="1"/>
            <a:r>
              <a:rPr lang="en-US" sz="2000" dirty="0" err="1"/>
              <a:t>Orchalgia</a:t>
            </a:r>
            <a:endParaRPr lang="en-US" sz="2000" dirty="0"/>
          </a:p>
          <a:p>
            <a:r>
              <a:rPr lang="en-US" sz="2400" dirty="0">
                <a:solidFill>
                  <a:schemeClr val="tx1"/>
                </a:solidFill>
              </a:rPr>
              <a:t>Motor (Efferent) Abnormalities (Objective measurements)</a:t>
            </a:r>
          </a:p>
          <a:p>
            <a:pPr lvl="1"/>
            <a:r>
              <a:rPr lang="en-US" sz="2000" dirty="0"/>
              <a:t>Detrusor underactivity</a:t>
            </a:r>
          </a:p>
          <a:p>
            <a:pPr lvl="1"/>
            <a:r>
              <a:rPr lang="en-US" sz="2000" dirty="0"/>
              <a:t>Urge incontinence/ Detrusor </a:t>
            </a:r>
            <a:r>
              <a:rPr lang="en-US" sz="2000" dirty="0" err="1"/>
              <a:t>Overactivity</a:t>
            </a:r>
            <a:endParaRPr lang="en-US" sz="2000" dirty="0"/>
          </a:p>
          <a:p>
            <a:pPr lvl="1"/>
            <a:r>
              <a:rPr lang="en-US" sz="2000" dirty="0"/>
              <a:t>Detrusor sphincter </a:t>
            </a:r>
            <a:r>
              <a:rPr lang="en-US" sz="2000" dirty="0" err="1"/>
              <a:t>dyssynergia</a:t>
            </a:r>
            <a:endParaRPr lang="en-US" sz="2000" dirty="0"/>
          </a:p>
          <a:p>
            <a:r>
              <a:rPr lang="en-US" sz="2400" dirty="0">
                <a:solidFill>
                  <a:schemeClr val="tx1"/>
                </a:solidFill>
              </a:rPr>
              <a:t>Structural Abnormalities (Objective Measurements)</a:t>
            </a:r>
          </a:p>
          <a:p>
            <a:pPr lvl="1"/>
            <a:r>
              <a:rPr lang="en-US" sz="2000" dirty="0"/>
              <a:t>Stress incontinence</a:t>
            </a:r>
          </a:p>
          <a:p>
            <a:pPr lvl="1"/>
            <a:r>
              <a:rPr lang="en-US" sz="2000" dirty="0"/>
              <a:t>Pelvic prolapse</a:t>
            </a:r>
          </a:p>
          <a:p>
            <a:pPr lvl="1"/>
            <a:r>
              <a:rPr lang="en-US" sz="2000" dirty="0"/>
              <a:t>Diminished bladder compliance</a:t>
            </a:r>
          </a:p>
          <a:p>
            <a:pPr lvl="1"/>
            <a:r>
              <a:rPr lang="en-US" sz="2000" dirty="0"/>
              <a:t>Bladder outlet obstruction</a:t>
            </a:r>
          </a:p>
        </p:txBody>
      </p:sp>
      <p:sp>
        <p:nvSpPr>
          <p:cNvPr id="4" name="Rectangle 2"/>
          <p:cNvSpPr>
            <a:spLocks noGrp="1" noChangeArrowheads="1"/>
          </p:cNvSpPr>
          <p:nvPr>
            <p:ph type="title"/>
          </p:nvPr>
        </p:nvSpPr>
        <p:spPr>
          <a:xfrm>
            <a:off x="3489959" y="152400"/>
            <a:ext cx="6934760" cy="1143000"/>
          </a:xfrm>
        </p:spPr>
        <p:txBody>
          <a:bodyPr/>
          <a:lstStyle/>
          <a:p>
            <a:r>
              <a:rPr lang="en-US" sz="3600" dirty="0"/>
              <a:t>‘Lower Urinary Tract Dysfunction’</a:t>
            </a:r>
          </a:p>
        </p:txBody>
      </p:sp>
      <p:sp>
        <p:nvSpPr>
          <p:cNvPr id="5" name="TextBox 4"/>
          <p:cNvSpPr txBox="1"/>
          <p:nvPr/>
        </p:nvSpPr>
        <p:spPr>
          <a:xfrm>
            <a:off x="6477001" y="6384362"/>
            <a:ext cx="4020672" cy="309637"/>
          </a:xfrm>
          <a:prstGeom prst="rect">
            <a:avLst/>
          </a:prstGeom>
          <a:noFill/>
        </p:spPr>
        <p:txBody>
          <a:bodyPr wrap="square" rtlCol="0">
            <a:spAutoFit/>
          </a:bodyPr>
          <a:lstStyle/>
          <a:p>
            <a:pPr algn="r"/>
            <a:r>
              <a:rPr lang="en-US" sz="1412" dirty="0">
                <a:latin typeface="+mn-lt"/>
              </a:rPr>
              <a:t>Clemens JQ </a:t>
            </a:r>
            <a:r>
              <a:rPr lang="en-US" sz="1412" dirty="0" err="1">
                <a:latin typeface="+mn-lt"/>
              </a:rPr>
              <a:t>Neurourol</a:t>
            </a:r>
            <a:r>
              <a:rPr lang="en-US" sz="1412" dirty="0">
                <a:latin typeface="+mn-lt"/>
              </a:rPr>
              <a:t> </a:t>
            </a:r>
            <a:r>
              <a:rPr lang="en-US" sz="1412" dirty="0" err="1">
                <a:latin typeface="+mn-lt"/>
              </a:rPr>
              <a:t>Urodyn</a:t>
            </a:r>
            <a:r>
              <a:rPr lang="en-US" sz="1412" dirty="0">
                <a:latin typeface="+mn-lt"/>
              </a:rPr>
              <a:t> 29:S29-31, 2010</a:t>
            </a:r>
          </a:p>
        </p:txBody>
      </p:sp>
    </p:spTree>
    <p:extLst>
      <p:ext uri="{BB962C8B-B14F-4D97-AF65-F5344CB8AC3E}">
        <p14:creationId xmlns:p14="http://schemas.microsoft.com/office/powerpoint/2010/main" val="31264811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3"/>
          <p:cNvSpPr>
            <a:spLocks noGrp="1" noChangeArrowheads="1"/>
          </p:cNvSpPr>
          <p:nvPr>
            <p:ph type="body" idx="1"/>
          </p:nvPr>
        </p:nvSpPr>
        <p:spPr>
          <a:xfrm>
            <a:off x="1683392" y="1356360"/>
            <a:ext cx="8741327" cy="4876800"/>
          </a:xfrm>
        </p:spPr>
        <p:txBody>
          <a:bodyPr/>
          <a:lstStyle/>
          <a:p>
            <a:r>
              <a:rPr lang="en-US" sz="2400" dirty="0">
                <a:solidFill>
                  <a:schemeClr val="tx1"/>
                </a:solidFill>
              </a:rPr>
              <a:t>Sensory (Afferent) Abnormalities</a:t>
            </a:r>
          </a:p>
          <a:p>
            <a:pPr lvl="1"/>
            <a:r>
              <a:rPr lang="en-US" sz="2000" dirty="0"/>
              <a:t>IC/BPS</a:t>
            </a:r>
          </a:p>
          <a:p>
            <a:pPr lvl="1"/>
            <a:r>
              <a:rPr lang="en-US" sz="2000" dirty="0"/>
              <a:t>CP/CPPS</a:t>
            </a:r>
          </a:p>
          <a:p>
            <a:pPr lvl="1"/>
            <a:r>
              <a:rPr lang="en-US" sz="2000" dirty="0"/>
              <a:t>OAB </a:t>
            </a:r>
            <a:r>
              <a:rPr lang="en-US" sz="2000" dirty="0" smtClean="0"/>
              <a:t>dry</a:t>
            </a:r>
            <a:endParaRPr lang="en-US" sz="2000" dirty="0"/>
          </a:p>
          <a:p>
            <a:pPr lvl="1"/>
            <a:r>
              <a:rPr lang="en-US" sz="2000" dirty="0" err="1"/>
              <a:t>Orchalgia</a:t>
            </a:r>
            <a:endParaRPr lang="en-US" sz="2000" dirty="0"/>
          </a:p>
          <a:p>
            <a:r>
              <a:rPr lang="en-US" sz="2400" dirty="0">
                <a:solidFill>
                  <a:schemeClr val="tx1"/>
                </a:solidFill>
              </a:rPr>
              <a:t>Motor (Efferent) Abnormalities (Objective measurements)</a:t>
            </a:r>
          </a:p>
          <a:p>
            <a:pPr lvl="1"/>
            <a:r>
              <a:rPr lang="en-US" sz="2000" dirty="0"/>
              <a:t>Detrusor underactivity</a:t>
            </a:r>
          </a:p>
          <a:p>
            <a:pPr lvl="1"/>
            <a:r>
              <a:rPr lang="en-US" sz="2000" dirty="0"/>
              <a:t>Urge incontinence/ Detrusor </a:t>
            </a:r>
            <a:r>
              <a:rPr lang="en-US" sz="2000" dirty="0" err="1"/>
              <a:t>Overactivity</a:t>
            </a:r>
            <a:endParaRPr lang="en-US" sz="2000" dirty="0"/>
          </a:p>
          <a:p>
            <a:pPr lvl="1"/>
            <a:r>
              <a:rPr lang="en-US" sz="2000" dirty="0"/>
              <a:t>Detrusor sphincter </a:t>
            </a:r>
            <a:r>
              <a:rPr lang="en-US" sz="2000" dirty="0" err="1"/>
              <a:t>dyssynergia</a:t>
            </a:r>
            <a:endParaRPr lang="en-US" sz="2000" dirty="0"/>
          </a:p>
          <a:p>
            <a:r>
              <a:rPr lang="en-US" sz="2400" dirty="0">
                <a:solidFill>
                  <a:schemeClr val="tx1"/>
                </a:solidFill>
              </a:rPr>
              <a:t>Structural Abnormalities (Objective Measurements)</a:t>
            </a:r>
          </a:p>
          <a:p>
            <a:pPr lvl="1"/>
            <a:r>
              <a:rPr lang="en-US" sz="2000" dirty="0"/>
              <a:t>Stress incontinence</a:t>
            </a:r>
          </a:p>
          <a:p>
            <a:pPr lvl="1"/>
            <a:r>
              <a:rPr lang="en-US" sz="2000" dirty="0"/>
              <a:t>Pelvic prolapse</a:t>
            </a:r>
          </a:p>
          <a:p>
            <a:pPr lvl="1"/>
            <a:r>
              <a:rPr lang="en-US" sz="2000" dirty="0"/>
              <a:t>Diminished bladder compliance</a:t>
            </a:r>
          </a:p>
          <a:p>
            <a:pPr lvl="1"/>
            <a:r>
              <a:rPr lang="en-US" sz="2000" dirty="0"/>
              <a:t>Bladder outlet obstruction</a:t>
            </a:r>
          </a:p>
        </p:txBody>
      </p:sp>
      <p:sp>
        <p:nvSpPr>
          <p:cNvPr id="4" name="Rectangle 2"/>
          <p:cNvSpPr>
            <a:spLocks noGrp="1" noChangeArrowheads="1"/>
          </p:cNvSpPr>
          <p:nvPr>
            <p:ph type="title"/>
          </p:nvPr>
        </p:nvSpPr>
        <p:spPr>
          <a:xfrm>
            <a:off x="3489959" y="152400"/>
            <a:ext cx="6934760" cy="1143000"/>
          </a:xfrm>
        </p:spPr>
        <p:txBody>
          <a:bodyPr/>
          <a:lstStyle/>
          <a:p>
            <a:r>
              <a:rPr lang="en-US" sz="3600" dirty="0"/>
              <a:t>‘Lower Urinary Tract Dysfunction’</a:t>
            </a:r>
          </a:p>
        </p:txBody>
      </p:sp>
      <p:sp>
        <p:nvSpPr>
          <p:cNvPr id="5" name="TextBox 4"/>
          <p:cNvSpPr txBox="1"/>
          <p:nvPr/>
        </p:nvSpPr>
        <p:spPr>
          <a:xfrm>
            <a:off x="6477001" y="6384362"/>
            <a:ext cx="4020672" cy="309637"/>
          </a:xfrm>
          <a:prstGeom prst="rect">
            <a:avLst/>
          </a:prstGeom>
          <a:noFill/>
        </p:spPr>
        <p:txBody>
          <a:bodyPr wrap="square" rtlCol="0">
            <a:spAutoFit/>
          </a:bodyPr>
          <a:lstStyle/>
          <a:p>
            <a:pPr algn="r"/>
            <a:r>
              <a:rPr lang="en-US" sz="1412" dirty="0">
                <a:latin typeface="+mn-lt"/>
              </a:rPr>
              <a:t>Clemens JQ </a:t>
            </a:r>
            <a:r>
              <a:rPr lang="en-US" sz="1412" dirty="0" err="1">
                <a:latin typeface="+mn-lt"/>
              </a:rPr>
              <a:t>Neurourol</a:t>
            </a:r>
            <a:r>
              <a:rPr lang="en-US" sz="1412" dirty="0">
                <a:latin typeface="+mn-lt"/>
              </a:rPr>
              <a:t> </a:t>
            </a:r>
            <a:r>
              <a:rPr lang="en-US" sz="1412" dirty="0" err="1">
                <a:latin typeface="+mn-lt"/>
              </a:rPr>
              <a:t>Urodyn</a:t>
            </a:r>
            <a:r>
              <a:rPr lang="en-US" sz="1412" dirty="0">
                <a:latin typeface="+mn-lt"/>
              </a:rPr>
              <a:t> 29:S29-31, 2010</a:t>
            </a:r>
          </a:p>
        </p:txBody>
      </p:sp>
      <p:sp>
        <p:nvSpPr>
          <p:cNvPr id="2" name="TextBox 1"/>
          <p:cNvSpPr txBox="1"/>
          <p:nvPr/>
        </p:nvSpPr>
        <p:spPr>
          <a:xfrm>
            <a:off x="7055143" y="1904301"/>
            <a:ext cx="1225258" cy="707886"/>
          </a:xfrm>
          <a:prstGeom prst="rect">
            <a:avLst/>
          </a:prstGeom>
          <a:noFill/>
          <a:ln w="15875">
            <a:solidFill>
              <a:schemeClr val="accent1"/>
            </a:solidFill>
          </a:ln>
        </p:spPr>
        <p:txBody>
          <a:bodyPr wrap="square" rtlCol="0">
            <a:spAutoFit/>
          </a:bodyPr>
          <a:lstStyle/>
          <a:p>
            <a:r>
              <a:rPr lang="en-US" dirty="0" smtClean="0">
                <a:latin typeface="+mj-lt"/>
              </a:rPr>
              <a:t>Pain</a:t>
            </a:r>
          </a:p>
          <a:p>
            <a:r>
              <a:rPr lang="en-US" dirty="0" smtClean="0">
                <a:latin typeface="+mj-lt"/>
              </a:rPr>
              <a:t>Urgency</a:t>
            </a:r>
            <a:endParaRPr lang="en-US" dirty="0">
              <a:latin typeface="+mj-lt"/>
            </a:endParaRPr>
          </a:p>
        </p:txBody>
      </p:sp>
      <p:sp>
        <p:nvSpPr>
          <p:cNvPr id="3" name="Right Arrow 2"/>
          <p:cNvSpPr/>
          <p:nvPr/>
        </p:nvSpPr>
        <p:spPr bwMode="auto">
          <a:xfrm rot="10800000">
            <a:off x="4226560" y="2113280"/>
            <a:ext cx="2367280" cy="261804"/>
          </a:xfrm>
          <a:prstGeom prst="rightArrow">
            <a:avLst/>
          </a:prstGeom>
          <a:solidFill>
            <a:schemeClr val="tx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18548193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4786" name="Rectangle 2"/>
          <p:cNvSpPr>
            <a:spLocks noGrp="1" noChangeArrowheads="1"/>
          </p:cNvSpPr>
          <p:nvPr>
            <p:ph type="title"/>
          </p:nvPr>
        </p:nvSpPr>
        <p:spPr/>
        <p:txBody>
          <a:bodyPr/>
          <a:lstStyle/>
          <a:p>
            <a:r>
              <a:rPr lang="en-US" dirty="0" smtClean="0"/>
              <a:t>Definitions</a:t>
            </a:r>
            <a:endParaRPr lang="en-US" dirty="0"/>
          </a:p>
        </p:txBody>
      </p:sp>
      <p:sp>
        <p:nvSpPr>
          <p:cNvPr id="1014787" name="Rectangle 3"/>
          <p:cNvSpPr>
            <a:spLocks noGrp="1" noChangeArrowheads="1"/>
          </p:cNvSpPr>
          <p:nvPr>
            <p:ph type="body" idx="1"/>
          </p:nvPr>
        </p:nvSpPr>
        <p:spPr/>
        <p:txBody>
          <a:bodyPr/>
          <a:lstStyle/>
          <a:p>
            <a:r>
              <a:rPr lang="en-US" sz="3200" dirty="0" smtClean="0"/>
              <a:t>Pain</a:t>
            </a:r>
          </a:p>
          <a:p>
            <a:pPr lvl="1"/>
            <a:r>
              <a:rPr lang="en-US" sz="2400" dirty="0" smtClean="0"/>
              <a:t>‘Unpleasant </a:t>
            </a:r>
            <a:r>
              <a:rPr lang="en-US" sz="2400" dirty="0"/>
              <a:t>sensory or emotional experience associated with actual or potential tissue damage, or described in terms of such damage’</a:t>
            </a:r>
          </a:p>
          <a:p>
            <a:pPr lvl="2"/>
            <a:r>
              <a:rPr lang="en-US" sz="2000" dirty="0">
                <a:solidFill>
                  <a:schemeClr val="tx1"/>
                </a:solidFill>
              </a:rPr>
              <a:t>International Association for the Study of Pain, </a:t>
            </a:r>
            <a:r>
              <a:rPr lang="en-US" sz="2000" dirty="0" smtClean="0">
                <a:solidFill>
                  <a:schemeClr val="tx1"/>
                </a:solidFill>
              </a:rPr>
              <a:t>1994</a:t>
            </a:r>
          </a:p>
          <a:p>
            <a:pPr lvl="1"/>
            <a:endParaRPr lang="en-US" sz="2400" dirty="0">
              <a:solidFill>
                <a:schemeClr val="tx1"/>
              </a:solidFill>
            </a:endParaRPr>
          </a:p>
          <a:p>
            <a:r>
              <a:rPr lang="en-US" sz="3200" dirty="0" smtClean="0"/>
              <a:t>Urgency</a:t>
            </a:r>
          </a:p>
          <a:p>
            <a:pPr lvl="1"/>
            <a:r>
              <a:rPr lang="en-US" sz="2400" dirty="0"/>
              <a:t>Sudden compelling desire to pass urine, which is difficult to defer</a:t>
            </a:r>
          </a:p>
          <a:p>
            <a:pPr lvl="2"/>
            <a:r>
              <a:rPr lang="en-US" sz="2000" dirty="0">
                <a:solidFill>
                  <a:schemeClr val="tx1"/>
                </a:solidFill>
              </a:rPr>
              <a:t>International Continence Society, 2002</a:t>
            </a:r>
            <a:r>
              <a:rPr lang="en-US" sz="2000" dirty="0"/>
              <a:t> </a:t>
            </a:r>
            <a:endParaRPr lang="en-US" sz="2000" dirty="0" smtClean="0"/>
          </a:p>
          <a:p>
            <a:pPr lvl="1"/>
            <a:r>
              <a:rPr lang="en-US" sz="2400" dirty="0" smtClean="0"/>
              <a:t>‘I feel like my bladder is going to burst’!</a:t>
            </a:r>
          </a:p>
          <a:p>
            <a:pPr lvl="1"/>
            <a:r>
              <a:rPr lang="en-US" sz="2400" dirty="0" smtClean="0"/>
              <a:t>(Sounds a lot like ‘pain’ to me!)</a:t>
            </a:r>
            <a:endParaRPr lang="en-US" sz="2400" dirty="0"/>
          </a:p>
          <a:p>
            <a:pPr lvl="1"/>
            <a:endParaRPr lang="en-US" sz="2400" dirty="0">
              <a:solidFill>
                <a:schemeClr val="tx1"/>
              </a:solidFill>
            </a:endParaRPr>
          </a:p>
        </p:txBody>
      </p:sp>
    </p:spTree>
    <p:extLst>
      <p:ext uri="{BB962C8B-B14F-4D97-AF65-F5344CB8AC3E}">
        <p14:creationId xmlns:p14="http://schemas.microsoft.com/office/powerpoint/2010/main" val="14478165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59881" y="217488"/>
            <a:ext cx="7051524" cy="891222"/>
          </a:xfrm>
        </p:spPr>
        <p:txBody>
          <a:bodyPr/>
          <a:lstStyle/>
          <a:p>
            <a:r>
              <a:rPr lang="en-US" dirty="0" smtClean="0"/>
              <a:t>Patient Perspective</a:t>
            </a:r>
            <a:endParaRPr lang="en-US" dirty="0"/>
          </a:p>
        </p:txBody>
      </p:sp>
      <p:sp>
        <p:nvSpPr>
          <p:cNvPr id="3" name="Content Placeholder 2"/>
          <p:cNvSpPr>
            <a:spLocks noGrp="1"/>
          </p:cNvSpPr>
          <p:nvPr>
            <p:ph idx="4294967295"/>
          </p:nvPr>
        </p:nvSpPr>
        <p:spPr>
          <a:xfrm>
            <a:off x="1126273" y="1383030"/>
            <a:ext cx="10136459" cy="5109210"/>
          </a:xfrm>
        </p:spPr>
        <p:txBody>
          <a:bodyPr>
            <a:normAutofit fontScale="55000" lnSpcReduction="20000"/>
          </a:bodyPr>
          <a:lstStyle/>
          <a:p>
            <a:r>
              <a:rPr lang="en-US" dirty="0"/>
              <a:t>The last month has been pretty bad for me. I’ve had terrible abdominal pain.  At first I thought it was a bladder infection but the tests all came back negative, and antibiotics wouldn’t work. </a:t>
            </a:r>
            <a:r>
              <a:rPr lang="en-US" dirty="0" smtClean="0"/>
              <a:t> The pain is just unbelievable.  I’ve been on my back with ice packs for a month.  I cry when the pain gets bad. I prop my feet up on my desk at work, and it hurts to walk. This has turned my life upside-down and I’m very scared about the future. </a:t>
            </a:r>
          </a:p>
          <a:p>
            <a:endParaRPr lang="en-US" dirty="0" smtClean="0"/>
          </a:p>
          <a:p>
            <a:r>
              <a:rPr lang="en-US" dirty="0" smtClean="0"/>
              <a:t>The </a:t>
            </a:r>
            <a:r>
              <a:rPr lang="en-US" dirty="0"/>
              <a:t>doctors think I have interstitial cystitis. </a:t>
            </a:r>
            <a:r>
              <a:rPr lang="en-US" dirty="0" smtClean="0"/>
              <a:t>I’ve </a:t>
            </a:r>
            <a:r>
              <a:rPr lang="en-US" dirty="0"/>
              <a:t>learned that people suffer for years with it, some wind up on disability, etc.  They have some treatments but most work only about 30% of the time and just reduce the symptoms. </a:t>
            </a:r>
            <a:endParaRPr lang="en-US" dirty="0" smtClean="0"/>
          </a:p>
          <a:p>
            <a:pPr marL="0" indent="0">
              <a:buNone/>
            </a:pPr>
            <a:endParaRPr lang="en-US" dirty="0" smtClean="0"/>
          </a:p>
          <a:p>
            <a:r>
              <a:rPr lang="en-US" dirty="0" smtClean="0"/>
              <a:t>It </a:t>
            </a:r>
            <a:r>
              <a:rPr lang="en-US" dirty="0"/>
              <a:t>doesn’t seem believable that something like this exists, until you hear the patient’s stories about it. </a:t>
            </a:r>
            <a:r>
              <a:rPr lang="en-US" dirty="0" smtClean="0"/>
              <a:t>  I’ve </a:t>
            </a:r>
            <a:r>
              <a:rPr lang="en-US" dirty="0"/>
              <a:t>been on a diet of water, rice, potatoes, and plain chicken for 2 weeks, desperate to reduce the pain.  I’ve gotten a couple of better days but still no relief.  What’s awful is that the pain is always there, but it comes and goes in severity without warning, so you never know what is around the corner or how long the pain will last. </a:t>
            </a:r>
          </a:p>
        </p:txBody>
      </p:sp>
    </p:spTree>
    <p:extLst>
      <p:ext uri="{BB962C8B-B14F-4D97-AF65-F5344CB8AC3E}">
        <p14:creationId xmlns:p14="http://schemas.microsoft.com/office/powerpoint/2010/main" val="17408815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903249" y="1268731"/>
            <a:ext cx="9387561" cy="5280343"/>
          </a:xfrm>
        </p:spPr>
        <p:txBody>
          <a:bodyPr>
            <a:normAutofit fontScale="92500" lnSpcReduction="20000"/>
          </a:bodyPr>
          <a:lstStyle/>
          <a:p>
            <a:r>
              <a:rPr lang="en-US" sz="3100" dirty="0"/>
              <a:t>I must say to you personally that you have given me new life. I had lost interest in my most favorite activities, lost the will to leave my home because of the debilitating pain and urgent need for bathrooms wherever I went. I was reluctant to be in the car for any trip more than half an hour. I no longer looked forward to my daily tennis games that give me so much pleasure. </a:t>
            </a:r>
          </a:p>
          <a:p>
            <a:endParaRPr lang="en-US" sz="3100" dirty="0"/>
          </a:p>
          <a:p>
            <a:r>
              <a:rPr lang="en-US" sz="3100" dirty="0"/>
              <a:t>Most important and more significant than anything else, you have given back a loving and devoted grandmother to my three precious grandchildren.  How can I find the words to describe to you what a gift that is. </a:t>
            </a:r>
          </a:p>
          <a:p>
            <a:endParaRPr lang="en-US" dirty="0"/>
          </a:p>
        </p:txBody>
      </p:sp>
      <p:sp>
        <p:nvSpPr>
          <p:cNvPr id="4" name="Title 1"/>
          <p:cNvSpPr txBox="1">
            <a:spLocks/>
          </p:cNvSpPr>
          <p:nvPr/>
        </p:nvSpPr>
        <p:spPr bwMode="auto">
          <a:xfrm>
            <a:off x="3159881" y="194628"/>
            <a:ext cx="7051524" cy="8912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eaLnBrk="0" fontAlgn="base" hangingPunct="0">
              <a:lnSpc>
                <a:spcPct val="85000"/>
              </a:lnSpc>
              <a:spcBef>
                <a:spcPct val="0"/>
              </a:spcBef>
              <a:spcAft>
                <a:spcPct val="0"/>
              </a:spcAft>
              <a:defRPr sz="4000">
                <a:solidFill>
                  <a:schemeClr val="tx1"/>
                </a:solidFill>
                <a:latin typeface="+mj-lt"/>
                <a:ea typeface="+mj-ea"/>
                <a:cs typeface="+mj-cs"/>
              </a:defRPr>
            </a:lvl1pPr>
            <a:lvl2pPr algn="ctr" rtl="0" eaLnBrk="0" fontAlgn="base" hangingPunct="0">
              <a:lnSpc>
                <a:spcPct val="85000"/>
              </a:lnSpc>
              <a:spcBef>
                <a:spcPct val="0"/>
              </a:spcBef>
              <a:spcAft>
                <a:spcPct val="0"/>
              </a:spcAft>
              <a:defRPr sz="4000">
                <a:solidFill>
                  <a:schemeClr val="tx1"/>
                </a:solidFill>
                <a:latin typeface="Arial" charset="0"/>
              </a:defRPr>
            </a:lvl2pPr>
            <a:lvl3pPr algn="ctr" rtl="0" eaLnBrk="0" fontAlgn="base" hangingPunct="0">
              <a:lnSpc>
                <a:spcPct val="85000"/>
              </a:lnSpc>
              <a:spcBef>
                <a:spcPct val="0"/>
              </a:spcBef>
              <a:spcAft>
                <a:spcPct val="0"/>
              </a:spcAft>
              <a:defRPr sz="4000">
                <a:solidFill>
                  <a:schemeClr val="tx1"/>
                </a:solidFill>
                <a:latin typeface="Arial" charset="0"/>
              </a:defRPr>
            </a:lvl3pPr>
            <a:lvl4pPr algn="ctr" rtl="0" eaLnBrk="0" fontAlgn="base" hangingPunct="0">
              <a:lnSpc>
                <a:spcPct val="85000"/>
              </a:lnSpc>
              <a:spcBef>
                <a:spcPct val="0"/>
              </a:spcBef>
              <a:spcAft>
                <a:spcPct val="0"/>
              </a:spcAft>
              <a:defRPr sz="4000">
                <a:solidFill>
                  <a:schemeClr val="tx1"/>
                </a:solidFill>
                <a:latin typeface="Arial" charset="0"/>
              </a:defRPr>
            </a:lvl4pPr>
            <a:lvl5pPr algn="ctr" rtl="0" eaLnBrk="0" fontAlgn="base" hangingPunct="0">
              <a:lnSpc>
                <a:spcPct val="85000"/>
              </a:lnSpc>
              <a:spcBef>
                <a:spcPct val="0"/>
              </a:spcBef>
              <a:spcAft>
                <a:spcPct val="0"/>
              </a:spcAft>
              <a:defRPr sz="4000">
                <a:solidFill>
                  <a:schemeClr val="tx1"/>
                </a:solidFill>
                <a:latin typeface="Arial" charset="0"/>
              </a:defRPr>
            </a:lvl5pPr>
            <a:lvl6pPr marL="457200" algn="ctr" rtl="0" eaLnBrk="0" fontAlgn="base" hangingPunct="0">
              <a:lnSpc>
                <a:spcPct val="85000"/>
              </a:lnSpc>
              <a:spcBef>
                <a:spcPct val="0"/>
              </a:spcBef>
              <a:spcAft>
                <a:spcPct val="0"/>
              </a:spcAft>
              <a:defRPr sz="4000">
                <a:solidFill>
                  <a:schemeClr val="tx1"/>
                </a:solidFill>
                <a:latin typeface="Arial" charset="0"/>
              </a:defRPr>
            </a:lvl6pPr>
            <a:lvl7pPr marL="914400" algn="ctr" rtl="0" eaLnBrk="0" fontAlgn="base" hangingPunct="0">
              <a:lnSpc>
                <a:spcPct val="85000"/>
              </a:lnSpc>
              <a:spcBef>
                <a:spcPct val="0"/>
              </a:spcBef>
              <a:spcAft>
                <a:spcPct val="0"/>
              </a:spcAft>
              <a:defRPr sz="4000">
                <a:solidFill>
                  <a:schemeClr val="tx1"/>
                </a:solidFill>
                <a:latin typeface="Arial" charset="0"/>
              </a:defRPr>
            </a:lvl7pPr>
            <a:lvl8pPr marL="1371600" algn="ctr" rtl="0" eaLnBrk="0" fontAlgn="base" hangingPunct="0">
              <a:lnSpc>
                <a:spcPct val="85000"/>
              </a:lnSpc>
              <a:spcBef>
                <a:spcPct val="0"/>
              </a:spcBef>
              <a:spcAft>
                <a:spcPct val="0"/>
              </a:spcAft>
              <a:defRPr sz="4000">
                <a:solidFill>
                  <a:schemeClr val="tx1"/>
                </a:solidFill>
                <a:latin typeface="Arial" charset="0"/>
              </a:defRPr>
            </a:lvl8pPr>
            <a:lvl9pPr marL="1828800" algn="ctr" rtl="0" eaLnBrk="0" fontAlgn="base" hangingPunct="0">
              <a:lnSpc>
                <a:spcPct val="85000"/>
              </a:lnSpc>
              <a:spcBef>
                <a:spcPct val="0"/>
              </a:spcBef>
              <a:spcAft>
                <a:spcPct val="0"/>
              </a:spcAft>
              <a:defRPr sz="4000">
                <a:solidFill>
                  <a:schemeClr val="tx1"/>
                </a:solidFill>
                <a:latin typeface="Arial" charset="0"/>
              </a:defRPr>
            </a:lvl9pPr>
          </a:lstStyle>
          <a:p>
            <a:r>
              <a:rPr lang="en-US" dirty="0"/>
              <a:t>Patient Perspective</a:t>
            </a:r>
          </a:p>
        </p:txBody>
      </p:sp>
    </p:spTree>
    <p:extLst>
      <p:ext uri="{BB962C8B-B14F-4D97-AF65-F5344CB8AC3E}">
        <p14:creationId xmlns:p14="http://schemas.microsoft.com/office/powerpoint/2010/main" val="20445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bwMode="auto">
          <a:xfrm>
            <a:off x="1615440" y="137160"/>
            <a:ext cx="1405890" cy="1074420"/>
          </a:xfrm>
          <a:prstGeom prst="rect">
            <a:avLst/>
          </a:prstGeom>
          <a:solidFill>
            <a:schemeClr val="bg1"/>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dirty="0"/>
          </a:p>
        </p:txBody>
      </p:sp>
      <p:pic>
        <p:nvPicPr>
          <p:cNvPr id="1026" name="Picture 2"/>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70000" contrast="-40000"/>
                    </a14:imgEffect>
                  </a14:imgLayer>
                </a14:imgProps>
              </a:ext>
              <a:ext uri="{28A0092B-C50C-407E-A947-70E740481C1C}">
                <a14:useLocalDpi xmlns:a14="http://schemas.microsoft.com/office/drawing/2010/main" val="0"/>
              </a:ext>
            </a:extLst>
          </a:blip>
          <a:srcRect/>
          <a:stretch>
            <a:fillRect/>
          </a:stretch>
        </p:blipFill>
        <p:spPr bwMode="auto">
          <a:xfrm>
            <a:off x="5613531" y="2349398"/>
            <a:ext cx="5969676" cy="41653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Content Placeholder 2"/>
          <p:cNvSpPr>
            <a:spLocks noGrp="1"/>
          </p:cNvSpPr>
          <p:nvPr>
            <p:ph idx="1"/>
          </p:nvPr>
        </p:nvSpPr>
        <p:spPr>
          <a:xfrm>
            <a:off x="487680" y="1600202"/>
            <a:ext cx="11095527" cy="4525963"/>
          </a:xfrm>
        </p:spPr>
        <p:txBody>
          <a:bodyPr/>
          <a:lstStyle/>
          <a:p>
            <a:r>
              <a:rPr lang="en-US" dirty="0" smtClean="0"/>
              <a:t>No large-scale studies of IC or CP</a:t>
            </a:r>
          </a:p>
          <a:p>
            <a:r>
              <a:rPr lang="en-US" dirty="0" smtClean="0"/>
              <a:t>No consensus on:</a:t>
            </a:r>
          </a:p>
          <a:p>
            <a:pPr lvl="1"/>
            <a:r>
              <a:rPr lang="en-US" dirty="0" smtClean="0"/>
              <a:t>Epidemiology</a:t>
            </a:r>
          </a:p>
          <a:p>
            <a:pPr lvl="1"/>
            <a:r>
              <a:rPr lang="en-US" dirty="0" smtClean="0"/>
              <a:t>Terminology</a:t>
            </a:r>
          </a:p>
          <a:p>
            <a:pPr lvl="1"/>
            <a:r>
              <a:rPr lang="en-US" dirty="0" smtClean="0"/>
              <a:t>Diagnosis </a:t>
            </a:r>
          </a:p>
          <a:p>
            <a:pPr lvl="1"/>
            <a:r>
              <a:rPr lang="en-US" dirty="0" smtClean="0"/>
              <a:t>Treatment</a:t>
            </a:r>
          </a:p>
          <a:p>
            <a:pPr lvl="1"/>
            <a:r>
              <a:rPr lang="en-US" dirty="0" smtClean="0"/>
              <a:t>Pathophysiology</a:t>
            </a:r>
          </a:p>
          <a:p>
            <a:pPr lvl="1"/>
            <a:r>
              <a:rPr lang="en-US" dirty="0" smtClean="0"/>
              <a:t>Anything else</a:t>
            </a:r>
            <a:endParaRPr lang="en-US" dirty="0"/>
          </a:p>
        </p:txBody>
      </p:sp>
      <p:sp>
        <p:nvSpPr>
          <p:cNvPr id="2" name="Title 1"/>
          <p:cNvSpPr>
            <a:spLocks noGrp="1"/>
          </p:cNvSpPr>
          <p:nvPr>
            <p:ph type="title"/>
          </p:nvPr>
        </p:nvSpPr>
        <p:spPr>
          <a:xfrm>
            <a:off x="2805551" y="468948"/>
            <a:ext cx="7051524" cy="754062"/>
          </a:xfrm>
        </p:spPr>
        <p:txBody>
          <a:bodyPr/>
          <a:lstStyle/>
          <a:p>
            <a:r>
              <a:rPr lang="en-US" dirty="0" smtClean="0"/>
              <a:t>The 1980’s</a:t>
            </a:r>
            <a:endParaRPr lang="en-US" dirty="0"/>
          </a:p>
        </p:txBody>
      </p:sp>
    </p:spTree>
    <p:extLst>
      <p:ext uri="{BB962C8B-B14F-4D97-AF65-F5344CB8AC3E}">
        <p14:creationId xmlns:p14="http://schemas.microsoft.com/office/powerpoint/2010/main" val="6019703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bwMode="auto">
          <a:xfrm>
            <a:off x="1615440" y="137160"/>
            <a:ext cx="1405890" cy="1074420"/>
          </a:xfrm>
          <a:prstGeom prst="rect">
            <a:avLst/>
          </a:prstGeom>
          <a:solidFill>
            <a:schemeClr val="bg1"/>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dirty="0"/>
          </a:p>
        </p:txBody>
      </p:sp>
      <p:pic>
        <p:nvPicPr>
          <p:cNvPr id="1026" name="Picture 2" descr="http://upload.wikimedia.org/wikipedia/commons/2/21/Harry_Reid_official_portrait_2009.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3427" r="24862" b="44541"/>
          <a:stretch/>
        </p:blipFill>
        <p:spPr bwMode="auto">
          <a:xfrm>
            <a:off x="7031475" y="479758"/>
            <a:ext cx="2919369" cy="3965895"/>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p:cNvSpPr>
            <a:spLocks noGrp="1"/>
          </p:cNvSpPr>
          <p:nvPr>
            <p:ph type="title"/>
          </p:nvPr>
        </p:nvSpPr>
        <p:spPr>
          <a:xfrm>
            <a:off x="6705905" y="5018480"/>
            <a:ext cx="3832356" cy="1143000"/>
          </a:xfrm>
        </p:spPr>
        <p:txBody>
          <a:bodyPr/>
          <a:lstStyle/>
          <a:p>
            <a:r>
              <a:rPr lang="en-US" sz="2800" dirty="0"/>
              <a:t>Harry Reid (D)</a:t>
            </a:r>
            <a:br>
              <a:rPr lang="en-US" sz="2800" dirty="0"/>
            </a:br>
            <a:r>
              <a:rPr lang="en-US" sz="2000" dirty="0"/>
              <a:t>U.S. Senator, Utah (1987-2017)</a:t>
            </a:r>
          </a:p>
        </p:txBody>
      </p:sp>
      <p:sp>
        <p:nvSpPr>
          <p:cNvPr id="4" name="AutoShape 2" descr="Vicki Ratner MD - Our Bodies Ourselves"/>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Vicki Ratner MD - Our Bodies Ourselves"/>
          <p:cNvSpPr>
            <a:spLocks noChangeAspect="1" noChangeArrowheads="1"/>
          </p:cNvSpPr>
          <p:nvPr/>
        </p:nvSpPr>
        <p:spPr bwMode="auto">
          <a:xfrm>
            <a:off x="1831975" y="79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 name="Picture 5"/>
          <p:cNvPicPr>
            <a:picLocks noChangeAspect="1"/>
          </p:cNvPicPr>
          <p:nvPr/>
        </p:nvPicPr>
        <p:blipFill>
          <a:blip r:embed="rId3"/>
          <a:stretch>
            <a:fillRect/>
          </a:stretch>
        </p:blipFill>
        <p:spPr>
          <a:xfrm>
            <a:off x="2362172" y="861763"/>
            <a:ext cx="2561509" cy="3201886"/>
          </a:xfrm>
          <a:prstGeom prst="rect">
            <a:avLst/>
          </a:prstGeom>
        </p:spPr>
      </p:pic>
      <p:sp>
        <p:nvSpPr>
          <p:cNvPr id="8" name="Title 2"/>
          <p:cNvSpPr txBox="1">
            <a:spLocks/>
          </p:cNvSpPr>
          <p:nvPr/>
        </p:nvSpPr>
        <p:spPr bwMode="auto">
          <a:xfrm>
            <a:off x="1874264" y="4929270"/>
            <a:ext cx="3537323"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eaLnBrk="0" fontAlgn="base" hangingPunct="0">
              <a:lnSpc>
                <a:spcPct val="85000"/>
              </a:lnSpc>
              <a:spcBef>
                <a:spcPct val="0"/>
              </a:spcBef>
              <a:spcAft>
                <a:spcPct val="0"/>
              </a:spcAft>
              <a:defRPr sz="4000">
                <a:solidFill>
                  <a:schemeClr val="tx1"/>
                </a:solidFill>
                <a:latin typeface="+mj-lt"/>
                <a:ea typeface="+mj-ea"/>
                <a:cs typeface="+mj-cs"/>
              </a:defRPr>
            </a:lvl1pPr>
            <a:lvl2pPr algn="ctr" rtl="0" eaLnBrk="0" fontAlgn="base" hangingPunct="0">
              <a:lnSpc>
                <a:spcPct val="85000"/>
              </a:lnSpc>
              <a:spcBef>
                <a:spcPct val="0"/>
              </a:spcBef>
              <a:spcAft>
                <a:spcPct val="0"/>
              </a:spcAft>
              <a:defRPr sz="4000">
                <a:solidFill>
                  <a:schemeClr val="tx1"/>
                </a:solidFill>
                <a:latin typeface="Arial" charset="0"/>
              </a:defRPr>
            </a:lvl2pPr>
            <a:lvl3pPr algn="ctr" rtl="0" eaLnBrk="0" fontAlgn="base" hangingPunct="0">
              <a:lnSpc>
                <a:spcPct val="85000"/>
              </a:lnSpc>
              <a:spcBef>
                <a:spcPct val="0"/>
              </a:spcBef>
              <a:spcAft>
                <a:spcPct val="0"/>
              </a:spcAft>
              <a:defRPr sz="4000">
                <a:solidFill>
                  <a:schemeClr val="tx1"/>
                </a:solidFill>
                <a:latin typeface="Arial" charset="0"/>
              </a:defRPr>
            </a:lvl3pPr>
            <a:lvl4pPr algn="ctr" rtl="0" eaLnBrk="0" fontAlgn="base" hangingPunct="0">
              <a:lnSpc>
                <a:spcPct val="85000"/>
              </a:lnSpc>
              <a:spcBef>
                <a:spcPct val="0"/>
              </a:spcBef>
              <a:spcAft>
                <a:spcPct val="0"/>
              </a:spcAft>
              <a:defRPr sz="4000">
                <a:solidFill>
                  <a:schemeClr val="tx1"/>
                </a:solidFill>
                <a:latin typeface="Arial" charset="0"/>
              </a:defRPr>
            </a:lvl4pPr>
            <a:lvl5pPr algn="ctr" rtl="0" eaLnBrk="0" fontAlgn="base" hangingPunct="0">
              <a:lnSpc>
                <a:spcPct val="85000"/>
              </a:lnSpc>
              <a:spcBef>
                <a:spcPct val="0"/>
              </a:spcBef>
              <a:spcAft>
                <a:spcPct val="0"/>
              </a:spcAft>
              <a:defRPr sz="4000">
                <a:solidFill>
                  <a:schemeClr val="tx1"/>
                </a:solidFill>
                <a:latin typeface="Arial" charset="0"/>
              </a:defRPr>
            </a:lvl5pPr>
            <a:lvl6pPr marL="457200" algn="ctr" rtl="0" eaLnBrk="0" fontAlgn="base" hangingPunct="0">
              <a:lnSpc>
                <a:spcPct val="85000"/>
              </a:lnSpc>
              <a:spcBef>
                <a:spcPct val="0"/>
              </a:spcBef>
              <a:spcAft>
                <a:spcPct val="0"/>
              </a:spcAft>
              <a:defRPr sz="4000">
                <a:solidFill>
                  <a:schemeClr val="tx1"/>
                </a:solidFill>
                <a:latin typeface="Arial" charset="0"/>
              </a:defRPr>
            </a:lvl6pPr>
            <a:lvl7pPr marL="914400" algn="ctr" rtl="0" eaLnBrk="0" fontAlgn="base" hangingPunct="0">
              <a:lnSpc>
                <a:spcPct val="85000"/>
              </a:lnSpc>
              <a:spcBef>
                <a:spcPct val="0"/>
              </a:spcBef>
              <a:spcAft>
                <a:spcPct val="0"/>
              </a:spcAft>
              <a:defRPr sz="4000">
                <a:solidFill>
                  <a:schemeClr val="tx1"/>
                </a:solidFill>
                <a:latin typeface="Arial" charset="0"/>
              </a:defRPr>
            </a:lvl7pPr>
            <a:lvl8pPr marL="1371600" algn="ctr" rtl="0" eaLnBrk="0" fontAlgn="base" hangingPunct="0">
              <a:lnSpc>
                <a:spcPct val="85000"/>
              </a:lnSpc>
              <a:spcBef>
                <a:spcPct val="0"/>
              </a:spcBef>
              <a:spcAft>
                <a:spcPct val="0"/>
              </a:spcAft>
              <a:defRPr sz="4000">
                <a:solidFill>
                  <a:schemeClr val="tx1"/>
                </a:solidFill>
                <a:latin typeface="Arial" charset="0"/>
              </a:defRPr>
            </a:lvl8pPr>
            <a:lvl9pPr marL="1828800" algn="ctr" rtl="0" eaLnBrk="0" fontAlgn="base" hangingPunct="0">
              <a:lnSpc>
                <a:spcPct val="85000"/>
              </a:lnSpc>
              <a:spcBef>
                <a:spcPct val="0"/>
              </a:spcBef>
              <a:spcAft>
                <a:spcPct val="0"/>
              </a:spcAft>
              <a:defRPr sz="4000">
                <a:solidFill>
                  <a:schemeClr val="tx1"/>
                </a:solidFill>
                <a:latin typeface="Arial" charset="0"/>
              </a:defRPr>
            </a:lvl9pPr>
          </a:lstStyle>
          <a:p>
            <a:r>
              <a:rPr lang="en-US" sz="2800" kern="0" dirty="0"/>
              <a:t>Vicki Ratner, MD</a:t>
            </a:r>
          </a:p>
          <a:p>
            <a:r>
              <a:rPr lang="en-US" sz="2000" kern="0" dirty="0"/>
              <a:t>Founder, Interstitial Cystitis Association (1984)</a:t>
            </a:r>
          </a:p>
        </p:txBody>
      </p:sp>
    </p:spTree>
    <p:extLst>
      <p:ext uri="{BB962C8B-B14F-4D97-AF65-F5344CB8AC3E}">
        <p14:creationId xmlns:p14="http://schemas.microsoft.com/office/powerpoint/2010/main" val="32662240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bwMode="auto">
          <a:xfrm>
            <a:off x="1615440" y="137160"/>
            <a:ext cx="1405890" cy="1074420"/>
          </a:xfrm>
          <a:prstGeom prst="rect">
            <a:avLst/>
          </a:prstGeom>
          <a:solidFill>
            <a:schemeClr val="bg1"/>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dirty="0"/>
          </a:p>
        </p:txBody>
      </p:sp>
      <p:sp>
        <p:nvSpPr>
          <p:cNvPr id="5" name="TextBox 4"/>
          <p:cNvSpPr txBox="1"/>
          <p:nvPr/>
        </p:nvSpPr>
        <p:spPr>
          <a:xfrm>
            <a:off x="2306956" y="966726"/>
            <a:ext cx="3674745" cy="707886"/>
          </a:xfrm>
          <a:prstGeom prst="rect">
            <a:avLst/>
          </a:prstGeom>
          <a:noFill/>
          <a:ln>
            <a:solidFill>
              <a:schemeClr val="accent1"/>
            </a:solidFill>
          </a:ln>
        </p:spPr>
        <p:txBody>
          <a:bodyPr wrap="square" rtlCol="0">
            <a:spAutoFit/>
          </a:bodyPr>
          <a:lstStyle/>
          <a:p>
            <a:pPr algn="ctr"/>
            <a:r>
              <a:rPr lang="en-US" dirty="0">
                <a:latin typeface="+mj-lt"/>
              </a:rPr>
              <a:t>NIDDK Consensus Definition</a:t>
            </a:r>
          </a:p>
          <a:p>
            <a:pPr algn="ctr"/>
            <a:r>
              <a:rPr lang="en-US" dirty="0">
                <a:latin typeface="+mj-lt"/>
              </a:rPr>
              <a:t>1987, 1990</a:t>
            </a:r>
          </a:p>
        </p:txBody>
      </p:sp>
      <p:sp>
        <p:nvSpPr>
          <p:cNvPr id="7" name="TextBox 6"/>
          <p:cNvSpPr txBox="1"/>
          <p:nvPr/>
        </p:nvSpPr>
        <p:spPr>
          <a:xfrm>
            <a:off x="3002280" y="247510"/>
            <a:ext cx="2468880" cy="523220"/>
          </a:xfrm>
          <a:prstGeom prst="rect">
            <a:avLst/>
          </a:prstGeom>
          <a:noFill/>
        </p:spPr>
        <p:txBody>
          <a:bodyPr wrap="square" rtlCol="0">
            <a:spAutoFit/>
          </a:bodyPr>
          <a:lstStyle/>
          <a:p>
            <a:pPr algn="ctr"/>
            <a:r>
              <a:rPr lang="en-US" sz="2800" b="1" u="sng" dirty="0">
                <a:solidFill>
                  <a:srgbClr val="FFCC00"/>
                </a:solidFill>
                <a:latin typeface="+mj-lt"/>
              </a:rPr>
              <a:t>IC/BPS</a:t>
            </a:r>
          </a:p>
        </p:txBody>
      </p:sp>
      <p:sp>
        <p:nvSpPr>
          <p:cNvPr id="8" name="TextBox 7"/>
          <p:cNvSpPr txBox="1"/>
          <p:nvPr/>
        </p:nvSpPr>
        <p:spPr>
          <a:xfrm>
            <a:off x="2310766" y="1813315"/>
            <a:ext cx="3674745" cy="707886"/>
          </a:xfrm>
          <a:prstGeom prst="rect">
            <a:avLst/>
          </a:prstGeom>
          <a:noFill/>
          <a:ln>
            <a:solidFill>
              <a:schemeClr val="accent1"/>
            </a:solidFill>
          </a:ln>
        </p:spPr>
        <p:txBody>
          <a:bodyPr wrap="square" rtlCol="0">
            <a:spAutoFit/>
          </a:bodyPr>
          <a:lstStyle/>
          <a:p>
            <a:pPr algn="ctr"/>
            <a:r>
              <a:rPr lang="en-US" dirty="0">
                <a:latin typeface="+mj-lt"/>
              </a:rPr>
              <a:t>Cohort Study (</a:t>
            </a:r>
            <a:r>
              <a:rPr lang="en-US" dirty="0">
                <a:solidFill>
                  <a:srgbClr val="FFC000"/>
                </a:solidFill>
                <a:latin typeface="+mj-lt"/>
              </a:rPr>
              <a:t>ICDB</a:t>
            </a:r>
            <a:r>
              <a:rPr lang="en-US" dirty="0">
                <a:latin typeface="+mj-lt"/>
              </a:rPr>
              <a:t>)</a:t>
            </a:r>
          </a:p>
          <a:p>
            <a:pPr algn="ctr"/>
            <a:r>
              <a:rPr lang="en-US" dirty="0">
                <a:latin typeface="+mj-lt"/>
              </a:rPr>
              <a:t>1991-1996</a:t>
            </a:r>
          </a:p>
        </p:txBody>
      </p:sp>
      <p:sp>
        <p:nvSpPr>
          <p:cNvPr id="9" name="TextBox 8"/>
          <p:cNvSpPr txBox="1"/>
          <p:nvPr/>
        </p:nvSpPr>
        <p:spPr>
          <a:xfrm>
            <a:off x="2314576" y="2662945"/>
            <a:ext cx="3674745" cy="707886"/>
          </a:xfrm>
          <a:prstGeom prst="rect">
            <a:avLst/>
          </a:prstGeom>
          <a:noFill/>
          <a:ln>
            <a:solidFill>
              <a:schemeClr val="accent1"/>
            </a:solidFill>
          </a:ln>
        </p:spPr>
        <p:txBody>
          <a:bodyPr wrap="square" rtlCol="0">
            <a:spAutoFit/>
          </a:bodyPr>
          <a:lstStyle/>
          <a:p>
            <a:pPr algn="ctr"/>
            <a:r>
              <a:rPr lang="en-US" dirty="0">
                <a:latin typeface="+mj-lt"/>
              </a:rPr>
              <a:t>Validated Instrument (ICSI)</a:t>
            </a:r>
          </a:p>
          <a:p>
            <a:pPr algn="ctr"/>
            <a:r>
              <a:rPr lang="en-US" dirty="0">
                <a:latin typeface="+mj-lt"/>
              </a:rPr>
              <a:t>1997</a:t>
            </a:r>
          </a:p>
        </p:txBody>
      </p:sp>
      <p:sp>
        <p:nvSpPr>
          <p:cNvPr id="10" name="TextBox 9"/>
          <p:cNvSpPr txBox="1"/>
          <p:nvPr/>
        </p:nvSpPr>
        <p:spPr>
          <a:xfrm>
            <a:off x="2306956" y="3504186"/>
            <a:ext cx="3674745" cy="707886"/>
          </a:xfrm>
          <a:prstGeom prst="rect">
            <a:avLst/>
          </a:prstGeom>
          <a:noFill/>
          <a:ln>
            <a:solidFill>
              <a:schemeClr val="accent1"/>
            </a:solidFill>
          </a:ln>
        </p:spPr>
        <p:txBody>
          <a:bodyPr wrap="square" rtlCol="0">
            <a:spAutoFit/>
          </a:bodyPr>
          <a:lstStyle/>
          <a:p>
            <a:pPr algn="ctr"/>
            <a:r>
              <a:rPr lang="en-US" dirty="0">
                <a:latin typeface="+mj-lt"/>
              </a:rPr>
              <a:t>Clinical Trials (</a:t>
            </a:r>
            <a:r>
              <a:rPr lang="en-US" dirty="0">
                <a:solidFill>
                  <a:srgbClr val="FFC000"/>
                </a:solidFill>
                <a:latin typeface="+mj-lt"/>
              </a:rPr>
              <a:t>ICCRN1</a:t>
            </a:r>
            <a:r>
              <a:rPr lang="en-US" dirty="0">
                <a:latin typeface="+mj-lt"/>
              </a:rPr>
              <a:t>)</a:t>
            </a:r>
          </a:p>
          <a:p>
            <a:pPr algn="ctr"/>
            <a:r>
              <a:rPr lang="en-US" dirty="0">
                <a:latin typeface="+mj-lt"/>
              </a:rPr>
              <a:t>1998-2003</a:t>
            </a:r>
          </a:p>
        </p:txBody>
      </p:sp>
      <p:sp>
        <p:nvSpPr>
          <p:cNvPr id="11" name="TextBox 10"/>
          <p:cNvSpPr txBox="1"/>
          <p:nvPr/>
        </p:nvSpPr>
        <p:spPr>
          <a:xfrm>
            <a:off x="2310766" y="4342387"/>
            <a:ext cx="3674745" cy="1323439"/>
          </a:xfrm>
          <a:prstGeom prst="rect">
            <a:avLst/>
          </a:prstGeom>
          <a:noFill/>
          <a:ln>
            <a:solidFill>
              <a:schemeClr val="accent1"/>
            </a:solidFill>
          </a:ln>
        </p:spPr>
        <p:txBody>
          <a:bodyPr wrap="square" rtlCol="0">
            <a:spAutoFit/>
          </a:bodyPr>
          <a:lstStyle/>
          <a:p>
            <a:pPr algn="ctr"/>
            <a:r>
              <a:rPr lang="en-US" dirty="0">
                <a:latin typeface="+mj-lt"/>
              </a:rPr>
              <a:t>More Clinical Trials (</a:t>
            </a:r>
            <a:r>
              <a:rPr lang="en-US" dirty="0">
                <a:solidFill>
                  <a:srgbClr val="FFC000"/>
                </a:solidFill>
                <a:latin typeface="+mj-lt"/>
              </a:rPr>
              <a:t>ICCRN2</a:t>
            </a:r>
            <a:r>
              <a:rPr lang="en-US" dirty="0">
                <a:latin typeface="+mj-lt"/>
              </a:rPr>
              <a:t>)</a:t>
            </a:r>
          </a:p>
          <a:p>
            <a:pPr algn="ctr"/>
            <a:r>
              <a:rPr lang="en-US" dirty="0">
                <a:latin typeface="+mj-lt"/>
              </a:rPr>
              <a:t>2003-2008</a:t>
            </a:r>
          </a:p>
          <a:p>
            <a:pPr algn="ctr"/>
            <a:r>
              <a:rPr lang="en-US" dirty="0">
                <a:latin typeface="+mj-lt"/>
              </a:rPr>
              <a:t>Another Validated Instrument (GUPI) </a:t>
            </a:r>
          </a:p>
        </p:txBody>
      </p:sp>
      <p:sp>
        <p:nvSpPr>
          <p:cNvPr id="12" name="TextBox 11"/>
          <p:cNvSpPr txBox="1"/>
          <p:nvPr/>
        </p:nvSpPr>
        <p:spPr>
          <a:xfrm>
            <a:off x="6334126" y="990355"/>
            <a:ext cx="3674745" cy="707886"/>
          </a:xfrm>
          <a:prstGeom prst="rect">
            <a:avLst/>
          </a:prstGeom>
          <a:noFill/>
          <a:ln>
            <a:solidFill>
              <a:schemeClr val="accent1"/>
            </a:solidFill>
          </a:ln>
        </p:spPr>
        <p:txBody>
          <a:bodyPr wrap="square" rtlCol="0">
            <a:spAutoFit/>
          </a:bodyPr>
          <a:lstStyle/>
          <a:p>
            <a:pPr algn="ctr"/>
            <a:r>
              <a:rPr lang="en-US" dirty="0">
                <a:latin typeface="+mj-lt"/>
              </a:rPr>
              <a:t>NIDDK Consensus Definition</a:t>
            </a:r>
          </a:p>
          <a:p>
            <a:pPr algn="ctr"/>
            <a:r>
              <a:rPr lang="en-US" dirty="0">
                <a:latin typeface="+mj-lt"/>
              </a:rPr>
              <a:t>1995</a:t>
            </a:r>
          </a:p>
        </p:txBody>
      </p:sp>
      <p:sp>
        <p:nvSpPr>
          <p:cNvPr id="13" name="TextBox 12"/>
          <p:cNvSpPr txBox="1"/>
          <p:nvPr/>
        </p:nvSpPr>
        <p:spPr>
          <a:xfrm>
            <a:off x="6406516" y="1859071"/>
            <a:ext cx="3617595" cy="2246769"/>
          </a:xfrm>
          <a:prstGeom prst="rect">
            <a:avLst/>
          </a:prstGeom>
          <a:noFill/>
          <a:ln>
            <a:noFill/>
          </a:ln>
        </p:spPr>
        <p:txBody>
          <a:bodyPr wrap="square" rtlCol="0">
            <a:spAutoFit/>
          </a:bodyPr>
          <a:lstStyle/>
          <a:p>
            <a:pPr algn="ctr"/>
            <a:r>
              <a:rPr lang="en-US" dirty="0">
                <a:latin typeface="+mj-lt"/>
              </a:rPr>
              <a:t>Cohort Study (</a:t>
            </a:r>
            <a:r>
              <a:rPr lang="en-US" dirty="0">
                <a:solidFill>
                  <a:srgbClr val="FFC000"/>
                </a:solidFill>
                <a:latin typeface="+mj-lt"/>
              </a:rPr>
              <a:t>CPC</a:t>
            </a:r>
            <a:r>
              <a:rPr lang="en-US" dirty="0">
                <a:latin typeface="+mj-lt"/>
              </a:rPr>
              <a:t>) </a:t>
            </a:r>
          </a:p>
          <a:p>
            <a:pPr algn="ctr"/>
            <a:r>
              <a:rPr lang="en-US" dirty="0">
                <a:latin typeface="+mj-lt"/>
              </a:rPr>
              <a:t>plus</a:t>
            </a:r>
          </a:p>
          <a:p>
            <a:pPr algn="ctr"/>
            <a:r>
              <a:rPr lang="en-US" dirty="0">
                <a:latin typeface="+mj-lt"/>
              </a:rPr>
              <a:t>Validated Instrument (CPSI) </a:t>
            </a:r>
          </a:p>
          <a:p>
            <a:pPr algn="ctr"/>
            <a:r>
              <a:rPr lang="en-US" dirty="0">
                <a:latin typeface="+mj-lt"/>
              </a:rPr>
              <a:t>plus</a:t>
            </a:r>
          </a:p>
          <a:p>
            <a:pPr algn="ctr"/>
            <a:r>
              <a:rPr lang="en-US" dirty="0">
                <a:latin typeface="+mj-lt"/>
              </a:rPr>
              <a:t>Clinical Trial </a:t>
            </a:r>
          </a:p>
          <a:p>
            <a:pPr algn="ctr"/>
            <a:r>
              <a:rPr lang="en-US" dirty="0">
                <a:latin typeface="+mj-lt"/>
              </a:rPr>
              <a:t>(</a:t>
            </a:r>
            <a:r>
              <a:rPr lang="en-US" dirty="0">
                <a:solidFill>
                  <a:srgbClr val="FFC000"/>
                </a:solidFill>
                <a:latin typeface="+mj-lt"/>
              </a:rPr>
              <a:t>CPCRN1</a:t>
            </a:r>
            <a:r>
              <a:rPr lang="en-US" dirty="0">
                <a:latin typeface="+mj-lt"/>
              </a:rPr>
              <a:t>)</a:t>
            </a:r>
          </a:p>
          <a:p>
            <a:pPr algn="ctr"/>
            <a:r>
              <a:rPr lang="en-US" dirty="0">
                <a:latin typeface="+mj-lt"/>
              </a:rPr>
              <a:t>1997-2002</a:t>
            </a:r>
          </a:p>
        </p:txBody>
      </p:sp>
      <p:sp>
        <p:nvSpPr>
          <p:cNvPr id="15" name="TextBox 14"/>
          <p:cNvSpPr txBox="1"/>
          <p:nvPr/>
        </p:nvSpPr>
        <p:spPr>
          <a:xfrm>
            <a:off x="6360796" y="4334767"/>
            <a:ext cx="3674745" cy="1323439"/>
          </a:xfrm>
          <a:prstGeom prst="rect">
            <a:avLst/>
          </a:prstGeom>
          <a:noFill/>
          <a:ln>
            <a:solidFill>
              <a:schemeClr val="accent1"/>
            </a:solidFill>
          </a:ln>
        </p:spPr>
        <p:txBody>
          <a:bodyPr wrap="square" rtlCol="0">
            <a:spAutoFit/>
          </a:bodyPr>
          <a:lstStyle/>
          <a:p>
            <a:pPr algn="ctr"/>
            <a:r>
              <a:rPr lang="en-US" dirty="0">
                <a:latin typeface="+mj-lt"/>
              </a:rPr>
              <a:t>More Clinical Trials (</a:t>
            </a:r>
            <a:r>
              <a:rPr lang="en-US" dirty="0">
                <a:solidFill>
                  <a:srgbClr val="FFC000"/>
                </a:solidFill>
                <a:latin typeface="+mj-lt"/>
              </a:rPr>
              <a:t>CPCRN2</a:t>
            </a:r>
            <a:r>
              <a:rPr lang="en-US" dirty="0">
                <a:latin typeface="+mj-lt"/>
              </a:rPr>
              <a:t>)</a:t>
            </a:r>
          </a:p>
          <a:p>
            <a:pPr algn="ctr"/>
            <a:r>
              <a:rPr lang="en-US" dirty="0">
                <a:latin typeface="+mj-lt"/>
              </a:rPr>
              <a:t>2003-2008</a:t>
            </a:r>
          </a:p>
          <a:p>
            <a:pPr algn="ctr"/>
            <a:r>
              <a:rPr lang="en-US" dirty="0">
                <a:latin typeface="+mj-lt"/>
              </a:rPr>
              <a:t>Another Validated Instrument (GUPI) </a:t>
            </a:r>
          </a:p>
        </p:txBody>
      </p:sp>
      <p:sp>
        <p:nvSpPr>
          <p:cNvPr id="16" name="Rectangle 15"/>
          <p:cNvSpPr/>
          <p:nvPr/>
        </p:nvSpPr>
        <p:spPr bwMode="auto">
          <a:xfrm>
            <a:off x="6349366" y="1817125"/>
            <a:ext cx="3659505" cy="2403336"/>
          </a:xfrm>
          <a:prstGeom prst="rect">
            <a:avLst/>
          </a:prstGeom>
          <a:no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dirty="0"/>
          </a:p>
        </p:txBody>
      </p:sp>
      <p:sp>
        <p:nvSpPr>
          <p:cNvPr id="18" name="Left-Right Arrow 17"/>
          <p:cNvSpPr/>
          <p:nvPr/>
        </p:nvSpPr>
        <p:spPr bwMode="auto">
          <a:xfrm>
            <a:off x="6009140" y="4892040"/>
            <a:ext cx="333375" cy="194310"/>
          </a:xfrm>
          <a:prstGeom prst="leftRightArrow">
            <a:avLst/>
          </a:prstGeom>
          <a:solidFill>
            <a:schemeClr val="tx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dirty="0"/>
          </a:p>
        </p:txBody>
      </p:sp>
      <p:sp>
        <p:nvSpPr>
          <p:cNvPr id="19" name="TextBox 18"/>
          <p:cNvSpPr txBox="1"/>
          <p:nvPr/>
        </p:nvSpPr>
        <p:spPr>
          <a:xfrm>
            <a:off x="4337686" y="5746425"/>
            <a:ext cx="3674745" cy="1015663"/>
          </a:xfrm>
          <a:prstGeom prst="rect">
            <a:avLst/>
          </a:prstGeom>
          <a:noFill/>
          <a:ln>
            <a:solidFill>
              <a:schemeClr val="accent1"/>
            </a:solidFill>
          </a:ln>
        </p:spPr>
        <p:txBody>
          <a:bodyPr wrap="square" rtlCol="0">
            <a:spAutoFit/>
          </a:bodyPr>
          <a:lstStyle/>
          <a:p>
            <a:pPr algn="ctr"/>
            <a:r>
              <a:rPr lang="en-US" dirty="0">
                <a:latin typeface="+mj-lt"/>
              </a:rPr>
              <a:t>Cohort Study (</a:t>
            </a:r>
            <a:r>
              <a:rPr lang="en-US" dirty="0">
                <a:solidFill>
                  <a:srgbClr val="FFC000"/>
                </a:solidFill>
                <a:latin typeface="+mj-lt"/>
              </a:rPr>
              <a:t>MAPP</a:t>
            </a:r>
            <a:r>
              <a:rPr lang="en-US" dirty="0">
                <a:latin typeface="+mj-lt"/>
              </a:rPr>
              <a:t>)</a:t>
            </a:r>
          </a:p>
          <a:p>
            <a:pPr algn="ctr"/>
            <a:r>
              <a:rPr lang="en-US" dirty="0">
                <a:latin typeface="+mj-lt"/>
              </a:rPr>
              <a:t>2008-2013, 2014-2022</a:t>
            </a:r>
          </a:p>
          <a:p>
            <a:pPr algn="ctr"/>
            <a:r>
              <a:rPr lang="en-US" dirty="0">
                <a:latin typeface="+mj-lt"/>
              </a:rPr>
              <a:t>(</a:t>
            </a:r>
            <a:r>
              <a:rPr lang="en-US" dirty="0" smtClean="0">
                <a:latin typeface="+mj-lt"/>
              </a:rPr>
              <a:t>UCPPS term)</a:t>
            </a:r>
            <a:endParaRPr lang="en-US" dirty="0">
              <a:latin typeface="+mj-lt"/>
            </a:endParaRPr>
          </a:p>
        </p:txBody>
      </p:sp>
      <p:sp>
        <p:nvSpPr>
          <p:cNvPr id="20" name="TextBox 19"/>
          <p:cNvSpPr txBox="1"/>
          <p:nvPr/>
        </p:nvSpPr>
        <p:spPr>
          <a:xfrm>
            <a:off x="6903720" y="239890"/>
            <a:ext cx="2468880" cy="523220"/>
          </a:xfrm>
          <a:prstGeom prst="rect">
            <a:avLst/>
          </a:prstGeom>
          <a:noFill/>
        </p:spPr>
        <p:txBody>
          <a:bodyPr wrap="square" rtlCol="0">
            <a:spAutoFit/>
          </a:bodyPr>
          <a:lstStyle/>
          <a:p>
            <a:pPr algn="ctr"/>
            <a:r>
              <a:rPr lang="en-US" sz="2800" b="1" u="sng" dirty="0">
                <a:solidFill>
                  <a:srgbClr val="FFCC00"/>
                </a:solidFill>
                <a:latin typeface="+mj-lt"/>
              </a:rPr>
              <a:t>CP/CPPS</a:t>
            </a:r>
          </a:p>
        </p:txBody>
      </p:sp>
    </p:spTree>
    <p:extLst>
      <p:ext uri="{BB962C8B-B14F-4D97-AF65-F5344CB8AC3E}">
        <p14:creationId xmlns:p14="http://schemas.microsoft.com/office/powerpoint/2010/main" val="36638257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59881" y="240030"/>
            <a:ext cx="7051524" cy="1234758"/>
          </a:xfrm>
        </p:spPr>
        <p:txBody>
          <a:bodyPr/>
          <a:lstStyle/>
          <a:p>
            <a:r>
              <a:rPr lang="en-US" sz="3600" dirty="0"/>
              <a:t>Early Multi-Site Cohort Studies (ICDB, CPC)</a:t>
            </a:r>
          </a:p>
        </p:txBody>
      </p:sp>
      <p:sp>
        <p:nvSpPr>
          <p:cNvPr id="3" name="Content Placeholder 2"/>
          <p:cNvSpPr>
            <a:spLocks noGrp="1"/>
          </p:cNvSpPr>
          <p:nvPr>
            <p:ph idx="1"/>
          </p:nvPr>
        </p:nvSpPr>
        <p:spPr/>
        <p:txBody>
          <a:bodyPr/>
          <a:lstStyle/>
          <a:p>
            <a:r>
              <a:rPr lang="en-US" sz="2800" dirty="0"/>
              <a:t>Feasibility of identifying UCPPS patients, collecting data across sites</a:t>
            </a:r>
          </a:p>
          <a:p>
            <a:r>
              <a:rPr lang="en-US" sz="2800" dirty="0"/>
              <a:t>Standardized inclusion criteria</a:t>
            </a:r>
          </a:p>
          <a:p>
            <a:r>
              <a:rPr lang="en-US" sz="2800" dirty="0"/>
              <a:t>Validated instruments</a:t>
            </a:r>
          </a:p>
          <a:p>
            <a:r>
              <a:rPr lang="en-US" sz="2800" dirty="0"/>
              <a:t>Severe QOL impact</a:t>
            </a:r>
          </a:p>
          <a:p>
            <a:r>
              <a:rPr lang="en-US" sz="2800" dirty="0"/>
              <a:t>Longitudinal data – 20% with improvement over 2-3 years</a:t>
            </a:r>
          </a:p>
          <a:p>
            <a:r>
              <a:rPr lang="en-US" sz="2800" dirty="0"/>
              <a:t>Collection of comorbidity data</a:t>
            </a:r>
          </a:p>
          <a:p>
            <a:r>
              <a:rPr lang="en-US" sz="2800" dirty="0"/>
              <a:t>Men – no association with prostate cancer or PSA or prostate fluid findings</a:t>
            </a:r>
          </a:p>
          <a:p>
            <a:pPr lvl="1"/>
            <a:endParaRPr lang="en-US" sz="2000" dirty="0"/>
          </a:p>
        </p:txBody>
      </p:sp>
    </p:spTree>
    <p:extLst>
      <p:ext uri="{BB962C8B-B14F-4D97-AF65-F5344CB8AC3E}">
        <p14:creationId xmlns:p14="http://schemas.microsoft.com/office/powerpoint/2010/main" val="30352993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59881" y="251778"/>
            <a:ext cx="7051524" cy="1143000"/>
          </a:xfrm>
        </p:spPr>
        <p:txBody>
          <a:bodyPr/>
          <a:lstStyle/>
          <a:p>
            <a:r>
              <a:rPr lang="en-US" dirty="0" smtClean="0"/>
              <a:t>ICCRN 1 (1998-2003)</a:t>
            </a:r>
            <a:br>
              <a:rPr lang="en-US" dirty="0" smtClean="0"/>
            </a:br>
            <a:r>
              <a:rPr lang="en-US" sz="3200" dirty="0"/>
              <a:t>9 sites, DCC</a:t>
            </a:r>
            <a:endParaRPr lang="en-US" dirty="0"/>
          </a:p>
        </p:txBody>
      </p:sp>
      <p:sp>
        <p:nvSpPr>
          <p:cNvPr id="3" name="Content Placeholder 2"/>
          <p:cNvSpPr>
            <a:spLocks noGrp="1"/>
          </p:cNvSpPr>
          <p:nvPr>
            <p:ph idx="1"/>
          </p:nvPr>
        </p:nvSpPr>
        <p:spPr>
          <a:xfrm>
            <a:off x="792480" y="1577341"/>
            <a:ext cx="10048240" cy="4766309"/>
          </a:xfrm>
        </p:spPr>
        <p:txBody>
          <a:bodyPr/>
          <a:lstStyle/>
          <a:p>
            <a:r>
              <a:rPr lang="en-US" sz="3200" dirty="0">
                <a:solidFill>
                  <a:schemeClr val="tx1"/>
                </a:solidFill>
              </a:rPr>
              <a:t>Trial 1 – Oral PPS </a:t>
            </a:r>
            <a:r>
              <a:rPr lang="en-US" sz="3200" dirty="0" err="1">
                <a:solidFill>
                  <a:schemeClr val="tx1"/>
                </a:solidFill>
              </a:rPr>
              <a:t>vs</a:t>
            </a:r>
            <a:r>
              <a:rPr lang="en-US" sz="3200" dirty="0">
                <a:solidFill>
                  <a:schemeClr val="tx1"/>
                </a:solidFill>
              </a:rPr>
              <a:t> Oral Hydroxyzine</a:t>
            </a:r>
          </a:p>
          <a:p>
            <a:pPr lvl="1"/>
            <a:r>
              <a:rPr lang="en-US" sz="2400" dirty="0"/>
              <a:t>2X2 factorial design</a:t>
            </a:r>
          </a:p>
          <a:p>
            <a:pPr lvl="1"/>
            <a:r>
              <a:rPr lang="en-US" sz="2400" dirty="0"/>
              <a:t>Slow recruitment – study drugs were readily </a:t>
            </a:r>
            <a:r>
              <a:rPr lang="en-US" sz="2400" dirty="0" smtClean="0"/>
              <a:t>available for clinical use</a:t>
            </a:r>
            <a:endParaRPr lang="en-US" sz="2400" dirty="0"/>
          </a:p>
          <a:p>
            <a:pPr lvl="1"/>
            <a:r>
              <a:rPr lang="en-US" sz="2400" dirty="0"/>
              <a:t>Neither showed statistical benefit over placebo</a:t>
            </a:r>
          </a:p>
          <a:p>
            <a:pPr lvl="2"/>
            <a:r>
              <a:rPr lang="en-US" sz="2000" dirty="0"/>
              <a:t>PPS 34% </a:t>
            </a:r>
            <a:r>
              <a:rPr lang="en-US" sz="2000" dirty="0" err="1"/>
              <a:t>vs</a:t>
            </a:r>
            <a:r>
              <a:rPr lang="en-US" sz="2000" dirty="0"/>
              <a:t> 18%, </a:t>
            </a:r>
            <a:r>
              <a:rPr lang="en-US" sz="2000" dirty="0" err="1"/>
              <a:t>Hydroxy</a:t>
            </a:r>
            <a:r>
              <a:rPr lang="en-US" sz="2000" dirty="0"/>
              <a:t> 31% </a:t>
            </a:r>
            <a:r>
              <a:rPr lang="en-US" sz="2000" dirty="0" err="1"/>
              <a:t>vs</a:t>
            </a:r>
            <a:r>
              <a:rPr lang="en-US" sz="2000" dirty="0"/>
              <a:t> 20%</a:t>
            </a:r>
          </a:p>
          <a:p>
            <a:endParaRPr lang="en-US" sz="3200" dirty="0"/>
          </a:p>
          <a:p>
            <a:endParaRPr lang="en-US" sz="3200" dirty="0">
              <a:solidFill>
                <a:schemeClr val="tx1"/>
              </a:solidFill>
            </a:endParaRPr>
          </a:p>
          <a:p>
            <a:r>
              <a:rPr lang="en-US" sz="3200" dirty="0">
                <a:solidFill>
                  <a:schemeClr val="tx1"/>
                </a:solidFill>
              </a:rPr>
              <a:t>Trial 2 – </a:t>
            </a:r>
            <a:r>
              <a:rPr lang="en-US" sz="3200" dirty="0" err="1">
                <a:solidFill>
                  <a:schemeClr val="tx1"/>
                </a:solidFill>
              </a:rPr>
              <a:t>Intravesical</a:t>
            </a:r>
            <a:r>
              <a:rPr lang="en-US" sz="3200" dirty="0">
                <a:solidFill>
                  <a:schemeClr val="tx1"/>
                </a:solidFill>
              </a:rPr>
              <a:t> BCG vs placebo</a:t>
            </a:r>
          </a:p>
          <a:p>
            <a:pPr lvl="1"/>
            <a:r>
              <a:rPr lang="en-US" sz="2400" dirty="0"/>
              <a:t>Negative study (21% </a:t>
            </a:r>
            <a:r>
              <a:rPr lang="en-US" sz="2400" dirty="0" err="1"/>
              <a:t>vs</a:t>
            </a:r>
            <a:r>
              <a:rPr lang="en-US" sz="2400" dirty="0"/>
              <a:t> 12%)</a:t>
            </a:r>
          </a:p>
          <a:p>
            <a:pPr lvl="1"/>
            <a:r>
              <a:rPr lang="en-US" sz="2400" dirty="0"/>
              <a:t>Open label BCG treatment for </a:t>
            </a:r>
            <a:r>
              <a:rPr lang="en-US" sz="2400" dirty="0" err="1"/>
              <a:t>nonresponders</a:t>
            </a:r>
            <a:r>
              <a:rPr lang="en-US" sz="2400" dirty="0"/>
              <a:t> also not helpful</a:t>
            </a:r>
          </a:p>
          <a:p>
            <a:pPr lvl="1"/>
            <a:endParaRPr lang="en-US" sz="2400" dirty="0"/>
          </a:p>
        </p:txBody>
      </p:sp>
      <p:sp>
        <p:nvSpPr>
          <p:cNvPr id="4" name="TextBox 3"/>
          <p:cNvSpPr txBox="1"/>
          <p:nvPr/>
        </p:nvSpPr>
        <p:spPr>
          <a:xfrm>
            <a:off x="6190733" y="3602096"/>
            <a:ext cx="4020672" cy="309637"/>
          </a:xfrm>
          <a:prstGeom prst="rect">
            <a:avLst/>
          </a:prstGeom>
          <a:noFill/>
        </p:spPr>
        <p:txBody>
          <a:bodyPr wrap="square" rtlCol="0">
            <a:spAutoFit/>
          </a:bodyPr>
          <a:lstStyle/>
          <a:p>
            <a:pPr algn="r"/>
            <a:r>
              <a:rPr lang="en-US" sz="1412" dirty="0" err="1">
                <a:latin typeface="+mn-lt"/>
              </a:rPr>
              <a:t>Sant</a:t>
            </a:r>
            <a:r>
              <a:rPr lang="en-US" sz="1412" dirty="0">
                <a:latin typeface="+mn-lt"/>
              </a:rPr>
              <a:t> GR, et al. J </a:t>
            </a:r>
            <a:r>
              <a:rPr lang="en-US" sz="1412" dirty="0" err="1">
                <a:latin typeface="+mn-lt"/>
              </a:rPr>
              <a:t>Urol</a:t>
            </a:r>
            <a:r>
              <a:rPr lang="en-US" sz="1412" dirty="0">
                <a:latin typeface="+mn-lt"/>
              </a:rPr>
              <a:t> 170:810-15, 2003</a:t>
            </a:r>
          </a:p>
        </p:txBody>
      </p:sp>
      <p:sp>
        <p:nvSpPr>
          <p:cNvPr id="6" name="TextBox 5"/>
          <p:cNvSpPr txBox="1"/>
          <p:nvPr/>
        </p:nvSpPr>
        <p:spPr>
          <a:xfrm>
            <a:off x="6116320" y="6188831"/>
            <a:ext cx="4020672" cy="309637"/>
          </a:xfrm>
          <a:prstGeom prst="rect">
            <a:avLst/>
          </a:prstGeom>
          <a:noFill/>
        </p:spPr>
        <p:txBody>
          <a:bodyPr wrap="square" rtlCol="0">
            <a:spAutoFit/>
          </a:bodyPr>
          <a:lstStyle/>
          <a:p>
            <a:pPr algn="r"/>
            <a:r>
              <a:rPr lang="en-US" sz="1412" dirty="0">
                <a:latin typeface="+mn-lt"/>
              </a:rPr>
              <a:t>Mayer R, et al. J </a:t>
            </a:r>
            <a:r>
              <a:rPr lang="en-US" sz="1412" dirty="0" err="1">
                <a:latin typeface="+mn-lt"/>
              </a:rPr>
              <a:t>Urol</a:t>
            </a:r>
            <a:r>
              <a:rPr lang="en-US" sz="1412" dirty="0">
                <a:latin typeface="+mn-lt"/>
              </a:rPr>
              <a:t> 173:1186-91, 2005</a:t>
            </a:r>
          </a:p>
        </p:txBody>
      </p:sp>
    </p:spTree>
    <p:extLst>
      <p:ext uri="{BB962C8B-B14F-4D97-AF65-F5344CB8AC3E}">
        <p14:creationId xmlns:p14="http://schemas.microsoft.com/office/powerpoint/2010/main" val="3943763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59881" y="251778"/>
            <a:ext cx="7051524" cy="1143000"/>
          </a:xfrm>
        </p:spPr>
        <p:txBody>
          <a:bodyPr/>
          <a:lstStyle/>
          <a:p>
            <a:r>
              <a:rPr lang="en-US" dirty="0" smtClean="0"/>
              <a:t>ICCRN 2 (2003-2008)</a:t>
            </a:r>
            <a:br>
              <a:rPr lang="en-US" dirty="0" smtClean="0"/>
            </a:br>
            <a:r>
              <a:rPr lang="en-US" sz="3200" dirty="0"/>
              <a:t>10 sites, DCC</a:t>
            </a:r>
            <a:endParaRPr lang="en-US" dirty="0"/>
          </a:p>
        </p:txBody>
      </p:sp>
      <p:sp>
        <p:nvSpPr>
          <p:cNvPr id="3" name="Content Placeholder 2"/>
          <p:cNvSpPr>
            <a:spLocks noGrp="1"/>
          </p:cNvSpPr>
          <p:nvPr>
            <p:ph idx="1"/>
          </p:nvPr>
        </p:nvSpPr>
        <p:spPr>
          <a:xfrm>
            <a:off x="751841" y="1531621"/>
            <a:ext cx="9653270" cy="4766309"/>
          </a:xfrm>
        </p:spPr>
        <p:txBody>
          <a:bodyPr/>
          <a:lstStyle/>
          <a:p>
            <a:r>
              <a:rPr lang="en-US" sz="3200" dirty="0">
                <a:solidFill>
                  <a:schemeClr val="tx1"/>
                </a:solidFill>
              </a:rPr>
              <a:t>Trial 1 – Oral amitriptyline </a:t>
            </a:r>
            <a:r>
              <a:rPr lang="en-US" sz="3200" dirty="0" err="1">
                <a:solidFill>
                  <a:schemeClr val="tx1"/>
                </a:solidFill>
              </a:rPr>
              <a:t>vs</a:t>
            </a:r>
            <a:r>
              <a:rPr lang="en-US" sz="3200" dirty="0">
                <a:solidFill>
                  <a:schemeClr val="tx1"/>
                </a:solidFill>
              </a:rPr>
              <a:t> placebo</a:t>
            </a:r>
          </a:p>
          <a:p>
            <a:pPr lvl="1"/>
            <a:r>
              <a:rPr lang="en-US" sz="2400" dirty="0"/>
              <a:t>Treatment naïve patients</a:t>
            </a:r>
          </a:p>
          <a:p>
            <a:pPr lvl="1"/>
            <a:r>
              <a:rPr lang="en-US" sz="2400" dirty="0"/>
              <a:t>All received standardized behavioral modification</a:t>
            </a:r>
          </a:p>
          <a:p>
            <a:pPr lvl="1"/>
            <a:r>
              <a:rPr lang="en-US" sz="2400" dirty="0"/>
              <a:t>Negative study, but those who reached the higher doses (50mg or 75mg) did demonstrate benefit</a:t>
            </a:r>
            <a:endParaRPr lang="en-US" sz="2000" dirty="0"/>
          </a:p>
          <a:p>
            <a:endParaRPr lang="en-US" sz="3200" dirty="0"/>
          </a:p>
          <a:p>
            <a:r>
              <a:rPr lang="en-US" sz="3200" dirty="0">
                <a:solidFill>
                  <a:schemeClr val="tx1"/>
                </a:solidFill>
              </a:rPr>
              <a:t>Trial 2 – Oral </a:t>
            </a:r>
            <a:r>
              <a:rPr lang="en-US" sz="3200" dirty="0" err="1">
                <a:solidFill>
                  <a:schemeClr val="tx1"/>
                </a:solidFill>
              </a:rPr>
              <a:t>mycophenolate</a:t>
            </a:r>
            <a:r>
              <a:rPr lang="en-US" sz="3200" dirty="0">
                <a:solidFill>
                  <a:schemeClr val="tx1"/>
                </a:solidFill>
              </a:rPr>
              <a:t> </a:t>
            </a:r>
            <a:r>
              <a:rPr lang="en-US" sz="3200" dirty="0" err="1">
                <a:solidFill>
                  <a:schemeClr val="tx1"/>
                </a:solidFill>
              </a:rPr>
              <a:t>mofetil</a:t>
            </a:r>
            <a:r>
              <a:rPr lang="en-US" sz="3200" dirty="0">
                <a:solidFill>
                  <a:schemeClr val="tx1"/>
                </a:solidFill>
              </a:rPr>
              <a:t> </a:t>
            </a:r>
            <a:r>
              <a:rPr lang="en-US" sz="3200" dirty="0" err="1">
                <a:solidFill>
                  <a:schemeClr val="tx1"/>
                </a:solidFill>
              </a:rPr>
              <a:t>vs</a:t>
            </a:r>
            <a:r>
              <a:rPr lang="en-US" sz="3200" dirty="0">
                <a:solidFill>
                  <a:schemeClr val="tx1"/>
                </a:solidFill>
              </a:rPr>
              <a:t> placebo</a:t>
            </a:r>
          </a:p>
          <a:p>
            <a:pPr lvl="1"/>
            <a:r>
              <a:rPr lang="en-US" sz="2400" dirty="0"/>
              <a:t>Treatment refractory patients</a:t>
            </a:r>
          </a:p>
          <a:p>
            <a:pPr lvl="1"/>
            <a:r>
              <a:rPr lang="en-US" sz="2400" dirty="0"/>
              <a:t>Study terminated early – slow recruitment, new FDA black box warning, interim analysis favored placebo (16% </a:t>
            </a:r>
            <a:r>
              <a:rPr lang="en-US" sz="2400" dirty="0" err="1"/>
              <a:t>vs</a:t>
            </a:r>
            <a:r>
              <a:rPr lang="en-US" sz="2400" dirty="0"/>
              <a:t> 15%)</a:t>
            </a:r>
          </a:p>
        </p:txBody>
      </p:sp>
      <p:sp>
        <p:nvSpPr>
          <p:cNvPr id="4" name="TextBox 3"/>
          <p:cNvSpPr txBox="1"/>
          <p:nvPr/>
        </p:nvSpPr>
        <p:spPr>
          <a:xfrm>
            <a:off x="6384439" y="3485427"/>
            <a:ext cx="4020672" cy="309637"/>
          </a:xfrm>
          <a:prstGeom prst="rect">
            <a:avLst/>
          </a:prstGeom>
          <a:noFill/>
        </p:spPr>
        <p:txBody>
          <a:bodyPr wrap="square" rtlCol="0">
            <a:spAutoFit/>
          </a:bodyPr>
          <a:lstStyle/>
          <a:p>
            <a:pPr algn="r"/>
            <a:r>
              <a:rPr lang="en-US" sz="1412" dirty="0">
                <a:latin typeface="+mn-lt"/>
              </a:rPr>
              <a:t>Foster HE Jr, et al. J </a:t>
            </a:r>
            <a:r>
              <a:rPr lang="en-US" sz="1412" dirty="0" err="1">
                <a:latin typeface="+mn-lt"/>
              </a:rPr>
              <a:t>Urol</a:t>
            </a:r>
            <a:r>
              <a:rPr lang="en-US" sz="1412" dirty="0">
                <a:latin typeface="+mn-lt"/>
              </a:rPr>
              <a:t> 183:1853-58, 2010</a:t>
            </a:r>
          </a:p>
        </p:txBody>
      </p:sp>
      <p:sp>
        <p:nvSpPr>
          <p:cNvPr id="5" name="TextBox 4"/>
          <p:cNvSpPr txBox="1"/>
          <p:nvPr/>
        </p:nvSpPr>
        <p:spPr>
          <a:xfrm>
            <a:off x="5896093" y="5748869"/>
            <a:ext cx="4020672" cy="309637"/>
          </a:xfrm>
          <a:prstGeom prst="rect">
            <a:avLst/>
          </a:prstGeom>
          <a:noFill/>
        </p:spPr>
        <p:txBody>
          <a:bodyPr wrap="square" rtlCol="0">
            <a:spAutoFit/>
          </a:bodyPr>
          <a:lstStyle/>
          <a:p>
            <a:pPr algn="r"/>
            <a:r>
              <a:rPr lang="en-US" sz="1412" dirty="0">
                <a:latin typeface="+mn-lt"/>
              </a:rPr>
              <a:t>Yang CC, et al. J </a:t>
            </a:r>
            <a:r>
              <a:rPr lang="en-US" sz="1412" dirty="0" err="1">
                <a:latin typeface="+mn-lt"/>
              </a:rPr>
              <a:t>Urol</a:t>
            </a:r>
            <a:r>
              <a:rPr lang="en-US" sz="1412" dirty="0">
                <a:latin typeface="+mn-lt"/>
              </a:rPr>
              <a:t> 185:901-6, 2011</a:t>
            </a:r>
          </a:p>
        </p:txBody>
      </p:sp>
    </p:spTree>
    <p:extLst>
      <p:ext uri="{BB962C8B-B14F-4D97-AF65-F5344CB8AC3E}">
        <p14:creationId xmlns:p14="http://schemas.microsoft.com/office/powerpoint/2010/main" val="12631409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CPCRN 1 (1997-2002)</a:t>
            </a:r>
            <a:br>
              <a:rPr lang="en-US" dirty="0" smtClean="0"/>
            </a:br>
            <a:r>
              <a:rPr lang="en-US" sz="3600" dirty="0"/>
              <a:t>7 sites, DCC</a:t>
            </a:r>
            <a:endParaRPr lang="en-US" dirty="0"/>
          </a:p>
        </p:txBody>
      </p:sp>
      <p:sp>
        <p:nvSpPr>
          <p:cNvPr id="3" name="Content Placeholder 2"/>
          <p:cNvSpPr>
            <a:spLocks noGrp="1"/>
          </p:cNvSpPr>
          <p:nvPr>
            <p:ph idx="1"/>
          </p:nvPr>
        </p:nvSpPr>
        <p:spPr/>
        <p:txBody>
          <a:bodyPr/>
          <a:lstStyle/>
          <a:p>
            <a:r>
              <a:rPr lang="en-US" sz="3200" dirty="0">
                <a:solidFill>
                  <a:schemeClr val="tx1"/>
                </a:solidFill>
              </a:rPr>
              <a:t>Trial 1 – Oral </a:t>
            </a:r>
            <a:r>
              <a:rPr lang="en-US" sz="3200" dirty="0" err="1">
                <a:solidFill>
                  <a:schemeClr val="tx1"/>
                </a:solidFill>
              </a:rPr>
              <a:t>Cipro</a:t>
            </a:r>
            <a:r>
              <a:rPr lang="en-US" sz="3200" dirty="0">
                <a:solidFill>
                  <a:schemeClr val="tx1"/>
                </a:solidFill>
              </a:rPr>
              <a:t> </a:t>
            </a:r>
            <a:r>
              <a:rPr lang="en-US" sz="3200" dirty="0" err="1">
                <a:solidFill>
                  <a:schemeClr val="tx1"/>
                </a:solidFill>
              </a:rPr>
              <a:t>vs</a:t>
            </a:r>
            <a:r>
              <a:rPr lang="en-US" sz="3200" dirty="0">
                <a:solidFill>
                  <a:schemeClr val="tx1"/>
                </a:solidFill>
              </a:rPr>
              <a:t> Oral </a:t>
            </a:r>
            <a:r>
              <a:rPr lang="en-US" sz="3200" dirty="0" err="1">
                <a:solidFill>
                  <a:schemeClr val="tx1"/>
                </a:solidFill>
              </a:rPr>
              <a:t>Tamsulosin</a:t>
            </a:r>
            <a:endParaRPr lang="en-US" sz="3200" dirty="0">
              <a:solidFill>
                <a:schemeClr val="tx1"/>
              </a:solidFill>
            </a:endParaRPr>
          </a:p>
          <a:p>
            <a:pPr lvl="1"/>
            <a:r>
              <a:rPr lang="en-US" sz="2400" dirty="0"/>
              <a:t>2X2 factorial design, 6 weeks</a:t>
            </a:r>
          </a:p>
          <a:p>
            <a:pPr lvl="1"/>
            <a:r>
              <a:rPr lang="en-US" sz="2400" dirty="0"/>
              <a:t>No significant reduction in symptoms compared with placebo</a:t>
            </a:r>
          </a:p>
          <a:p>
            <a:endParaRPr lang="en-US" dirty="0" smtClean="0"/>
          </a:p>
          <a:p>
            <a:pPr lvl="1"/>
            <a:r>
              <a:rPr lang="en-US" dirty="0" smtClean="0"/>
              <a:t>But only 6 weeks</a:t>
            </a:r>
          </a:p>
          <a:p>
            <a:pPr lvl="1"/>
            <a:r>
              <a:rPr lang="en-US" dirty="0" smtClean="0"/>
              <a:t>Also many patients had seen these drugs already (heavily pre-treated group)</a:t>
            </a:r>
            <a:endParaRPr lang="en-US" dirty="0"/>
          </a:p>
        </p:txBody>
      </p:sp>
      <p:sp>
        <p:nvSpPr>
          <p:cNvPr id="4" name="TextBox 3"/>
          <p:cNvSpPr txBox="1"/>
          <p:nvPr/>
        </p:nvSpPr>
        <p:spPr>
          <a:xfrm>
            <a:off x="5810774" y="6213325"/>
            <a:ext cx="4572000" cy="309637"/>
          </a:xfrm>
          <a:prstGeom prst="rect">
            <a:avLst/>
          </a:prstGeom>
          <a:noFill/>
        </p:spPr>
        <p:txBody>
          <a:bodyPr wrap="square" rtlCol="0">
            <a:spAutoFit/>
          </a:bodyPr>
          <a:lstStyle/>
          <a:p>
            <a:pPr algn="r"/>
            <a:r>
              <a:rPr lang="en-US" sz="1412" dirty="0">
                <a:latin typeface="+mn-lt"/>
              </a:rPr>
              <a:t>Alexander RB, et al. Ann Intern Med 141:581-6, 2004</a:t>
            </a:r>
          </a:p>
        </p:txBody>
      </p:sp>
    </p:spTree>
    <p:extLst>
      <p:ext uri="{BB962C8B-B14F-4D97-AF65-F5344CB8AC3E}">
        <p14:creationId xmlns:p14="http://schemas.microsoft.com/office/powerpoint/2010/main" val="40905200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59881" y="251778"/>
            <a:ext cx="7051524" cy="1143000"/>
          </a:xfrm>
        </p:spPr>
        <p:txBody>
          <a:bodyPr/>
          <a:lstStyle/>
          <a:p>
            <a:r>
              <a:rPr lang="en-US" dirty="0" smtClean="0"/>
              <a:t>CPCRN 2 (2003-2008)</a:t>
            </a:r>
            <a:br>
              <a:rPr lang="en-US" dirty="0" smtClean="0"/>
            </a:br>
            <a:r>
              <a:rPr lang="en-US" sz="3200" dirty="0"/>
              <a:t>10 sites, DCC</a:t>
            </a:r>
            <a:endParaRPr lang="en-US" dirty="0"/>
          </a:p>
        </p:txBody>
      </p:sp>
      <p:sp>
        <p:nvSpPr>
          <p:cNvPr id="3" name="Content Placeholder 2"/>
          <p:cNvSpPr>
            <a:spLocks noGrp="1"/>
          </p:cNvSpPr>
          <p:nvPr>
            <p:ph idx="1"/>
          </p:nvPr>
        </p:nvSpPr>
        <p:spPr>
          <a:xfrm>
            <a:off x="955040" y="1577341"/>
            <a:ext cx="9956799" cy="4766309"/>
          </a:xfrm>
        </p:spPr>
        <p:txBody>
          <a:bodyPr/>
          <a:lstStyle/>
          <a:p>
            <a:r>
              <a:rPr lang="en-US" sz="3200" dirty="0">
                <a:solidFill>
                  <a:schemeClr val="tx1"/>
                </a:solidFill>
              </a:rPr>
              <a:t>Trial 1 – Oral </a:t>
            </a:r>
            <a:r>
              <a:rPr lang="en-US" sz="3200" dirty="0" err="1">
                <a:solidFill>
                  <a:schemeClr val="tx1"/>
                </a:solidFill>
              </a:rPr>
              <a:t>alfuzosin</a:t>
            </a:r>
            <a:r>
              <a:rPr lang="en-US" sz="3200" dirty="0">
                <a:solidFill>
                  <a:schemeClr val="tx1"/>
                </a:solidFill>
              </a:rPr>
              <a:t> </a:t>
            </a:r>
            <a:r>
              <a:rPr lang="en-US" sz="3200" dirty="0" err="1">
                <a:solidFill>
                  <a:schemeClr val="tx1"/>
                </a:solidFill>
              </a:rPr>
              <a:t>vs</a:t>
            </a:r>
            <a:r>
              <a:rPr lang="en-US" sz="3200" dirty="0">
                <a:solidFill>
                  <a:schemeClr val="tx1"/>
                </a:solidFill>
              </a:rPr>
              <a:t> placebo</a:t>
            </a:r>
          </a:p>
          <a:p>
            <a:pPr lvl="1"/>
            <a:r>
              <a:rPr lang="en-US" sz="2400" dirty="0"/>
              <a:t>No prior treatment with alpha-blockers, 12 weeks</a:t>
            </a:r>
          </a:p>
          <a:p>
            <a:pPr lvl="1"/>
            <a:r>
              <a:rPr lang="en-US" sz="2400" dirty="0"/>
              <a:t>p-value 0.99 (!)</a:t>
            </a:r>
            <a:endParaRPr lang="en-US" sz="2000" dirty="0"/>
          </a:p>
          <a:p>
            <a:endParaRPr lang="en-US" sz="3200" dirty="0"/>
          </a:p>
          <a:p>
            <a:endParaRPr lang="en-US" sz="3200" dirty="0">
              <a:solidFill>
                <a:schemeClr val="tx1"/>
              </a:solidFill>
            </a:endParaRPr>
          </a:p>
          <a:p>
            <a:r>
              <a:rPr lang="en-US" sz="3200" dirty="0">
                <a:solidFill>
                  <a:schemeClr val="tx1"/>
                </a:solidFill>
              </a:rPr>
              <a:t>Trial 2 – Oral </a:t>
            </a:r>
            <a:r>
              <a:rPr lang="en-US" sz="3200" dirty="0" err="1">
                <a:solidFill>
                  <a:schemeClr val="tx1"/>
                </a:solidFill>
              </a:rPr>
              <a:t>pregabalin</a:t>
            </a:r>
            <a:r>
              <a:rPr lang="en-US" sz="3200" dirty="0">
                <a:solidFill>
                  <a:schemeClr val="tx1"/>
                </a:solidFill>
              </a:rPr>
              <a:t> vs placebo</a:t>
            </a:r>
          </a:p>
          <a:p>
            <a:pPr lvl="1"/>
            <a:r>
              <a:rPr lang="en-US" sz="2400" dirty="0"/>
              <a:t>6 weeks</a:t>
            </a:r>
          </a:p>
          <a:p>
            <a:pPr lvl="1"/>
            <a:r>
              <a:rPr lang="en-US" sz="2400" dirty="0"/>
              <a:t>No difference in primary endpoint (p=0.07) but all secondary endpoints favored </a:t>
            </a:r>
            <a:r>
              <a:rPr lang="en-US" sz="2400" dirty="0" err="1"/>
              <a:t>pregabalin</a:t>
            </a:r>
            <a:endParaRPr lang="en-US" sz="2400" dirty="0"/>
          </a:p>
          <a:p>
            <a:pPr lvl="1"/>
            <a:endParaRPr lang="en-US" sz="2400" dirty="0"/>
          </a:p>
        </p:txBody>
      </p:sp>
      <p:sp>
        <p:nvSpPr>
          <p:cNvPr id="4" name="TextBox 3"/>
          <p:cNvSpPr txBox="1"/>
          <p:nvPr/>
        </p:nvSpPr>
        <p:spPr>
          <a:xfrm>
            <a:off x="6147131" y="2793874"/>
            <a:ext cx="4020672" cy="309637"/>
          </a:xfrm>
          <a:prstGeom prst="rect">
            <a:avLst/>
          </a:prstGeom>
          <a:noFill/>
        </p:spPr>
        <p:txBody>
          <a:bodyPr wrap="square" rtlCol="0">
            <a:spAutoFit/>
          </a:bodyPr>
          <a:lstStyle/>
          <a:p>
            <a:pPr algn="r"/>
            <a:r>
              <a:rPr lang="en-US" sz="1412" dirty="0">
                <a:latin typeface="+mn-lt"/>
              </a:rPr>
              <a:t>Nickel JC, et al. N </a:t>
            </a:r>
            <a:r>
              <a:rPr lang="en-US" sz="1412" dirty="0" err="1">
                <a:latin typeface="+mn-lt"/>
              </a:rPr>
              <a:t>Eng</a:t>
            </a:r>
            <a:r>
              <a:rPr lang="en-US" sz="1412" dirty="0">
                <a:latin typeface="+mn-lt"/>
              </a:rPr>
              <a:t> J Med 359:263-73, 2008</a:t>
            </a:r>
          </a:p>
        </p:txBody>
      </p:sp>
      <p:sp>
        <p:nvSpPr>
          <p:cNvPr id="5" name="TextBox 4"/>
          <p:cNvSpPr txBox="1"/>
          <p:nvPr/>
        </p:nvSpPr>
        <p:spPr>
          <a:xfrm>
            <a:off x="5915493" y="5597362"/>
            <a:ext cx="4020672" cy="309637"/>
          </a:xfrm>
          <a:prstGeom prst="rect">
            <a:avLst/>
          </a:prstGeom>
          <a:noFill/>
        </p:spPr>
        <p:txBody>
          <a:bodyPr wrap="square" rtlCol="0">
            <a:spAutoFit/>
          </a:bodyPr>
          <a:lstStyle/>
          <a:p>
            <a:pPr algn="r"/>
            <a:r>
              <a:rPr lang="en-US" sz="1412" dirty="0" err="1">
                <a:latin typeface="+mn-lt"/>
              </a:rPr>
              <a:t>Pontari</a:t>
            </a:r>
            <a:r>
              <a:rPr lang="en-US" sz="1412" dirty="0">
                <a:latin typeface="+mn-lt"/>
              </a:rPr>
              <a:t> MA, Arch Intern Med 170:1586-93, 2010</a:t>
            </a:r>
          </a:p>
        </p:txBody>
      </p:sp>
    </p:spTree>
    <p:extLst>
      <p:ext uri="{BB962C8B-B14F-4D97-AF65-F5344CB8AC3E}">
        <p14:creationId xmlns:p14="http://schemas.microsoft.com/office/powerpoint/2010/main" val="16502117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2834280" y="1115737"/>
            <a:ext cx="6799258" cy="4446165"/>
          </a:xfrm>
          <a:prstGeom prst="rect">
            <a:avLst/>
          </a:prstGeom>
        </p:spPr>
      </p:pic>
      <p:sp>
        <p:nvSpPr>
          <p:cNvPr id="6" name="TextBox 5"/>
          <p:cNvSpPr txBox="1"/>
          <p:nvPr/>
        </p:nvSpPr>
        <p:spPr>
          <a:xfrm>
            <a:off x="6477001" y="6384362"/>
            <a:ext cx="4020672" cy="309637"/>
          </a:xfrm>
          <a:prstGeom prst="rect">
            <a:avLst/>
          </a:prstGeom>
          <a:noFill/>
        </p:spPr>
        <p:txBody>
          <a:bodyPr wrap="square" rtlCol="0">
            <a:spAutoFit/>
          </a:bodyPr>
          <a:lstStyle/>
          <a:p>
            <a:pPr algn="r"/>
            <a:r>
              <a:rPr lang="en-US" sz="1412" dirty="0">
                <a:latin typeface="+mn-lt"/>
              </a:rPr>
              <a:t>N </a:t>
            </a:r>
            <a:r>
              <a:rPr lang="en-US" sz="1412" dirty="0" err="1">
                <a:latin typeface="+mn-lt"/>
              </a:rPr>
              <a:t>Eng</a:t>
            </a:r>
            <a:r>
              <a:rPr lang="en-US" sz="1412" dirty="0">
                <a:latin typeface="+mn-lt"/>
              </a:rPr>
              <a:t> J Med 359:263-73, 2008</a:t>
            </a:r>
          </a:p>
        </p:txBody>
      </p:sp>
    </p:spTree>
    <p:extLst>
      <p:ext uri="{BB962C8B-B14F-4D97-AF65-F5344CB8AC3E}">
        <p14:creationId xmlns:p14="http://schemas.microsoft.com/office/powerpoint/2010/main" val="26171836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59881" y="251460"/>
            <a:ext cx="7051524" cy="982980"/>
          </a:xfrm>
        </p:spPr>
        <p:txBody>
          <a:bodyPr/>
          <a:lstStyle/>
          <a:p>
            <a:r>
              <a:rPr lang="en-US" dirty="0" smtClean="0"/>
              <a:t>UPPCRN</a:t>
            </a:r>
            <a:endParaRPr lang="en-US" dirty="0"/>
          </a:p>
        </p:txBody>
      </p:sp>
      <p:sp>
        <p:nvSpPr>
          <p:cNvPr id="3" name="Content Placeholder 2"/>
          <p:cNvSpPr>
            <a:spLocks noGrp="1"/>
          </p:cNvSpPr>
          <p:nvPr>
            <p:ph idx="1"/>
          </p:nvPr>
        </p:nvSpPr>
        <p:spPr>
          <a:xfrm>
            <a:off x="1938093" y="1152682"/>
            <a:ext cx="8230810" cy="4743134"/>
          </a:xfrm>
        </p:spPr>
        <p:txBody>
          <a:bodyPr/>
          <a:lstStyle/>
          <a:p>
            <a:r>
              <a:rPr lang="en-US" dirty="0" smtClean="0"/>
              <a:t>PT Trial</a:t>
            </a:r>
          </a:p>
          <a:p>
            <a:pPr lvl="1"/>
            <a:r>
              <a:rPr lang="en-US" dirty="0" err="1" smtClean="0"/>
              <a:t>Myofascial</a:t>
            </a:r>
            <a:r>
              <a:rPr lang="en-US" dirty="0" smtClean="0"/>
              <a:t> PT </a:t>
            </a:r>
            <a:r>
              <a:rPr lang="en-US" dirty="0" err="1" smtClean="0"/>
              <a:t>vs</a:t>
            </a:r>
            <a:r>
              <a:rPr lang="en-US" dirty="0" smtClean="0"/>
              <a:t> therapeutic massage</a:t>
            </a:r>
          </a:p>
          <a:p>
            <a:pPr lvl="1"/>
            <a:r>
              <a:rPr lang="en-US" dirty="0" smtClean="0"/>
              <a:t>Feasibility trial first – men and women</a:t>
            </a:r>
          </a:p>
          <a:p>
            <a:pPr lvl="1"/>
            <a:r>
              <a:rPr lang="en-US" dirty="0" smtClean="0"/>
              <a:t>Then full trial in women</a:t>
            </a:r>
          </a:p>
          <a:p>
            <a:pPr lvl="1"/>
            <a:endParaRPr lang="en-US" dirty="0"/>
          </a:p>
          <a:p>
            <a:pPr lvl="1"/>
            <a:endParaRPr lang="en-US" dirty="0" smtClean="0"/>
          </a:p>
          <a:p>
            <a:pPr lvl="1"/>
            <a:endParaRPr lang="en-US" dirty="0"/>
          </a:p>
          <a:p>
            <a:pPr lvl="1"/>
            <a:endParaRPr lang="en-US" dirty="0" smtClean="0"/>
          </a:p>
          <a:p>
            <a:pPr lvl="1"/>
            <a:endParaRPr lang="en-US" dirty="0"/>
          </a:p>
          <a:p>
            <a:pPr lvl="1"/>
            <a:endParaRPr lang="en-US" dirty="0" smtClean="0"/>
          </a:p>
          <a:p>
            <a:pPr lvl="1"/>
            <a:endParaRPr lang="en-US" dirty="0" smtClean="0"/>
          </a:p>
          <a:p>
            <a:pPr lvl="1"/>
            <a:r>
              <a:rPr lang="en-US" dirty="0" smtClean="0"/>
              <a:t>Response: PT 57%, massage 21%!</a:t>
            </a:r>
            <a:endParaRPr lang="en-U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6798" y="3062856"/>
            <a:ext cx="7595954" cy="26136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6477001" y="6476641"/>
            <a:ext cx="4020672" cy="309637"/>
          </a:xfrm>
          <a:prstGeom prst="rect">
            <a:avLst/>
          </a:prstGeom>
          <a:noFill/>
        </p:spPr>
        <p:txBody>
          <a:bodyPr wrap="square" rtlCol="0">
            <a:spAutoFit/>
          </a:bodyPr>
          <a:lstStyle/>
          <a:p>
            <a:pPr algn="r"/>
            <a:r>
              <a:rPr lang="en-US" sz="1412" dirty="0">
                <a:latin typeface="+mn-lt"/>
              </a:rPr>
              <a:t>J </a:t>
            </a:r>
            <a:r>
              <a:rPr lang="en-US" sz="1412" dirty="0" err="1">
                <a:latin typeface="+mn-lt"/>
              </a:rPr>
              <a:t>Urol</a:t>
            </a:r>
            <a:r>
              <a:rPr lang="en-US" sz="1412" dirty="0">
                <a:latin typeface="+mn-lt"/>
              </a:rPr>
              <a:t> 187:2113-8, 2012</a:t>
            </a:r>
          </a:p>
        </p:txBody>
      </p:sp>
    </p:spTree>
    <p:extLst>
      <p:ext uri="{BB962C8B-B14F-4D97-AF65-F5344CB8AC3E}">
        <p14:creationId xmlns:p14="http://schemas.microsoft.com/office/powerpoint/2010/main" val="34519255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Comments on </a:t>
            </a:r>
            <a:r>
              <a:rPr lang="en-US" sz="3200" dirty="0" smtClean="0"/>
              <a:t>UCPPS </a:t>
            </a:r>
            <a:r>
              <a:rPr lang="en-US" sz="3200" dirty="0"/>
              <a:t>Clinical Trials</a:t>
            </a:r>
          </a:p>
        </p:txBody>
      </p:sp>
      <p:sp>
        <p:nvSpPr>
          <p:cNvPr id="3" name="Content Placeholder 2"/>
          <p:cNvSpPr>
            <a:spLocks noGrp="1"/>
          </p:cNvSpPr>
          <p:nvPr>
            <p:ph sz="half" idx="1"/>
          </p:nvPr>
        </p:nvSpPr>
        <p:spPr>
          <a:xfrm>
            <a:off x="1708559" y="1600202"/>
            <a:ext cx="4314871" cy="4525963"/>
          </a:xfrm>
        </p:spPr>
        <p:txBody>
          <a:bodyPr/>
          <a:lstStyle/>
          <a:p>
            <a:r>
              <a:rPr lang="en-US" dirty="0" smtClean="0">
                <a:solidFill>
                  <a:schemeClr val="tx1"/>
                </a:solidFill>
              </a:rPr>
              <a:t>Inclusion criteria</a:t>
            </a:r>
          </a:p>
          <a:p>
            <a:pPr lvl="1"/>
            <a:r>
              <a:rPr lang="en-US" dirty="0" err="1" smtClean="0"/>
              <a:t>Sx</a:t>
            </a:r>
            <a:r>
              <a:rPr lang="en-US" dirty="0" smtClean="0"/>
              <a:t> severity, pain vs frequency, heavily pretreated or not</a:t>
            </a:r>
          </a:p>
          <a:p>
            <a:r>
              <a:rPr lang="en-US" dirty="0" smtClean="0"/>
              <a:t>Stratification?</a:t>
            </a:r>
          </a:p>
          <a:p>
            <a:r>
              <a:rPr lang="en-US" dirty="0" smtClean="0"/>
              <a:t>Intervention</a:t>
            </a:r>
          </a:p>
          <a:p>
            <a:pPr lvl="1"/>
            <a:r>
              <a:rPr lang="en-US" dirty="0" smtClean="0"/>
              <a:t>Is it already available/ widely used?</a:t>
            </a:r>
          </a:p>
          <a:p>
            <a:pPr lvl="1"/>
            <a:r>
              <a:rPr lang="en-US" dirty="0" smtClean="0"/>
              <a:t>Can we find a company to provide it?</a:t>
            </a:r>
          </a:p>
        </p:txBody>
      </p:sp>
      <p:sp>
        <p:nvSpPr>
          <p:cNvPr id="4" name="Content Placeholder 3"/>
          <p:cNvSpPr>
            <a:spLocks noGrp="1"/>
          </p:cNvSpPr>
          <p:nvPr>
            <p:ph sz="half" idx="2"/>
          </p:nvPr>
        </p:nvSpPr>
        <p:spPr>
          <a:xfrm>
            <a:off x="6023430" y="1600202"/>
            <a:ext cx="4460013" cy="4525963"/>
          </a:xfrm>
        </p:spPr>
        <p:txBody>
          <a:bodyPr/>
          <a:lstStyle/>
          <a:p>
            <a:r>
              <a:rPr lang="en-US" dirty="0"/>
              <a:t>Sham/ placebo</a:t>
            </a:r>
          </a:p>
          <a:p>
            <a:r>
              <a:rPr lang="en-US" dirty="0" smtClean="0">
                <a:solidFill>
                  <a:schemeClr val="tx1"/>
                </a:solidFill>
              </a:rPr>
              <a:t>Concomitant treatments</a:t>
            </a:r>
          </a:p>
          <a:p>
            <a:r>
              <a:rPr lang="en-US" dirty="0" smtClean="0"/>
              <a:t>Impact of behavioral therapies</a:t>
            </a:r>
          </a:p>
          <a:p>
            <a:r>
              <a:rPr lang="en-US" dirty="0" smtClean="0"/>
              <a:t>Study length</a:t>
            </a:r>
          </a:p>
          <a:p>
            <a:r>
              <a:rPr lang="en-US" dirty="0" smtClean="0">
                <a:solidFill>
                  <a:schemeClr val="tx1"/>
                </a:solidFill>
              </a:rPr>
              <a:t>Endpoints</a:t>
            </a:r>
            <a:endParaRPr lang="en-US" dirty="0">
              <a:solidFill>
                <a:schemeClr val="tx1"/>
              </a:solidFill>
            </a:endParaRPr>
          </a:p>
          <a:p>
            <a:endParaRPr lang="en-US" dirty="0"/>
          </a:p>
        </p:txBody>
      </p:sp>
    </p:spTree>
    <p:extLst>
      <p:ext uri="{BB962C8B-B14F-4D97-AF65-F5344CB8AC3E}">
        <p14:creationId xmlns:p14="http://schemas.microsoft.com/office/powerpoint/2010/main" val="41431671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Epidemiology Studies</a:t>
            </a:r>
            <a:endParaRPr lang="en-US" dirty="0"/>
          </a:p>
        </p:txBody>
      </p:sp>
      <p:sp>
        <p:nvSpPr>
          <p:cNvPr id="3" name="Content Placeholder 2"/>
          <p:cNvSpPr>
            <a:spLocks noGrp="1"/>
          </p:cNvSpPr>
          <p:nvPr>
            <p:ph idx="1"/>
          </p:nvPr>
        </p:nvSpPr>
        <p:spPr>
          <a:xfrm>
            <a:off x="701041" y="1600202"/>
            <a:ext cx="9612630" cy="4525963"/>
          </a:xfrm>
        </p:spPr>
        <p:txBody>
          <a:bodyPr/>
          <a:lstStyle/>
          <a:p>
            <a:r>
              <a:rPr lang="en-US" sz="3200" dirty="0">
                <a:solidFill>
                  <a:schemeClr val="tx1"/>
                </a:solidFill>
              </a:rPr>
              <a:t>CPIC study</a:t>
            </a:r>
          </a:p>
          <a:p>
            <a:pPr lvl="1"/>
            <a:r>
              <a:rPr lang="en-US" sz="2400" dirty="0"/>
              <a:t>J. Quentin Clemens (PI)</a:t>
            </a:r>
          </a:p>
          <a:p>
            <a:pPr lvl="1"/>
            <a:r>
              <a:rPr lang="en-US" sz="2400" dirty="0"/>
              <a:t>2001-2006</a:t>
            </a:r>
          </a:p>
          <a:p>
            <a:r>
              <a:rPr lang="en-US" sz="3200" dirty="0">
                <a:solidFill>
                  <a:schemeClr val="tx1"/>
                </a:solidFill>
              </a:rPr>
              <a:t>Events Preceding Interstitial Cystitis (EPIC)</a:t>
            </a:r>
          </a:p>
          <a:p>
            <a:pPr lvl="1"/>
            <a:r>
              <a:rPr lang="en-US" sz="2400" dirty="0"/>
              <a:t>John W. Warren (PI)</a:t>
            </a:r>
          </a:p>
          <a:p>
            <a:pPr lvl="1"/>
            <a:r>
              <a:rPr lang="en-US" sz="2400" dirty="0"/>
              <a:t>2003-2008</a:t>
            </a:r>
          </a:p>
          <a:p>
            <a:r>
              <a:rPr lang="en-US" sz="3200" dirty="0">
                <a:solidFill>
                  <a:schemeClr val="tx1"/>
                </a:solidFill>
              </a:rPr>
              <a:t>RAND Interstitial Cystitis Epidemiology (RICE) study</a:t>
            </a:r>
          </a:p>
          <a:p>
            <a:pPr lvl="1"/>
            <a:r>
              <a:rPr lang="en-US" sz="2400" dirty="0"/>
              <a:t>Sandra Berry (PI)</a:t>
            </a:r>
          </a:p>
          <a:p>
            <a:pPr lvl="1"/>
            <a:r>
              <a:rPr lang="en-US" sz="2400" dirty="0"/>
              <a:t>2004-2009</a:t>
            </a:r>
          </a:p>
        </p:txBody>
      </p:sp>
    </p:spTree>
    <p:extLst>
      <p:ext uri="{BB962C8B-B14F-4D97-AF65-F5344CB8AC3E}">
        <p14:creationId xmlns:p14="http://schemas.microsoft.com/office/powerpoint/2010/main" val="1873604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CPIC Study (My First Grant)</a:t>
            </a:r>
            <a:br>
              <a:rPr lang="en-US" sz="3200" dirty="0"/>
            </a:br>
            <a:r>
              <a:rPr lang="en-US" sz="3200" dirty="0"/>
              <a:t>(2001-2006)</a:t>
            </a:r>
          </a:p>
        </p:txBody>
      </p:sp>
      <p:sp>
        <p:nvSpPr>
          <p:cNvPr id="3" name="Content Placeholder 2"/>
          <p:cNvSpPr>
            <a:spLocks noGrp="1"/>
          </p:cNvSpPr>
          <p:nvPr>
            <p:ph idx="1"/>
          </p:nvPr>
        </p:nvSpPr>
        <p:spPr>
          <a:xfrm>
            <a:off x="772160" y="1600202"/>
            <a:ext cx="10139679" cy="4525963"/>
          </a:xfrm>
        </p:spPr>
        <p:txBody>
          <a:bodyPr>
            <a:noAutofit/>
          </a:bodyPr>
          <a:lstStyle/>
          <a:p>
            <a:r>
              <a:rPr lang="en-US" sz="2800" dirty="0"/>
              <a:t>Response to RFA from NIDDK – Epidemiology of IC</a:t>
            </a:r>
          </a:p>
          <a:p>
            <a:pPr lvl="1"/>
            <a:r>
              <a:rPr lang="en-US" sz="2000" dirty="0"/>
              <a:t>I gave up 3 times</a:t>
            </a:r>
          </a:p>
          <a:p>
            <a:pPr lvl="1"/>
            <a:r>
              <a:rPr lang="en-US" sz="2000" dirty="0"/>
              <a:t>Got funded despite a mediocre score (23)</a:t>
            </a:r>
          </a:p>
          <a:p>
            <a:endParaRPr lang="en-US" sz="2800" dirty="0" smtClean="0"/>
          </a:p>
          <a:p>
            <a:r>
              <a:rPr lang="en-US" sz="2800" dirty="0" smtClean="0"/>
              <a:t>Collaboration </a:t>
            </a:r>
            <a:r>
              <a:rPr lang="en-US" sz="2800" dirty="0"/>
              <a:t>with Kaiser Permanente </a:t>
            </a:r>
            <a:r>
              <a:rPr lang="en-US" sz="2800" dirty="0" smtClean="0"/>
              <a:t>Northwest (Portland)</a:t>
            </a:r>
            <a:endParaRPr lang="en-US" sz="2800" dirty="0"/>
          </a:p>
          <a:p>
            <a:pPr lvl="1"/>
            <a:r>
              <a:rPr lang="en-US" sz="2000" dirty="0"/>
              <a:t>Stable population (~450,000) with EMR (EPIC)</a:t>
            </a:r>
          </a:p>
          <a:p>
            <a:pPr lvl="1"/>
            <a:r>
              <a:rPr lang="en-US" sz="2000" dirty="0"/>
              <a:t>Research infrastructure</a:t>
            </a:r>
          </a:p>
          <a:p>
            <a:endParaRPr lang="en-US" sz="2800" dirty="0" smtClean="0"/>
          </a:p>
          <a:p>
            <a:r>
              <a:rPr lang="en-US" sz="2800" dirty="0" smtClean="0"/>
              <a:t>Coded </a:t>
            </a:r>
            <a:r>
              <a:rPr lang="en-US" sz="2800" dirty="0"/>
              <a:t>EMR diagnoses with supplemental mailings</a:t>
            </a:r>
          </a:p>
          <a:p>
            <a:pPr lvl="1"/>
            <a:r>
              <a:rPr lang="en-US" sz="2000" dirty="0"/>
              <a:t>Prevalence (diagnoses, symptoms), costs, risk factors/ comorbidities, etc.</a:t>
            </a:r>
          </a:p>
        </p:txBody>
      </p:sp>
    </p:spTree>
    <p:extLst>
      <p:ext uri="{BB962C8B-B14F-4D97-AF65-F5344CB8AC3E}">
        <p14:creationId xmlns:p14="http://schemas.microsoft.com/office/powerpoint/2010/main" val="7894609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98" name="Object 2"/>
          <p:cNvGraphicFramePr>
            <a:graphicFrameLocks noChangeAspect="1"/>
          </p:cNvGraphicFramePr>
          <p:nvPr>
            <p:extLst>
              <p:ext uri="{D42A27DB-BD31-4B8C-83A1-F6EECF244321}">
                <p14:modId xmlns:p14="http://schemas.microsoft.com/office/powerpoint/2010/main" val="2708148217"/>
              </p:ext>
            </p:extLst>
          </p:nvPr>
        </p:nvGraphicFramePr>
        <p:xfrm>
          <a:off x="274320" y="0"/>
          <a:ext cx="11186160" cy="6858000"/>
        </p:xfrm>
        <a:graphic>
          <a:graphicData uri="http://schemas.openxmlformats.org/presentationml/2006/ole">
            <mc:AlternateContent xmlns:mc="http://schemas.openxmlformats.org/markup-compatibility/2006">
              <mc:Choice xmlns:v="urn:schemas-microsoft-com:vml" Requires="v">
                <p:oleObj spid="_x0000_s5144" name="Graph" r:id="rId3" imgW="5943600" imgH="4457880" progId="STATISTICA.Graph">
                  <p:embed/>
                </p:oleObj>
              </mc:Choice>
              <mc:Fallback>
                <p:oleObj name="Graph" r:id="rId3" imgW="5943600" imgH="4457880" progId="STATISTICA.Graph">
                  <p:embed/>
                  <p:pic>
                    <p:nvPicPr>
                      <p:cNvPr id="4098"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4320" y="0"/>
                        <a:ext cx="11186160" cy="6858000"/>
                      </a:xfrm>
                      <a:prstGeom prst="rect">
                        <a:avLst/>
                      </a:prstGeom>
                      <a:noFill/>
                      <a:ln>
                        <a:noFill/>
                      </a:ln>
                      <a:effectLst/>
                      <a:extLst/>
                    </p:spPr>
                  </p:pic>
                </p:oleObj>
              </mc:Fallback>
            </mc:AlternateContent>
          </a:graphicData>
        </a:graphic>
      </p:graphicFrame>
      <p:sp>
        <p:nvSpPr>
          <p:cNvPr id="3" name="TextBox 2"/>
          <p:cNvSpPr txBox="1"/>
          <p:nvPr/>
        </p:nvSpPr>
        <p:spPr>
          <a:xfrm>
            <a:off x="6423172" y="177802"/>
            <a:ext cx="4074501" cy="309637"/>
          </a:xfrm>
          <a:prstGeom prst="rect">
            <a:avLst/>
          </a:prstGeom>
          <a:noFill/>
        </p:spPr>
        <p:txBody>
          <a:bodyPr wrap="square" rtlCol="0">
            <a:spAutoFit/>
          </a:bodyPr>
          <a:lstStyle/>
          <a:p>
            <a:pPr algn="r"/>
            <a:r>
              <a:rPr lang="en-US" sz="1412" dirty="0">
                <a:solidFill>
                  <a:schemeClr val="tx2"/>
                </a:solidFill>
                <a:latin typeface="+mj-lt"/>
              </a:rPr>
              <a:t>Clemens JQ, et al.  J </a:t>
            </a:r>
            <a:r>
              <a:rPr lang="en-US" sz="1412" dirty="0" err="1">
                <a:solidFill>
                  <a:schemeClr val="tx2"/>
                </a:solidFill>
                <a:latin typeface="+mj-lt"/>
              </a:rPr>
              <a:t>Urol</a:t>
            </a:r>
            <a:r>
              <a:rPr lang="en-US" sz="1412" dirty="0">
                <a:solidFill>
                  <a:schemeClr val="tx2"/>
                </a:solidFill>
                <a:latin typeface="+mj-lt"/>
              </a:rPr>
              <a:t> 174:576-80, 2005.</a:t>
            </a:r>
          </a:p>
        </p:txBody>
      </p:sp>
    </p:spTree>
    <p:extLst>
      <p:ext uri="{BB962C8B-B14F-4D97-AF65-F5344CB8AC3E}">
        <p14:creationId xmlns:p14="http://schemas.microsoft.com/office/powerpoint/2010/main" val="42761758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074" name="Object 2"/>
          <p:cNvGraphicFramePr>
            <a:graphicFrameLocks noChangeAspect="1"/>
          </p:cNvGraphicFramePr>
          <p:nvPr>
            <p:extLst>
              <p:ext uri="{D42A27DB-BD31-4B8C-83A1-F6EECF244321}">
                <p14:modId xmlns:p14="http://schemas.microsoft.com/office/powerpoint/2010/main" val="1477324751"/>
              </p:ext>
            </p:extLst>
          </p:nvPr>
        </p:nvGraphicFramePr>
        <p:xfrm>
          <a:off x="355600" y="0"/>
          <a:ext cx="11440160" cy="6858000"/>
        </p:xfrm>
        <a:graphic>
          <a:graphicData uri="http://schemas.openxmlformats.org/presentationml/2006/ole">
            <mc:AlternateContent xmlns:mc="http://schemas.openxmlformats.org/markup-compatibility/2006">
              <mc:Choice xmlns:v="urn:schemas-microsoft-com:vml" Requires="v">
                <p:oleObj spid="_x0000_s6168" name="Graph" r:id="rId3" imgW="5943600" imgH="4457880" progId="STATISTICA.Graph">
                  <p:embed/>
                </p:oleObj>
              </mc:Choice>
              <mc:Fallback>
                <p:oleObj name="Graph" r:id="rId3" imgW="5943600" imgH="4457880" progId="STATISTICA.Graph">
                  <p:embed/>
                  <p:pic>
                    <p:nvPicPr>
                      <p:cNvPr id="3074"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5600" y="0"/>
                        <a:ext cx="11440160" cy="6858000"/>
                      </a:xfrm>
                      <a:prstGeom prst="rect">
                        <a:avLst/>
                      </a:prstGeom>
                      <a:noFill/>
                      <a:ln>
                        <a:noFill/>
                      </a:ln>
                      <a:effectLst/>
                      <a:extLst/>
                    </p:spPr>
                  </p:pic>
                </p:oleObj>
              </mc:Fallback>
            </mc:AlternateContent>
          </a:graphicData>
        </a:graphic>
      </p:graphicFrame>
      <p:sp>
        <p:nvSpPr>
          <p:cNvPr id="3" name="TextBox 2"/>
          <p:cNvSpPr txBox="1"/>
          <p:nvPr/>
        </p:nvSpPr>
        <p:spPr>
          <a:xfrm>
            <a:off x="1524002" y="512430"/>
            <a:ext cx="3858935" cy="309637"/>
          </a:xfrm>
          <a:prstGeom prst="rect">
            <a:avLst/>
          </a:prstGeom>
          <a:noFill/>
        </p:spPr>
        <p:txBody>
          <a:bodyPr wrap="square" rtlCol="0">
            <a:spAutoFit/>
          </a:bodyPr>
          <a:lstStyle/>
          <a:p>
            <a:r>
              <a:rPr lang="en-US" sz="1412" dirty="0">
                <a:solidFill>
                  <a:schemeClr val="tx2"/>
                </a:solidFill>
                <a:latin typeface="+mj-lt"/>
              </a:rPr>
              <a:t>Clemens JQ, et al.  J </a:t>
            </a:r>
            <a:r>
              <a:rPr lang="en-US" sz="1412" dirty="0" err="1">
                <a:solidFill>
                  <a:schemeClr val="tx2"/>
                </a:solidFill>
                <a:latin typeface="+mj-lt"/>
              </a:rPr>
              <a:t>Urol</a:t>
            </a:r>
            <a:r>
              <a:rPr lang="en-US" sz="1412" dirty="0">
                <a:solidFill>
                  <a:schemeClr val="tx2"/>
                </a:solidFill>
                <a:latin typeface="+mj-lt"/>
              </a:rPr>
              <a:t> 174:576-80, 2005.</a:t>
            </a:r>
          </a:p>
        </p:txBody>
      </p:sp>
    </p:spTree>
    <p:extLst>
      <p:ext uri="{BB962C8B-B14F-4D97-AF65-F5344CB8AC3E}">
        <p14:creationId xmlns:p14="http://schemas.microsoft.com/office/powerpoint/2010/main" val="9031059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Findings</a:t>
            </a:r>
            <a:endParaRPr lang="en-US" dirty="0"/>
          </a:p>
        </p:txBody>
      </p:sp>
      <p:sp>
        <p:nvSpPr>
          <p:cNvPr id="3" name="Content Placeholder 2"/>
          <p:cNvSpPr>
            <a:spLocks noGrp="1"/>
          </p:cNvSpPr>
          <p:nvPr>
            <p:ph idx="1"/>
          </p:nvPr>
        </p:nvSpPr>
        <p:spPr/>
        <p:txBody>
          <a:bodyPr/>
          <a:lstStyle/>
          <a:p>
            <a:r>
              <a:rPr lang="en-US" sz="2800" dirty="0"/>
              <a:t>Symptoms much more common than coded diagnoses</a:t>
            </a:r>
          </a:p>
          <a:p>
            <a:pPr lvl="1"/>
            <a:r>
              <a:rPr lang="en-US" sz="2000" dirty="0"/>
              <a:t>IC symptoms 6.2% women, 2.3% men</a:t>
            </a:r>
          </a:p>
          <a:p>
            <a:pPr lvl="1"/>
            <a:r>
              <a:rPr lang="en-US" sz="2000" dirty="0"/>
              <a:t>CP symptoms 5.9%</a:t>
            </a:r>
            <a:endParaRPr lang="en-US" dirty="0"/>
          </a:p>
          <a:p>
            <a:r>
              <a:rPr lang="en-US" sz="2800" dirty="0"/>
              <a:t>IC associated with</a:t>
            </a:r>
          </a:p>
          <a:p>
            <a:pPr lvl="1"/>
            <a:r>
              <a:rPr lang="en-US" sz="2000" dirty="0"/>
              <a:t>endometriosis, fibromyalgia, IBS, anxiety, depression, headaches</a:t>
            </a:r>
          </a:p>
          <a:p>
            <a:r>
              <a:rPr lang="en-US" sz="2800" dirty="0"/>
              <a:t>Annual costs 4X higher than non-IC </a:t>
            </a:r>
            <a:r>
              <a:rPr lang="en-US" sz="2800" dirty="0" smtClean="0"/>
              <a:t>controls</a:t>
            </a:r>
            <a:endParaRPr lang="en-US" sz="2800" dirty="0"/>
          </a:p>
          <a:p>
            <a:endParaRPr lang="en-US" sz="2800" dirty="0"/>
          </a:p>
        </p:txBody>
      </p:sp>
      <p:sp>
        <p:nvSpPr>
          <p:cNvPr id="4" name="TextBox 3"/>
          <p:cNvSpPr txBox="1"/>
          <p:nvPr/>
        </p:nvSpPr>
        <p:spPr>
          <a:xfrm>
            <a:off x="8199122" y="5879457"/>
            <a:ext cx="3690471" cy="744243"/>
          </a:xfrm>
          <a:prstGeom prst="rect">
            <a:avLst/>
          </a:prstGeom>
          <a:noFill/>
        </p:spPr>
        <p:txBody>
          <a:bodyPr wrap="square" rtlCol="0">
            <a:spAutoFit/>
          </a:bodyPr>
          <a:lstStyle/>
          <a:p>
            <a:pPr algn="r"/>
            <a:r>
              <a:rPr lang="en-US" sz="1412" dirty="0">
                <a:latin typeface="+mj-lt"/>
              </a:rPr>
              <a:t>Clemens JQ, et al. J </a:t>
            </a:r>
            <a:r>
              <a:rPr lang="en-US" sz="1412" dirty="0" err="1">
                <a:latin typeface="+mj-lt"/>
              </a:rPr>
              <a:t>Urol</a:t>
            </a:r>
            <a:r>
              <a:rPr lang="en-US" sz="1412" dirty="0">
                <a:latin typeface="+mj-lt"/>
              </a:rPr>
              <a:t> 2005;174:576.</a:t>
            </a:r>
          </a:p>
          <a:p>
            <a:pPr algn="r"/>
            <a:r>
              <a:rPr lang="en-US" sz="1412" dirty="0">
                <a:latin typeface="+mj-lt"/>
              </a:rPr>
              <a:t>Clemens JQ, et al. Urology 2008;71:776</a:t>
            </a:r>
          </a:p>
          <a:p>
            <a:pPr algn="r"/>
            <a:r>
              <a:rPr lang="en-US" sz="1412" dirty="0">
                <a:latin typeface="+mj-lt"/>
              </a:rPr>
              <a:t>Clemens JQ, et al. J </a:t>
            </a:r>
            <a:r>
              <a:rPr lang="en-US" sz="1412" dirty="0" err="1">
                <a:latin typeface="+mj-lt"/>
              </a:rPr>
              <a:t>Urol</a:t>
            </a:r>
            <a:r>
              <a:rPr lang="en-US" sz="1412" dirty="0">
                <a:latin typeface="+mj-lt"/>
              </a:rPr>
              <a:t> 2008;179:2222.</a:t>
            </a:r>
          </a:p>
        </p:txBody>
      </p:sp>
    </p:spTree>
    <p:extLst>
      <p:ext uri="{BB962C8B-B14F-4D97-AF65-F5344CB8AC3E}">
        <p14:creationId xmlns:p14="http://schemas.microsoft.com/office/powerpoint/2010/main" val="38059604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88735" y="113675"/>
            <a:ext cx="8036652" cy="1143000"/>
          </a:xfrm>
        </p:spPr>
        <p:txBody>
          <a:bodyPr/>
          <a:lstStyle/>
          <a:p>
            <a:r>
              <a:rPr lang="en-US" dirty="0" smtClean="0"/>
              <a:t>Events Preceding IC </a:t>
            </a:r>
            <a:r>
              <a:rPr lang="en-US" sz="3600" dirty="0"/>
              <a:t>(EPIC)</a:t>
            </a:r>
          </a:p>
        </p:txBody>
      </p:sp>
      <p:sp>
        <p:nvSpPr>
          <p:cNvPr id="3" name="Content Placeholder 2"/>
          <p:cNvSpPr>
            <a:spLocks noGrp="1"/>
          </p:cNvSpPr>
          <p:nvPr>
            <p:ph idx="1"/>
          </p:nvPr>
        </p:nvSpPr>
        <p:spPr>
          <a:xfrm>
            <a:off x="904240" y="1840230"/>
            <a:ext cx="10017760" cy="4285935"/>
          </a:xfrm>
        </p:spPr>
        <p:txBody>
          <a:bodyPr/>
          <a:lstStyle/>
          <a:p>
            <a:r>
              <a:rPr lang="en-US" sz="3200" dirty="0"/>
              <a:t>Identified 314 women with new onset IC/BPS</a:t>
            </a:r>
          </a:p>
          <a:p>
            <a:pPr lvl="1"/>
            <a:r>
              <a:rPr lang="en-US" sz="2400" dirty="0"/>
              <a:t>Recruited from urologists, gynecologists, ICA, ICN, support groups, Internet</a:t>
            </a:r>
          </a:p>
          <a:p>
            <a:pPr lvl="1"/>
            <a:r>
              <a:rPr lang="en-US" sz="2400" dirty="0"/>
              <a:t>Also 314 controls</a:t>
            </a:r>
          </a:p>
          <a:p>
            <a:r>
              <a:rPr lang="en-US" sz="2800" dirty="0"/>
              <a:t>There were 11 antecedent syndromes associated with IC/BPS</a:t>
            </a:r>
          </a:p>
          <a:p>
            <a:pPr lvl="1"/>
            <a:r>
              <a:rPr lang="en-US" sz="2000" dirty="0"/>
              <a:t>FM, CFS, IBS, </a:t>
            </a:r>
            <a:r>
              <a:rPr lang="en-US" sz="2000" dirty="0" err="1"/>
              <a:t>sicca</a:t>
            </a:r>
            <a:r>
              <a:rPr lang="en-US" sz="2000" dirty="0"/>
              <a:t> syndrome, migraine, depression, panic disorder, endometriosis, vulvodynia, asthma, allergies</a:t>
            </a:r>
          </a:p>
          <a:p>
            <a:pPr lvl="1"/>
            <a:r>
              <a:rPr lang="en-US" sz="2000" dirty="0">
                <a:solidFill>
                  <a:schemeClr val="tx1"/>
                </a:solidFill>
              </a:rPr>
              <a:t>FM, CFS and IBS clustered together</a:t>
            </a:r>
            <a:endParaRPr lang="en-US" dirty="0"/>
          </a:p>
          <a:p>
            <a:endParaRPr lang="en-US" sz="3200" dirty="0"/>
          </a:p>
        </p:txBody>
      </p:sp>
      <p:sp>
        <p:nvSpPr>
          <p:cNvPr id="4" name="TextBox 3"/>
          <p:cNvSpPr txBox="1"/>
          <p:nvPr/>
        </p:nvSpPr>
        <p:spPr>
          <a:xfrm>
            <a:off x="6807202" y="6049371"/>
            <a:ext cx="3690471" cy="526939"/>
          </a:xfrm>
          <a:prstGeom prst="rect">
            <a:avLst/>
          </a:prstGeom>
          <a:noFill/>
        </p:spPr>
        <p:txBody>
          <a:bodyPr wrap="square" rtlCol="0">
            <a:spAutoFit/>
          </a:bodyPr>
          <a:lstStyle/>
          <a:p>
            <a:pPr algn="r"/>
            <a:r>
              <a:rPr lang="en-US" sz="1412" dirty="0">
                <a:latin typeface="+mj-lt"/>
              </a:rPr>
              <a:t>Warren JW, et al. Urology 73:52-7, 2009.</a:t>
            </a:r>
          </a:p>
          <a:p>
            <a:pPr algn="r"/>
            <a:r>
              <a:rPr lang="en-US" sz="1412" dirty="0">
                <a:latin typeface="+mj-lt"/>
              </a:rPr>
              <a:t>Warren JW, et al. Urology 77:313-9, 2011.</a:t>
            </a:r>
          </a:p>
        </p:txBody>
      </p:sp>
    </p:spTree>
    <p:extLst>
      <p:ext uri="{BB962C8B-B14F-4D97-AF65-F5344CB8AC3E}">
        <p14:creationId xmlns:p14="http://schemas.microsoft.com/office/powerpoint/2010/main" val="2950500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EPIC Study</a:t>
            </a:r>
            <a:endParaRPr lang="en-US" dirty="0"/>
          </a:p>
        </p:txBody>
      </p:sp>
      <p:sp>
        <p:nvSpPr>
          <p:cNvPr id="3" name="Content Placeholder 2"/>
          <p:cNvSpPr>
            <a:spLocks noGrp="1"/>
          </p:cNvSpPr>
          <p:nvPr>
            <p:ph idx="1"/>
          </p:nvPr>
        </p:nvSpPr>
        <p:spPr>
          <a:xfrm>
            <a:off x="792480" y="1600202"/>
            <a:ext cx="10393680" cy="4525963"/>
          </a:xfrm>
        </p:spPr>
        <p:txBody>
          <a:bodyPr/>
          <a:lstStyle/>
          <a:p>
            <a:r>
              <a:rPr lang="en-US" sz="2800" dirty="0"/>
              <a:t>Very high incidence of </a:t>
            </a:r>
            <a:r>
              <a:rPr lang="en-US" sz="2800" dirty="0" err="1"/>
              <a:t>nonbladder</a:t>
            </a:r>
            <a:r>
              <a:rPr lang="en-US" sz="2800" dirty="0"/>
              <a:t> surgeries (esp. hysterectomy) just before IC onset</a:t>
            </a:r>
          </a:p>
          <a:p>
            <a:pPr lvl="1"/>
            <a:r>
              <a:rPr lang="en-US" sz="2000" dirty="0"/>
              <a:t>Susceptibility plus local insult?</a:t>
            </a:r>
          </a:p>
          <a:p>
            <a:pPr lvl="1"/>
            <a:r>
              <a:rPr lang="en-US" sz="2000" dirty="0"/>
              <a:t>Could this suggest central sensitization?</a:t>
            </a:r>
          </a:p>
          <a:p>
            <a:endParaRPr lang="en-US" sz="2800" dirty="0"/>
          </a:p>
          <a:p>
            <a:r>
              <a:rPr lang="en-US" sz="2800" dirty="0"/>
              <a:t>At 33 mo. median follow-up, these early IC cases tended to improve more commonly (35%) than ICDB patients (20%)</a:t>
            </a:r>
          </a:p>
          <a:p>
            <a:pPr lvl="1"/>
            <a:r>
              <a:rPr lang="en-US" sz="2000" dirty="0"/>
              <a:t>But few had resolution of all symptoms</a:t>
            </a:r>
          </a:p>
          <a:p>
            <a:endParaRPr lang="en-US" sz="2800" dirty="0"/>
          </a:p>
          <a:p>
            <a:endParaRPr lang="en-US" sz="2800" dirty="0"/>
          </a:p>
        </p:txBody>
      </p:sp>
      <p:sp>
        <p:nvSpPr>
          <p:cNvPr id="5" name="TextBox 4"/>
          <p:cNvSpPr txBox="1"/>
          <p:nvPr/>
        </p:nvSpPr>
        <p:spPr>
          <a:xfrm>
            <a:off x="6461761" y="5724640"/>
            <a:ext cx="4951152" cy="526939"/>
          </a:xfrm>
          <a:prstGeom prst="rect">
            <a:avLst/>
          </a:prstGeom>
          <a:noFill/>
        </p:spPr>
        <p:txBody>
          <a:bodyPr wrap="square" rtlCol="0">
            <a:spAutoFit/>
          </a:bodyPr>
          <a:lstStyle/>
          <a:p>
            <a:pPr algn="r"/>
            <a:r>
              <a:rPr lang="en-US" sz="1412" dirty="0">
                <a:latin typeface="+mj-lt"/>
              </a:rPr>
              <a:t>Warren JW, et al. Am J </a:t>
            </a:r>
            <a:r>
              <a:rPr lang="en-US" sz="1412" dirty="0" err="1">
                <a:latin typeface="+mj-lt"/>
              </a:rPr>
              <a:t>Obstet</a:t>
            </a:r>
            <a:r>
              <a:rPr lang="en-US" sz="1412" dirty="0">
                <a:latin typeface="+mj-lt"/>
              </a:rPr>
              <a:t> </a:t>
            </a:r>
            <a:r>
              <a:rPr lang="en-US" sz="1412" dirty="0" err="1">
                <a:latin typeface="+mj-lt"/>
              </a:rPr>
              <a:t>Gynecol</a:t>
            </a:r>
            <a:r>
              <a:rPr lang="en-US" sz="1412" dirty="0">
                <a:latin typeface="+mj-lt"/>
              </a:rPr>
              <a:t> 208:77.e1-6, 2008.</a:t>
            </a:r>
          </a:p>
          <a:p>
            <a:pPr algn="r"/>
            <a:r>
              <a:rPr lang="en-US" sz="1412" dirty="0">
                <a:latin typeface="+mj-lt"/>
              </a:rPr>
              <a:t>Warren JW, et al. J </a:t>
            </a:r>
            <a:r>
              <a:rPr lang="en-US" sz="1412" dirty="0" err="1">
                <a:latin typeface="+mj-lt"/>
              </a:rPr>
              <a:t>Urol</a:t>
            </a:r>
            <a:r>
              <a:rPr lang="en-US" sz="1412" dirty="0">
                <a:latin typeface="+mj-lt"/>
              </a:rPr>
              <a:t> 184:2333-8, 2010.</a:t>
            </a:r>
          </a:p>
        </p:txBody>
      </p:sp>
    </p:spTree>
    <p:extLst>
      <p:ext uri="{BB962C8B-B14F-4D97-AF65-F5344CB8AC3E}">
        <p14:creationId xmlns:p14="http://schemas.microsoft.com/office/powerpoint/2010/main" val="30402511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RAND Interstitial Cystitis Epidemiology (RICE) Study</a:t>
            </a:r>
          </a:p>
        </p:txBody>
      </p:sp>
      <p:sp>
        <p:nvSpPr>
          <p:cNvPr id="3" name="Content Placeholder 2"/>
          <p:cNvSpPr>
            <a:spLocks noGrp="1"/>
          </p:cNvSpPr>
          <p:nvPr>
            <p:ph idx="1"/>
          </p:nvPr>
        </p:nvSpPr>
        <p:spPr/>
        <p:txBody>
          <a:bodyPr/>
          <a:lstStyle/>
          <a:p>
            <a:r>
              <a:rPr lang="en-US" sz="2800" dirty="0"/>
              <a:t>Goal – determine prevalence and burden of IC/BPS in US women</a:t>
            </a:r>
          </a:p>
          <a:p>
            <a:endParaRPr lang="en-US" sz="1800" dirty="0"/>
          </a:p>
          <a:p>
            <a:r>
              <a:rPr lang="en-US" sz="2800" dirty="0">
                <a:solidFill>
                  <a:schemeClr val="tx1"/>
                </a:solidFill>
              </a:rPr>
              <a:t>Step 1</a:t>
            </a:r>
            <a:r>
              <a:rPr lang="en-US" sz="2800" dirty="0"/>
              <a:t> – Develop case definition</a:t>
            </a:r>
          </a:p>
          <a:p>
            <a:pPr lvl="1"/>
            <a:r>
              <a:rPr lang="en-US" sz="2400" dirty="0"/>
              <a:t>Questionnaires from clinic patients with IC/BPS, OAB, endometriosis, </a:t>
            </a:r>
            <a:r>
              <a:rPr lang="en-US" sz="2400" dirty="0" err="1"/>
              <a:t>vulvodynia</a:t>
            </a:r>
            <a:endParaRPr lang="en-US" sz="2400" dirty="0"/>
          </a:p>
          <a:p>
            <a:endParaRPr lang="en-US" sz="1800" dirty="0"/>
          </a:p>
          <a:p>
            <a:r>
              <a:rPr lang="en-US" sz="2800" dirty="0">
                <a:solidFill>
                  <a:schemeClr val="tx1"/>
                </a:solidFill>
              </a:rPr>
              <a:t>Step 2</a:t>
            </a:r>
            <a:r>
              <a:rPr lang="en-US" sz="2800" dirty="0"/>
              <a:t> – Two-stage population screening</a:t>
            </a:r>
          </a:p>
          <a:p>
            <a:pPr marL="1028700" lvl="1" indent="-457200">
              <a:buFont typeface="+mj-lt"/>
              <a:buAutoNum type="alphaLcPeriod"/>
            </a:pPr>
            <a:r>
              <a:rPr lang="en-US" sz="2400" dirty="0"/>
              <a:t>Brief screening items as part of polling calls (2000/week =&gt; ~146,000 households screened)</a:t>
            </a:r>
          </a:p>
          <a:p>
            <a:pPr marL="1028700" lvl="1" indent="-457200">
              <a:buFont typeface="+mj-lt"/>
              <a:buAutoNum type="alphaLcPeriod"/>
            </a:pPr>
            <a:r>
              <a:rPr lang="en-US" sz="2400" dirty="0"/>
              <a:t>Follow-up call</a:t>
            </a:r>
          </a:p>
          <a:p>
            <a:endParaRPr lang="en-US" sz="1800" dirty="0"/>
          </a:p>
          <a:p>
            <a:r>
              <a:rPr lang="en-US" sz="2800" dirty="0">
                <a:solidFill>
                  <a:schemeClr val="tx1"/>
                </a:solidFill>
              </a:rPr>
              <a:t>Step 3</a:t>
            </a:r>
            <a:r>
              <a:rPr lang="en-US" sz="2800" dirty="0"/>
              <a:t> – Complex weighting process</a:t>
            </a:r>
          </a:p>
        </p:txBody>
      </p:sp>
      <p:sp>
        <p:nvSpPr>
          <p:cNvPr id="4" name="Rectangle 3"/>
          <p:cNvSpPr/>
          <p:nvPr/>
        </p:nvSpPr>
        <p:spPr>
          <a:xfrm>
            <a:off x="8523125" y="6329365"/>
            <a:ext cx="3524491" cy="338554"/>
          </a:xfrm>
          <a:prstGeom prst="rect">
            <a:avLst/>
          </a:prstGeom>
        </p:spPr>
        <p:txBody>
          <a:bodyPr wrap="none">
            <a:spAutoFit/>
          </a:bodyPr>
          <a:lstStyle/>
          <a:p>
            <a:r>
              <a:rPr lang="en-US" sz="1600" dirty="0">
                <a:latin typeface="+mj-lt"/>
              </a:rPr>
              <a:t>Berry SH et al.  J </a:t>
            </a:r>
            <a:r>
              <a:rPr lang="en-US" sz="1600" dirty="0" err="1">
                <a:latin typeface="+mj-lt"/>
              </a:rPr>
              <a:t>Urol</a:t>
            </a:r>
            <a:r>
              <a:rPr lang="en-US" sz="1600" dirty="0">
                <a:latin typeface="+mj-lt"/>
              </a:rPr>
              <a:t> 2011;186:540.</a:t>
            </a:r>
          </a:p>
        </p:txBody>
      </p:sp>
    </p:spTree>
    <p:extLst>
      <p:ext uri="{BB962C8B-B14F-4D97-AF65-F5344CB8AC3E}">
        <p14:creationId xmlns:p14="http://schemas.microsoft.com/office/powerpoint/2010/main" val="37071530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RICE Study</a:t>
            </a:r>
            <a:endParaRPr lang="en-US" dirty="0"/>
          </a:p>
        </p:txBody>
      </p:sp>
      <p:sp>
        <p:nvSpPr>
          <p:cNvPr id="3" name="Content Placeholder 2"/>
          <p:cNvSpPr>
            <a:spLocks noGrp="1"/>
          </p:cNvSpPr>
          <p:nvPr>
            <p:ph idx="1"/>
          </p:nvPr>
        </p:nvSpPr>
        <p:spPr/>
        <p:txBody>
          <a:bodyPr>
            <a:noAutofit/>
          </a:bodyPr>
          <a:lstStyle/>
          <a:p>
            <a:r>
              <a:rPr lang="en-US" sz="2667" dirty="0"/>
              <a:t>Prevalence 2.7-6.5%</a:t>
            </a:r>
          </a:p>
          <a:p>
            <a:pPr lvl="1"/>
            <a:r>
              <a:rPr lang="en-US" sz="2133" dirty="0"/>
              <a:t>3.3 to 7.9 million US women</a:t>
            </a:r>
          </a:p>
          <a:p>
            <a:r>
              <a:rPr lang="en-US" sz="2667" dirty="0"/>
              <a:t>Symptom severity and impact very similar to clinic patients</a:t>
            </a:r>
          </a:p>
          <a:p>
            <a:r>
              <a:rPr lang="en-US" sz="2533" dirty="0"/>
              <a:t>More than 90% had sought care for their symptoms </a:t>
            </a:r>
          </a:p>
          <a:p>
            <a:r>
              <a:rPr lang="en-US" sz="2533" dirty="0"/>
              <a:t>10% did not work due to their symptoms</a:t>
            </a:r>
          </a:p>
          <a:p>
            <a:r>
              <a:rPr lang="en-US" sz="2533" dirty="0"/>
              <a:t>75% persistent symptoms at 1 year</a:t>
            </a:r>
          </a:p>
          <a:p>
            <a:r>
              <a:rPr lang="en-US" sz="2533" dirty="0"/>
              <a:t>88% sexual dysfunction (43% general population)</a:t>
            </a:r>
          </a:p>
          <a:p>
            <a:r>
              <a:rPr lang="en-US" sz="2533" dirty="0"/>
              <a:t>Short sleep duration (</a:t>
            </a:r>
            <a:r>
              <a:rPr lang="en-US" sz="2533" u="sng" dirty="0"/>
              <a:t>&lt;</a:t>
            </a:r>
            <a:r>
              <a:rPr lang="en-US" sz="2533" dirty="0"/>
              <a:t>6h) 61% (29% general population)</a:t>
            </a:r>
          </a:p>
          <a:p>
            <a:pPr lvl="1"/>
            <a:endParaRPr lang="en-US" sz="2667" dirty="0"/>
          </a:p>
        </p:txBody>
      </p:sp>
      <p:sp>
        <p:nvSpPr>
          <p:cNvPr id="4" name="TextBox 3"/>
          <p:cNvSpPr txBox="1"/>
          <p:nvPr/>
        </p:nvSpPr>
        <p:spPr>
          <a:xfrm>
            <a:off x="6400802" y="5867402"/>
            <a:ext cx="5323838" cy="744243"/>
          </a:xfrm>
          <a:prstGeom prst="rect">
            <a:avLst/>
          </a:prstGeom>
          <a:noFill/>
        </p:spPr>
        <p:txBody>
          <a:bodyPr wrap="square" rtlCol="0">
            <a:spAutoFit/>
          </a:bodyPr>
          <a:lstStyle/>
          <a:p>
            <a:pPr algn="r"/>
            <a:r>
              <a:rPr lang="en-US" sz="1412" dirty="0">
                <a:latin typeface="+mj-lt"/>
              </a:rPr>
              <a:t>Beckett MK, et al. J </a:t>
            </a:r>
            <a:r>
              <a:rPr lang="en-US" sz="1412" dirty="0" err="1">
                <a:latin typeface="+mj-lt"/>
              </a:rPr>
              <a:t>Urol</a:t>
            </a:r>
            <a:r>
              <a:rPr lang="en-US" sz="1412" dirty="0">
                <a:latin typeface="+mj-lt"/>
              </a:rPr>
              <a:t> 2013;191:83.</a:t>
            </a:r>
          </a:p>
          <a:p>
            <a:pPr algn="r"/>
            <a:r>
              <a:rPr lang="en-US" sz="1412" dirty="0">
                <a:latin typeface="+mj-lt"/>
              </a:rPr>
              <a:t>Suskind AM, et al.  </a:t>
            </a:r>
            <a:r>
              <a:rPr lang="en-US" sz="1412" dirty="0" err="1">
                <a:latin typeface="+mj-lt"/>
              </a:rPr>
              <a:t>Int</a:t>
            </a:r>
            <a:r>
              <a:rPr lang="en-US" sz="1412" dirty="0">
                <a:latin typeface="+mj-lt"/>
              </a:rPr>
              <a:t> </a:t>
            </a:r>
            <a:r>
              <a:rPr lang="en-US" sz="1412" dirty="0" err="1">
                <a:latin typeface="+mj-lt"/>
              </a:rPr>
              <a:t>Urogyn</a:t>
            </a:r>
            <a:r>
              <a:rPr lang="en-US" sz="1412" dirty="0">
                <a:latin typeface="+mj-lt"/>
              </a:rPr>
              <a:t> J 2014;25:1639.</a:t>
            </a:r>
          </a:p>
          <a:p>
            <a:pPr algn="r"/>
            <a:r>
              <a:rPr lang="en-US" sz="1412" dirty="0" err="1">
                <a:latin typeface="+mj-lt"/>
              </a:rPr>
              <a:t>Troxel</a:t>
            </a:r>
            <a:r>
              <a:rPr lang="en-US" sz="1412" dirty="0">
                <a:latin typeface="+mj-lt"/>
              </a:rPr>
              <a:t> WM, et al.  J </a:t>
            </a:r>
            <a:r>
              <a:rPr lang="en-US" sz="1412" dirty="0" err="1">
                <a:latin typeface="+mj-lt"/>
              </a:rPr>
              <a:t>Clin</a:t>
            </a:r>
            <a:r>
              <a:rPr lang="en-US" sz="1412" dirty="0">
                <a:latin typeface="+mj-lt"/>
              </a:rPr>
              <a:t> Sleep Med 2014;10:1331.</a:t>
            </a:r>
          </a:p>
        </p:txBody>
      </p:sp>
      <p:sp>
        <p:nvSpPr>
          <p:cNvPr id="5" name="TextBox 4"/>
          <p:cNvSpPr txBox="1"/>
          <p:nvPr/>
        </p:nvSpPr>
        <p:spPr>
          <a:xfrm>
            <a:off x="1625602" y="5905118"/>
            <a:ext cx="3690471" cy="744243"/>
          </a:xfrm>
          <a:prstGeom prst="rect">
            <a:avLst/>
          </a:prstGeom>
          <a:noFill/>
        </p:spPr>
        <p:txBody>
          <a:bodyPr wrap="square" rtlCol="0">
            <a:spAutoFit/>
          </a:bodyPr>
          <a:lstStyle/>
          <a:p>
            <a:r>
              <a:rPr lang="en-US" sz="1412" dirty="0">
                <a:latin typeface="+mj-lt"/>
              </a:rPr>
              <a:t>Berry SH et al.  J </a:t>
            </a:r>
            <a:r>
              <a:rPr lang="en-US" sz="1412" dirty="0" err="1">
                <a:latin typeface="+mj-lt"/>
              </a:rPr>
              <a:t>Urol</a:t>
            </a:r>
            <a:r>
              <a:rPr lang="en-US" sz="1412" dirty="0">
                <a:latin typeface="+mj-lt"/>
              </a:rPr>
              <a:t> 2011;186:540.</a:t>
            </a:r>
          </a:p>
          <a:p>
            <a:r>
              <a:rPr lang="en-US" sz="1412" dirty="0">
                <a:latin typeface="+mj-lt"/>
              </a:rPr>
              <a:t>Konkle KS, et al. J </a:t>
            </a:r>
            <a:r>
              <a:rPr lang="en-US" sz="1412" dirty="0" err="1">
                <a:latin typeface="+mj-lt"/>
              </a:rPr>
              <a:t>Urol</a:t>
            </a:r>
            <a:r>
              <a:rPr lang="en-US" sz="1412" dirty="0">
                <a:latin typeface="+mj-lt"/>
              </a:rPr>
              <a:t> 2012;187:508.</a:t>
            </a:r>
          </a:p>
          <a:p>
            <a:r>
              <a:rPr lang="en-US" sz="1412" dirty="0">
                <a:latin typeface="+mj-lt"/>
              </a:rPr>
              <a:t>Suskind AM, et al.  QOL Res 2013;22:1537.</a:t>
            </a:r>
          </a:p>
        </p:txBody>
      </p:sp>
    </p:spTree>
    <p:extLst>
      <p:ext uri="{BB962C8B-B14F-4D97-AF65-F5344CB8AC3E}">
        <p14:creationId xmlns:p14="http://schemas.microsoft.com/office/powerpoint/2010/main" val="8574872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59881" y="331788"/>
            <a:ext cx="7051524" cy="683280"/>
          </a:xfrm>
        </p:spPr>
        <p:txBody>
          <a:bodyPr/>
          <a:lstStyle/>
          <a:p>
            <a:r>
              <a:rPr lang="en-US" sz="3600" dirty="0"/>
              <a:t>Comments on LUTD Epi Studies</a:t>
            </a:r>
          </a:p>
        </p:txBody>
      </p:sp>
      <p:sp>
        <p:nvSpPr>
          <p:cNvPr id="3" name="Content Placeholder 2"/>
          <p:cNvSpPr>
            <a:spLocks noGrp="1"/>
          </p:cNvSpPr>
          <p:nvPr>
            <p:ph idx="1"/>
          </p:nvPr>
        </p:nvSpPr>
        <p:spPr/>
        <p:txBody>
          <a:bodyPr/>
          <a:lstStyle/>
          <a:p>
            <a:r>
              <a:rPr lang="en-US" sz="3200" dirty="0"/>
              <a:t>Administrative </a:t>
            </a:r>
            <a:r>
              <a:rPr lang="en-US" sz="3200" dirty="0" smtClean="0"/>
              <a:t>data have limited usefulness</a:t>
            </a:r>
            <a:endParaRPr lang="en-US" sz="3200" dirty="0"/>
          </a:p>
          <a:p>
            <a:pPr lvl="1"/>
            <a:r>
              <a:rPr lang="en-US" sz="2400" dirty="0"/>
              <a:t>Codes, procedures</a:t>
            </a:r>
          </a:p>
          <a:p>
            <a:pPr lvl="1"/>
            <a:r>
              <a:rPr lang="en-US" sz="2400" dirty="0"/>
              <a:t>Usually not meds</a:t>
            </a:r>
          </a:p>
          <a:p>
            <a:pPr lvl="1"/>
            <a:r>
              <a:rPr lang="en-US" sz="2400" dirty="0"/>
              <a:t>Often limited to certain age groups</a:t>
            </a:r>
          </a:p>
          <a:p>
            <a:pPr lvl="1"/>
            <a:r>
              <a:rPr lang="en-US" sz="2400" dirty="0"/>
              <a:t>Need symptoms from patients!</a:t>
            </a:r>
          </a:p>
          <a:p>
            <a:pPr lvl="2"/>
            <a:r>
              <a:rPr lang="en-US" sz="2000" dirty="0"/>
              <a:t>‘SEER-Medicare for LUTD’</a:t>
            </a:r>
          </a:p>
          <a:p>
            <a:endParaRPr lang="en-US" sz="3200" dirty="0"/>
          </a:p>
          <a:p>
            <a:r>
              <a:rPr lang="en-US" sz="3200" dirty="0"/>
              <a:t>Often derided due to high range of prevalence estimates </a:t>
            </a:r>
          </a:p>
          <a:p>
            <a:pPr lvl="1"/>
            <a:r>
              <a:rPr lang="en-US" sz="2400" dirty="0"/>
              <a:t>The results make sense if you take the time to study them</a:t>
            </a:r>
          </a:p>
        </p:txBody>
      </p:sp>
    </p:spTree>
    <p:extLst>
      <p:ext uri="{BB962C8B-B14F-4D97-AF65-F5344CB8AC3E}">
        <p14:creationId xmlns:p14="http://schemas.microsoft.com/office/powerpoint/2010/main" val="3346872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Overview"/>
          <p:cNvSpPr txBox="1">
            <a:spLocks noGrp="1"/>
          </p:cNvSpPr>
          <p:nvPr>
            <p:ph type="title"/>
          </p:nvPr>
        </p:nvSpPr>
        <p:spPr>
          <a:prstGeom prst="rect">
            <a:avLst/>
          </a:prstGeom>
        </p:spPr>
        <p:txBody>
          <a:bodyPr>
            <a:normAutofit/>
          </a:bodyPr>
          <a:lstStyle/>
          <a:p>
            <a:r>
              <a:rPr lang="en-US" dirty="0" smtClean="0"/>
              <a:t>Clinical Challenge</a:t>
            </a:r>
            <a:endParaRPr sz="3100" dirty="0"/>
          </a:p>
        </p:txBody>
      </p:sp>
      <p:sp>
        <p:nvSpPr>
          <p:cNvPr id="83" name="Introduction to LURN…"/>
          <p:cNvSpPr txBox="1">
            <a:spLocks noGrp="1"/>
          </p:cNvSpPr>
          <p:nvPr>
            <p:ph type="body" idx="1"/>
          </p:nvPr>
        </p:nvSpPr>
        <p:spPr>
          <a:prstGeom prst="rect">
            <a:avLst/>
          </a:prstGeom>
        </p:spPr>
        <p:txBody>
          <a:bodyPr>
            <a:normAutofit/>
          </a:bodyPr>
          <a:lstStyle/>
          <a:p>
            <a:r>
              <a:rPr lang="en-US" sz="3200" dirty="0"/>
              <a:t>For symptom-based urologic disorders (OAB, IC/BPS, LUTS, </a:t>
            </a:r>
            <a:r>
              <a:rPr lang="en-US" sz="3200" dirty="0" err="1"/>
              <a:t>etc</a:t>
            </a:r>
            <a:r>
              <a:rPr lang="en-US" sz="3200" dirty="0"/>
              <a:t>) we need treatments that are:</a:t>
            </a:r>
          </a:p>
          <a:p>
            <a:endParaRPr lang="en-US" sz="3200" dirty="0"/>
          </a:p>
          <a:p>
            <a:endParaRPr lang="en-US" sz="3200" dirty="0"/>
          </a:p>
          <a:p>
            <a:pPr lvl="1"/>
            <a:r>
              <a:rPr lang="en-US" sz="2400" dirty="0">
                <a:solidFill>
                  <a:schemeClr val="tx1"/>
                </a:solidFill>
              </a:rPr>
              <a:t>Personalized</a:t>
            </a:r>
          </a:p>
          <a:p>
            <a:pPr lvl="1"/>
            <a:r>
              <a:rPr lang="en-US" sz="2400" dirty="0">
                <a:solidFill>
                  <a:schemeClr val="tx1"/>
                </a:solidFill>
              </a:rPr>
              <a:t>Evidence-based</a:t>
            </a:r>
          </a:p>
          <a:p>
            <a:pPr lvl="1"/>
            <a:r>
              <a:rPr lang="en-US" sz="2400" dirty="0">
                <a:solidFill>
                  <a:schemeClr val="tx1"/>
                </a:solidFill>
              </a:rPr>
              <a:t>More effective</a:t>
            </a:r>
          </a:p>
          <a:p>
            <a:pPr lvl="1"/>
            <a:endParaRPr lang="en-US" sz="2400" dirty="0"/>
          </a:p>
          <a:p>
            <a:endParaRPr lang="en-US" sz="3200" dirty="0"/>
          </a:p>
          <a:p>
            <a:pPr lvl="1"/>
            <a:endParaRPr lang="en-US" sz="2400" dirty="0"/>
          </a:p>
          <a:p>
            <a:endParaRPr lang="en-US" sz="3200" dirty="0"/>
          </a:p>
        </p:txBody>
      </p:sp>
      <p:pic>
        <p:nvPicPr>
          <p:cNvPr id="4" name="Picture 3"/>
          <p:cNvPicPr>
            <a:picLocks noChangeAspect="1"/>
          </p:cNvPicPr>
          <p:nvPr/>
        </p:nvPicPr>
        <p:blipFill rotWithShape="1">
          <a:blip r:embed="rId2"/>
          <a:srcRect l="42512"/>
          <a:stretch/>
        </p:blipFill>
        <p:spPr>
          <a:xfrm>
            <a:off x="5817382" y="3620530"/>
            <a:ext cx="4393418" cy="2932336"/>
          </a:xfrm>
          <a:prstGeom prst="rect">
            <a:avLst/>
          </a:prstGeom>
        </p:spPr>
      </p:pic>
    </p:spTree>
    <p:extLst>
      <p:ext uri="{BB962C8B-B14F-4D97-AF65-F5344CB8AC3E}">
        <p14:creationId xmlns:p14="http://schemas.microsoft.com/office/powerpoint/2010/main" val="32231598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Introduction to LURN…"/>
          <p:cNvSpPr txBox="1">
            <a:spLocks noGrp="1"/>
          </p:cNvSpPr>
          <p:nvPr>
            <p:ph type="body" idx="1"/>
          </p:nvPr>
        </p:nvSpPr>
        <p:spPr>
          <a:xfrm>
            <a:off x="1820563" y="1977081"/>
            <a:ext cx="8575588" cy="4347519"/>
          </a:xfrm>
          <a:prstGeom prst="rect">
            <a:avLst/>
          </a:prstGeom>
        </p:spPr>
        <p:txBody>
          <a:bodyPr/>
          <a:lstStyle/>
          <a:p>
            <a:r>
              <a:rPr lang="en-US" sz="3200" dirty="0">
                <a:solidFill>
                  <a:schemeClr val="tx1"/>
                </a:solidFill>
              </a:rPr>
              <a:t>MAPP</a:t>
            </a:r>
            <a:r>
              <a:rPr lang="en-US" sz="3200" dirty="0"/>
              <a:t> Network (2009) – </a:t>
            </a:r>
            <a:r>
              <a:rPr lang="en-US" sz="3200" dirty="0">
                <a:solidFill>
                  <a:schemeClr val="tx1"/>
                </a:solidFill>
              </a:rPr>
              <a:t>M</a:t>
            </a:r>
            <a:r>
              <a:rPr lang="en-US" sz="3200" dirty="0"/>
              <a:t>ultidisciplinary </a:t>
            </a:r>
            <a:r>
              <a:rPr lang="en-US" sz="3200" dirty="0">
                <a:solidFill>
                  <a:schemeClr val="tx1"/>
                </a:solidFill>
              </a:rPr>
              <a:t>A</a:t>
            </a:r>
            <a:r>
              <a:rPr lang="en-US" sz="3200" dirty="0"/>
              <a:t>pproach to the Study of Chronic </a:t>
            </a:r>
            <a:r>
              <a:rPr lang="en-US" sz="3200" dirty="0">
                <a:solidFill>
                  <a:schemeClr val="tx1"/>
                </a:solidFill>
              </a:rPr>
              <a:t>P</a:t>
            </a:r>
            <a:r>
              <a:rPr lang="en-US" sz="3200" dirty="0"/>
              <a:t>elvic </a:t>
            </a:r>
            <a:r>
              <a:rPr lang="en-US" sz="3200" dirty="0">
                <a:solidFill>
                  <a:schemeClr val="tx1"/>
                </a:solidFill>
              </a:rPr>
              <a:t>P</a:t>
            </a:r>
            <a:r>
              <a:rPr lang="en-US" sz="3200" dirty="0"/>
              <a:t>ain</a:t>
            </a:r>
          </a:p>
          <a:p>
            <a:pPr lvl="1"/>
            <a:r>
              <a:rPr lang="en-US" sz="2400" dirty="0"/>
              <a:t>Studying IC/BPS and CP/CPPS</a:t>
            </a:r>
          </a:p>
          <a:p>
            <a:pPr lvl="2"/>
            <a:r>
              <a:rPr lang="en-US" dirty="0"/>
              <a:t>Urologic Chronic Pelvic Pain Syndrome (UCPPS)</a:t>
            </a:r>
            <a:endParaRPr lang="en-US" dirty="0" smtClean="0"/>
          </a:p>
          <a:p>
            <a:endParaRPr lang="en-US" sz="3200" dirty="0">
              <a:solidFill>
                <a:schemeClr val="tx1"/>
              </a:solidFill>
            </a:endParaRPr>
          </a:p>
          <a:p>
            <a:r>
              <a:rPr lang="en-US" sz="3200" dirty="0">
                <a:solidFill>
                  <a:schemeClr val="tx1"/>
                </a:solidFill>
              </a:rPr>
              <a:t>LURN</a:t>
            </a:r>
            <a:r>
              <a:rPr lang="en-US" sz="3200" dirty="0"/>
              <a:t> (2012) – </a:t>
            </a:r>
            <a:r>
              <a:rPr lang="en-US" sz="3200" dirty="0">
                <a:solidFill>
                  <a:schemeClr val="tx1"/>
                </a:solidFill>
              </a:rPr>
              <a:t>L</a:t>
            </a:r>
            <a:r>
              <a:rPr lang="en-US" sz="3200" dirty="0"/>
              <a:t>ower </a:t>
            </a:r>
            <a:r>
              <a:rPr lang="en-US" sz="3200" dirty="0">
                <a:solidFill>
                  <a:schemeClr val="tx1"/>
                </a:solidFill>
              </a:rPr>
              <a:t>U</a:t>
            </a:r>
            <a:r>
              <a:rPr lang="en-US" sz="3200" dirty="0"/>
              <a:t>rinary Tract Dysfunction </a:t>
            </a:r>
            <a:r>
              <a:rPr lang="en-US" sz="3200" dirty="0">
                <a:solidFill>
                  <a:schemeClr val="tx1"/>
                </a:solidFill>
              </a:rPr>
              <a:t>R</a:t>
            </a:r>
            <a:r>
              <a:rPr lang="en-US" sz="3200" dirty="0"/>
              <a:t>esearch </a:t>
            </a:r>
            <a:r>
              <a:rPr lang="en-US" sz="3200" dirty="0">
                <a:solidFill>
                  <a:schemeClr val="tx1"/>
                </a:solidFill>
              </a:rPr>
              <a:t>N</a:t>
            </a:r>
            <a:r>
              <a:rPr lang="en-US" sz="3200" dirty="0"/>
              <a:t>etwork</a:t>
            </a:r>
          </a:p>
          <a:p>
            <a:pPr lvl="1"/>
            <a:r>
              <a:rPr lang="en-US" sz="2400" dirty="0"/>
              <a:t>Studying non-painful urinary symptoms (LUTS)</a:t>
            </a:r>
          </a:p>
          <a:p>
            <a:endParaRPr lang="en-US" dirty="0" smtClean="0"/>
          </a:p>
        </p:txBody>
      </p:sp>
      <p:pic>
        <p:nvPicPr>
          <p:cNvPr id="6" name="Picture 9" descr="NIDD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79577" y="335233"/>
            <a:ext cx="5432847" cy="1207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77387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3"/>
          <a:stretch>
            <a:fillRect/>
          </a:stretch>
        </p:blipFill>
        <p:spPr>
          <a:xfrm>
            <a:off x="8763077" y="4308693"/>
            <a:ext cx="1564559" cy="1543790"/>
          </a:xfrm>
          <a:prstGeom prst="rect">
            <a:avLst/>
          </a:prstGeom>
        </p:spPr>
      </p:pic>
      <p:sp>
        <p:nvSpPr>
          <p:cNvPr id="8" name="TextBox 7"/>
          <p:cNvSpPr txBox="1"/>
          <p:nvPr/>
        </p:nvSpPr>
        <p:spPr>
          <a:xfrm>
            <a:off x="2367207" y="1501356"/>
            <a:ext cx="7428753" cy="3053808"/>
          </a:xfrm>
          <a:prstGeom prst="rect">
            <a:avLst/>
          </a:prstGeom>
          <a:noFill/>
        </p:spPr>
        <p:txBody>
          <a:bodyPr wrap="square" lIns="78889" tIns="39445" rIns="78889" bIns="39445" rtlCol="0">
            <a:spAutoFit/>
          </a:bodyPr>
          <a:lstStyle/>
          <a:p>
            <a:pPr>
              <a:buFont typeface="Arial"/>
              <a:buChar char="•"/>
            </a:pPr>
            <a:r>
              <a:rPr lang="en-US" sz="2416" dirty="0">
                <a:latin typeface="+mn-lt"/>
              </a:rPr>
              <a:t>Lack of clinical advancement in the field of UCPPS</a:t>
            </a:r>
          </a:p>
          <a:p>
            <a:pPr>
              <a:buFont typeface="Arial"/>
              <a:buChar char="•"/>
            </a:pPr>
            <a:endParaRPr lang="en-US" sz="2416" dirty="0">
              <a:latin typeface="+mn-lt"/>
            </a:endParaRPr>
          </a:p>
          <a:p>
            <a:pPr>
              <a:buFont typeface="Arial"/>
              <a:buChar char="•"/>
            </a:pPr>
            <a:r>
              <a:rPr lang="en-US" sz="2416" dirty="0">
                <a:latin typeface="+mn-lt"/>
              </a:rPr>
              <a:t>Little interdisciplinary work</a:t>
            </a:r>
          </a:p>
          <a:p>
            <a:pPr>
              <a:buFont typeface="Arial"/>
              <a:buChar char="•"/>
            </a:pPr>
            <a:endParaRPr lang="en-US" sz="2416" dirty="0">
              <a:latin typeface="+mn-lt"/>
            </a:endParaRPr>
          </a:p>
          <a:p>
            <a:pPr>
              <a:buFont typeface="Arial"/>
              <a:buChar char="•"/>
            </a:pPr>
            <a:r>
              <a:rPr lang="en-US" sz="2416" dirty="0">
                <a:latin typeface="+mn-lt"/>
              </a:rPr>
              <a:t> New literature (and clinical experience) suggesting that UCPPS likely represents a heterogeneous group of patients, many of whom suffer from pain that reaches far beyond the </a:t>
            </a:r>
            <a:r>
              <a:rPr lang="en-US" sz="2416" dirty="0" err="1">
                <a:latin typeface="+mn-lt"/>
              </a:rPr>
              <a:t>urogenital</a:t>
            </a:r>
            <a:r>
              <a:rPr lang="en-US" sz="2416" dirty="0">
                <a:latin typeface="+mn-lt"/>
              </a:rPr>
              <a:t> system. </a:t>
            </a:r>
          </a:p>
        </p:txBody>
      </p:sp>
      <p:sp>
        <p:nvSpPr>
          <p:cNvPr id="39938" name="Rectangle 2"/>
          <p:cNvSpPr>
            <a:spLocks noGrp="1" noChangeArrowheads="1"/>
          </p:cNvSpPr>
          <p:nvPr>
            <p:ph type="title"/>
          </p:nvPr>
        </p:nvSpPr>
        <p:spPr/>
        <p:txBody>
          <a:bodyPr/>
          <a:lstStyle/>
          <a:p>
            <a:r>
              <a:rPr lang="en-US" dirty="0" smtClean="0"/>
              <a:t>Why Do We Need MAPP?</a:t>
            </a:r>
            <a:endParaRPr lang="en-US" dirty="0"/>
          </a:p>
        </p:txBody>
      </p:sp>
      <p:sp>
        <p:nvSpPr>
          <p:cNvPr id="10" name="TextBox 9"/>
          <p:cNvSpPr txBox="1"/>
          <p:nvPr/>
        </p:nvSpPr>
        <p:spPr>
          <a:xfrm>
            <a:off x="2367207" y="5852484"/>
            <a:ext cx="6252033" cy="517065"/>
          </a:xfrm>
          <a:prstGeom prst="rect">
            <a:avLst/>
          </a:prstGeom>
          <a:noFill/>
          <a:effectLst>
            <a:outerShdw blurRad="50800" dist="38100" dir="2700000">
              <a:srgbClr val="000000">
                <a:alpha val="43000"/>
              </a:srgbClr>
            </a:outerShdw>
          </a:effectLst>
        </p:spPr>
        <p:txBody>
          <a:bodyPr wrap="none" rtlCol="0">
            <a:spAutoFit/>
          </a:bodyPr>
          <a:lstStyle/>
          <a:p>
            <a:r>
              <a:rPr lang="en-US" sz="2760" dirty="0">
                <a:latin typeface="+mn-lt"/>
              </a:rPr>
              <a:t>Better </a:t>
            </a:r>
            <a:r>
              <a:rPr lang="en-US" sz="2760" dirty="0" err="1">
                <a:latin typeface="+mn-lt"/>
              </a:rPr>
              <a:t>Phenotyping</a:t>
            </a:r>
            <a:r>
              <a:rPr lang="en-US" sz="2760" dirty="0">
                <a:latin typeface="+mn-lt"/>
              </a:rPr>
              <a:t> = Better Outcomes</a:t>
            </a:r>
          </a:p>
        </p:txBody>
      </p:sp>
    </p:spTree>
    <p:extLst>
      <p:ext uri="{BB962C8B-B14F-4D97-AF65-F5344CB8AC3E}">
        <p14:creationId xmlns:p14="http://schemas.microsoft.com/office/powerpoint/2010/main" val="3856462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xEl>
                                              <p:pRg st="2" end="2"/>
                                            </p:txEl>
                                          </p:spTgt>
                                        </p:tgtEl>
                                        <p:attrNameLst>
                                          <p:attrName>style.visibility</p:attrName>
                                        </p:attrNameLst>
                                      </p:cBhvr>
                                      <p:to>
                                        <p:strVal val="visible"/>
                                      </p:to>
                                    </p:set>
                                    <p:animEffect transition="in" filter="fade">
                                      <p:cBhvr>
                                        <p:cTn id="12" dur="500"/>
                                        <p:tgtEl>
                                          <p:spTgt spid="8">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xEl>
                                              <p:pRg st="4" end="4"/>
                                            </p:txEl>
                                          </p:spTgt>
                                        </p:tgtEl>
                                        <p:attrNameLst>
                                          <p:attrName>style.visibility</p:attrName>
                                        </p:attrNameLst>
                                      </p:cBhvr>
                                      <p:to>
                                        <p:strVal val="visible"/>
                                      </p:to>
                                    </p:set>
                                    <p:animEffect transition="in" filter="fade">
                                      <p:cBhvr>
                                        <p:cTn id="17" dur="500"/>
                                        <p:tgtEl>
                                          <p:spTgt spid="8">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P spid="10"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59881" y="137478"/>
            <a:ext cx="7051524" cy="1143000"/>
          </a:xfrm>
        </p:spPr>
        <p:txBody>
          <a:bodyPr/>
          <a:lstStyle/>
          <a:p>
            <a:r>
              <a:rPr lang="en-US" sz="3600" dirty="0"/>
              <a:t>MAPP Organization</a:t>
            </a:r>
          </a:p>
        </p:txBody>
      </p:sp>
      <p:sp>
        <p:nvSpPr>
          <p:cNvPr id="3" name="Content Placeholder 2"/>
          <p:cNvSpPr>
            <a:spLocks noGrp="1"/>
          </p:cNvSpPr>
          <p:nvPr>
            <p:ph idx="1"/>
          </p:nvPr>
        </p:nvSpPr>
        <p:spPr>
          <a:xfrm>
            <a:off x="1270000" y="1280478"/>
            <a:ext cx="9973310" cy="588468"/>
          </a:xfrm>
        </p:spPr>
        <p:txBody>
          <a:bodyPr/>
          <a:lstStyle/>
          <a:p>
            <a:r>
              <a:rPr lang="en-US" sz="2400" dirty="0"/>
              <a:t>Six Discovery Sites (Include Urologic and Non-Urologic Expertise)</a:t>
            </a:r>
          </a:p>
        </p:txBody>
      </p:sp>
      <p:sp>
        <p:nvSpPr>
          <p:cNvPr id="4" name="Content Placeholder 4"/>
          <p:cNvSpPr txBox="1">
            <a:spLocks/>
          </p:cNvSpPr>
          <p:nvPr/>
        </p:nvSpPr>
        <p:spPr>
          <a:xfrm>
            <a:off x="1584960" y="2025898"/>
            <a:ext cx="4479459" cy="1401342"/>
          </a:xfrm>
          <a:prstGeom prst="rect">
            <a:avLst/>
          </a:prstGeom>
        </p:spPr>
        <p:txBody>
          <a:bodyPr lIns="91440" tIns="45720" rIns="91440" bIns="45720"/>
          <a:lstStyle>
            <a:lvl1pPr marL="543560" indent="-543560" algn="l" defTabSz="1441450" rtl="0" eaLnBrk="1" fontAlgn="base" hangingPunct="1">
              <a:spcBef>
                <a:spcPts val="325"/>
              </a:spcBef>
              <a:spcAft>
                <a:spcPts val="325"/>
              </a:spcAft>
              <a:buClr>
                <a:schemeClr val="tx2"/>
              </a:buClr>
              <a:buFont typeface="Wingdings" pitchFamily="2" charset="2"/>
              <a:buChar char="w"/>
              <a:defRPr sz="3800" b="1">
                <a:solidFill>
                  <a:srgbClr val="002060"/>
                </a:solidFill>
                <a:latin typeface="+mn-lt"/>
                <a:ea typeface="+mn-ea"/>
                <a:cs typeface="+mn-cs"/>
              </a:defRPr>
            </a:lvl1pPr>
            <a:lvl2pPr marL="1055688" indent="-484188" algn="l" defTabSz="1441450" rtl="0" eaLnBrk="1" fontAlgn="base" hangingPunct="1">
              <a:spcBef>
                <a:spcPts val="325"/>
              </a:spcBef>
              <a:spcAft>
                <a:spcPts val="325"/>
              </a:spcAft>
              <a:buClr>
                <a:schemeClr val="tx2"/>
              </a:buClr>
              <a:buChar char="•"/>
              <a:defRPr sz="3200">
                <a:solidFill>
                  <a:srgbClr val="002060"/>
                </a:solidFill>
                <a:latin typeface="+mn-lt"/>
              </a:defRPr>
            </a:lvl2pPr>
            <a:lvl3pPr marL="1724025" indent="-484188" algn="l" defTabSz="1441450" rtl="0" eaLnBrk="1" fontAlgn="base" hangingPunct="1">
              <a:spcBef>
                <a:spcPts val="325"/>
              </a:spcBef>
              <a:spcAft>
                <a:spcPts val="325"/>
              </a:spcAft>
              <a:buClr>
                <a:schemeClr val="tx2"/>
              </a:buClr>
              <a:buFont typeface="Arial" pitchFamily="34" charset="0"/>
              <a:buChar char="–"/>
              <a:defRPr sz="3200">
                <a:solidFill>
                  <a:srgbClr val="002060"/>
                </a:solidFill>
                <a:latin typeface="+mn-lt"/>
              </a:defRPr>
            </a:lvl3pPr>
            <a:lvl4pPr marL="2300288" indent="-393700" algn="l" defTabSz="1441450" rtl="0" eaLnBrk="1" fontAlgn="base" hangingPunct="1">
              <a:spcBef>
                <a:spcPts val="325"/>
              </a:spcBef>
              <a:spcAft>
                <a:spcPts val="325"/>
              </a:spcAft>
              <a:buClr>
                <a:schemeClr val="tx2"/>
              </a:buClr>
              <a:buFont typeface="Franklin Gothic Book" pitchFamily="34" charset="0"/>
              <a:buChar char="○"/>
              <a:defRPr sz="2900">
                <a:solidFill>
                  <a:srgbClr val="002060"/>
                </a:solidFill>
                <a:latin typeface="+mn-lt"/>
              </a:defRPr>
            </a:lvl4pPr>
            <a:lvl5pPr marL="2871788" indent="-387350" algn="l" defTabSz="1441450" rtl="0" eaLnBrk="1" fontAlgn="base" hangingPunct="1">
              <a:spcBef>
                <a:spcPts val="325"/>
              </a:spcBef>
              <a:spcAft>
                <a:spcPts val="325"/>
              </a:spcAft>
              <a:buClr>
                <a:schemeClr val="tx2"/>
              </a:buClr>
              <a:buFont typeface="Franklin Gothic Book" pitchFamily="34" charset="0"/>
              <a:buChar char="–"/>
              <a:defRPr sz="2900">
                <a:solidFill>
                  <a:srgbClr val="002060"/>
                </a:solidFill>
                <a:latin typeface="+mn-lt"/>
              </a:defRPr>
            </a:lvl5pPr>
            <a:lvl6pPr marL="3604261" indent="-388621" algn="l" defTabSz="1442720" rtl="0" eaLnBrk="1" fontAlgn="base" hangingPunct="1">
              <a:spcBef>
                <a:spcPts val="320"/>
              </a:spcBef>
              <a:spcAft>
                <a:spcPts val="320"/>
              </a:spcAft>
              <a:buClr>
                <a:schemeClr val="tx2"/>
              </a:buClr>
              <a:buFont typeface="Franklin Gothic Book" pitchFamily="34" charset="0"/>
              <a:buChar char="–"/>
              <a:defRPr sz="2600">
                <a:solidFill>
                  <a:srgbClr val="000000"/>
                </a:solidFill>
                <a:latin typeface="+mn-lt"/>
              </a:defRPr>
            </a:lvl6pPr>
            <a:lvl7pPr marL="4335781" indent="-388621" algn="l" defTabSz="1442720" rtl="0" eaLnBrk="1" fontAlgn="base" hangingPunct="1">
              <a:spcBef>
                <a:spcPts val="320"/>
              </a:spcBef>
              <a:spcAft>
                <a:spcPts val="320"/>
              </a:spcAft>
              <a:buClr>
                <a:schemeClr val="tx2"/>
              </a:buClr>
              <a:buFont typeface="Franklin Gothic Book" pitchFamily="34" charset="0"/>
              <a:buChar char="–"/>
              <a:defRPr sz="2600">
                <a:solidFill>
                  <a:srgbClr val="000000"/>
                </a:solidFill>
                <a:latin typeface="+mn-lt"/>
              </a:defRPr>
            </a:lvl7pPr>
            <a:lvl8pPr marL="5067301" indent="-388621" algn="l" defTabSz="1442720" rtl="0" eaLnBrk="1" fontAlgn="base" hangingPunct="1">
              <a:spcBef>
                <a:spcPts val="320"/>
              </a:spcBef>
              <a:spcAft>
                <a:spcPts val="320"/>
              </a:spcAft>
              <a:buClr>
                <a:schemeClr val="tx2"/>
              </a:buClr>
              <a:buFont typeface="Franklin Gothic Book" pitchFamily="34" charset="0"/>
              <a:buChar char="–"/>
              <a:defRPr sz="2600">
                <a:solidFill>
                  <a:srgbClr val="000000"/>
                </a:solidFill>
                <a:latin typeface="+mn-lt"/>
              </a:defRPr>
            </a:lvl8pPr>
            <a:lvl9pPr marL="5798821" indent="-388621" algn="l" defTabSz="1442720" rtl="0" eaLnBrk="1" fontAlgn="base" hangingPunct="1">
              <a:spcBef>
                <a:spcPts val="320"/>
              </a:spcBef>
              <a:spcAft>
                <a:spcPts val="320"/>
              </a:spcAft>
              <a:buClr>
                <a:schemeClr val="tx2"/>
              </a:buClr>
              <a:buFont typeface="Franklin Gothic Book" pitchFamily="34" charset="0"/>
              <a:buChar char="–"/>
              <a:defRPr sz="2600">
                <a:solidFill>
                  <a:srgbClr val="000000"/>
                </a:solidFill>
                <a:latin typeface="+mn-lt"/>
              </a:defRPr>
            </a:lvl9pPr>
          </a:lstStyle>
          <a:p>
            <a:pPr lvl="1">
              <a:buClr>
                <a:srgbClr val="FFC000"/>
              </a:buClr>
            </a:pPr>
            <a:r>
              <a:rPr lang="en-US" sz="1800" dirty="0">
                <a:solidFill>
                  <a:schemeClr val="tx1"/>
                </a:solidFill>
              </a:rPr>
              <a:t>Northwestern University</a:t>
            </a:r>
          </a:p>
          <a:p>
            <a:pPr lvl="1">
              <a:buClr>
                <a:srgbClr val="FFC000"/>
              </a:buClr>
            </a:pPr>
            <a:r>
              <a:rPr lang="en-US" sz="1800" dirty="0">
                <a:solidFill>
                  <a:schemeClr val="tx1"/>
                </a:solidFill>
              </a:rPr>
              <a:t>UCLA</a:t>
            </a:r>
          </a:p>
          <a:p>
            <a:pPr lvl="1">
              <a:buClr>
                <a:srgbClr val="FFC000"/>
              </a:buClr>
            </a:pPr>
            <a:r>
              <a:rPr lang="en-US" sz="1800" dirty="0">
                <a:solidFill>
                  <a:schemeClr val="tx1"/>
                </a:solidFill>
              </a:rPr>
              <a:t>University of Iowa</a:t>
            </a:r>
          </a:p>
        </p:txBody>
      </p:sp>
      <p:sp>
        <p:nvSpPr>
          <p:cNvPr id="6" name="Content Placeholder 5"/>
          <p:cNvSpPr txBox="1">
            <a:spLocks/>
          </p:cNvSpPr>
          <p:nvPr/>
        </p:nvSpPr>
        <p:spPr>
          <a:xfrm>
            <a:off x="5330795" y="2002692"/>
            <a:ext cx="4880610" cy="1600772"/>
          </a:xfrm>
          <a:prstGeom prst="rect">
            <a:avLst/>
          </a:prstGeom>
        </p:spPr>
        <p:txBody>
          <a:bodyPr lIns="57150" tIns="28575" rIns="57150" bIns="28575"/>
          <a:lstStyle>
            <a:lvl1pPr marL="387350" indent="-387350" algn="l" defTabSz="1441450" rtl="0" eaLnBrk="1" fontAlgn="base" hangingPunct="1">
              <a:spcBef>
                <a:spcPts val="325"/>
              </a:spcBef>
              <a:spcAft>
                <a:spcPts val="325"/>
              </a:spcAft>
              <a:buClr>
                <a:schemeClr val="tx2"/>
              </a:buClr>
              <a:buFont typeface="Wingdings" pitchFamily="2" charset="2"/>
              <a:buChar char="w"/>
              <a:defRPr sz="3200" b="1">
                <a:solidFill>
                  <a:srgbClr val="000000"/>
                </a:solidFill>
                <a:latin typeface="+mn-lt"/>
                <a:ea typeface="+mn-ea"/>
                <a:cs typeface="+mn-cs"/>
              </a:defRPr>
            </a:lvl1pPr>
            <a:lvl2pPr marL="1055688" indent="-484188" algn="l" defTabSz="1441450" rtl="0" eaLnBrk="1" fontAlgn="base" hangingPunct="1">
              <a:spcBef>
                <a:spcPts val="325"/>
              </a:spcBef>
              <a:spcAft>
                <a:spcPts val="325"/>
              </a:spcAft>
              <a:buClr>
                <a:schemeClr val="tx2"/>
              </a:buClr>
              <a:buChar char="•"/>
              <a:defRPr sz="4500">
                <a:solidFill>
                  <a:srgbClr val="000000"/>
                </a:solidFill>
                <a:latin typeface="+mn-lt"/>
              </a:defRPr>
            </a:lvl2pPr>
            <a:lvl3pPr marL="1724025" indent="-484188" algn="l" defTabSz="1441450" rtl="0" eaLnBrk="1" fontAlgn="base" hangingPunct="1">
              <a:spcBef>
                <a:spcPts val="325"/>
              </a:spcBef>
              <a:spcAft>
                <a:spcPts val="325"/>
              </a:spcAft>
              <a:buClr>
                <a:schemeClr val="tx2"/>
              </a:buClr>
              <a:buFont typeface="Arial" pitchFamily="34" charset="0"/>
              <a:buChar char="–"/>
              <a:defRPr sz="3800">
                <a:solidFill>
                  <a:srgbClr val="000000"/>
                </a:solidFill>
                <a:latin typeface="+mn-lt"/>
              </a:defRPr>
            </a:lvl3pPr>
            <a:lvl4pPr marL="2300288" indent="-393700" algn="l" defTabSz="1441450" rtl="0" eaLnBrk="1" fontAlgn="base" hangingPunct="1">
              <a:spcBef>
                <a:spcPts val="325"/>
              </a:spcBef>
              <a:spcAft>
                <a:spcPts val="325"/>
              </a:spcAft>
              <a:buClr>
                <a:schemeClr val="tx2"/>
              </a:buClr>
              <a:buFont typeface="Franklin Gothic Book" pitchFamily="34" charset="0"/>
              <a:buChar char="○"/>
              <a:defRPr sz="2600">
                <a:solidFill>
                  <a:srgbClr val="000000"/>
                </a:solidFill>
                <a:latin typeface="+mn-lt"/>
              </a:defRPr>
            </a:lvl4pPr>
            <a:lvl5pPr marL="2871788" indent="-387350" algn="l" defTabSz="1441450" rtl="0" eaLnBrk="1" fontAlgn="base" hangingPunct="1">
              <a:spcBef>
                <a:spcPts val="325"/>
              </a:spcBef>
              <a:spcAft>
                <a:spcPts val="325"/>
              </a:spcAft>
              <a:buClr>
                <a:schemeClr val="tx2"/>
              </a:buClr>
              <a:buFont typeface="Franklin Gothic Book" pitchFamily="34" charset="0"/>
              <a:buChar char="–"/>
              <a:defRPr sz="2600">
                <a:solidFill>
                  <a:srgbClr val="000000"/>
                </a:solidFill>
                <a:latin typeface="+mn-lt"/>
              </a:defRPr>
            </a:lvl5pPr>
            <a:lvl6pPr marL="3604261" indent="-388621" algn="l" defTabSz="1442720" rtl="0" eaLnBrk="1" fontAlgn="base" hangingPunct="1">
              <a:spcBef>
                <a:spcPts val="320"/>
              </a:spcBef>
              <a:spcAft>
                <a:spcPts val="320"/>
              </a:spcAft>
              <a:buClr>
                <a:schemeClr val="tx2"/>
              </a:buClr>
              <a:buFont typeface="Franklin Gothic Book" pitchFamily="34" charset="0"/>
              <a:buChar char="–"/>
              <a:defRPr sz="2600">
                <a:solidFill>
                  <a:srgbClr val="000000"/>
                </a:solidFill>
                <a:latin typeface="+mn-lt"/>
              </a:defRPr>
            </a:lvl6pPr>
            <a:lvl7pPr marL="4335781" indent="-388621" algn="l" defTabSz="1442720" rtl="0" eaLnBrk="1" fontAlgn="base" hangingPunct="1">
              <a:spcBef>
                <a:spcPts val="320"/>
              </a:spcBef>
              <a:spcAft>
                <a:spcPts val="320"/>
              </a:spcAft>
              <a:buClr>
                <a:schemeClr val="tx2"/>
              </a:buClr>
              <a:buFont typeface="Franklin Gothic Book" pitchFamily="34" charset="0"/>
              <a:buChar char="–"/>
              <a:defRPr sz="2600">
                <a:solidFill>
                  <a:srgbClr val="000000"/>
                </a:solidFill>
                <a:latin typeface="+mn-lt"/>
              </a:defRPr>
            </a:lvl7pPr>
            <a:lvl8pPr marL="5067301" indent="-388621" algn="l" defTabSz="1442720" rtl="0" eaLnBrk="1" fontAlgn="base" hangingPunct="1">
              <a:spcBef>
                <a:spcPts val="320"/>
              </a:spcBef>
              <a:spcAft>
                <a:spcPts val="320"/>
              </a:spcAft>
              <a:buClr>
                <a:schemeClr val="tx2"/>
              </a:buClr>
              <a:buFont typeface="Franklin Gothic Book" pitchFamily="34" charset="0"/>
              <a:buChar char="–"/>
              <a:defRPr sz="2600">
                <a:solidFill>
                  <a:srgbClr val="000000"/>
                </a:solidFill>
                <a:latin typeface="+mn-lt"/>
              </a:defRPr>
            </a:lvl8pPr>
            <a:lvl9pPr marL="5798821" indent="-388621" algn="l" defTabSz="1442720" rtl="0" eaLnBrk="1" fontAlgn="base" hangingPunct="1">
              <a:spcBef>
                <a:spcPts val="320"/>
              </a:spcBef>
              <a:spcAft>
                <a:spcPts val="320"/>
              </a:spcAft>
              <a:buClr>
                <a:schemeClr val="tx2"/>
              </a:buClr>
              <a:buFont typeface="Franklin Gothic Book" pitchFamily="34" charset="0"/>
              <a:buChar char="–"/>
              <a:defRPr sz="2600">
                <a:solidFill>
                  <a:srgbClr val="000000"/>
                </a:solidFill>
                <a:latin typeface="+mn-lt"/>
              </a:defRPr>
            </a:lvl9pPr>
          </a:lstStyle>
          <a:p>
            <a:pPr lvl="1">
              <a:buClr>
                <a:srgbClr val="FFC000"/>
              </a:buClr>
            </a:pPr>
            <a:r>
              <a:rPr lang="en-US" sz="2000" dirty="0">
                <a:solidFill>
                  <a:schemeClr val="tx1"/>
                </a:solidFill>
              </a:rPr>
              <a:t>University of Michigan</a:t>
            </a:r>
          </a:p>
          <a:p>
            <a:pPr lvl="1">
              <a:buClr>
                <a:srgbClr val="FFC000"/>
              </a:buClr>
            </a:pPr>
            <a:r>
              <a:rPr lang="en-US" sz="2000" dirty="0">
                <a:solidFill>
                  <a:schemeClr val="tx1"/>
                </a:solidFill>
              </a:rPr>
              <a:t>University of Washington</a:t>
            </a:r>
          </a:p>
          <a:p>
            <a:pPr lvl="1">
              <a:buClr>
                <a:srgbClr val="FFC000"/>
              </a:buClr>
            </a:pPr>
            <a:r>
              <a:rPr lang="en-US" sz="2000" dirty="0">
                <a:solidFill>
                  <a:schemeClr val="tx1"/>
                </a:solidFill>
              </a:rPr>
              <a:t>Washington University in St. Louis (</a:t>
            </a:r>
            <a:r>
              <a:rPr lang="en-US" sz="2000" dirty="0" err="1">
                <a:solidFill>
                  <a:schemeClr val="tx1"/>
                </a:solidFill>
              </a:rPr>
              <a:t>Univ</a:t>
            </a:r>
            <a:r>
              <a:rPr lang="en-US" sz="2000" dirty="0">
                <a:solidFill>
                  <a:schemeClr val="tx1"/>
                </a:solidFill>
              </a:rPr>
              <a:t> of Miami, UAB)</a:t>
            </a:r>
          </a:p>
        </p:txBody>
      </p:sp>
      <p:sp>
        <p:nvSpPr>
          <p:cNvPr id="7" name="Content Placeholder 2"/>
          <p:cNvSpPr txBox="1">
            <a:spLocks/>
          </p:cNvSpPr>
          <p:nvPr/>
        </p:nvSpPr>
        <p:spPr>
          <a:xfrm>
            <a:off x="1270000" y="3851568"/>
            <a:ext cx="9540240" cy="1004105"/>
          </a:xfrm>
          <a:prstGeom prst="rect">
            <a:avLst/>
          </a:prstGeom>
        </p:spPr>
        <p:txBody>
          <a:bodyPr lIns="91440" tIns="45720" rIns="91440" bIns="45720"/>
          <a:lstStyle>
            <a:lvl1pPr marL="543560" indent="-543560" algn="l" defTabSz="1441450" rtl="0" eaLnBrk="1" fontAlgn="base" hangingPunct="1">
              <a:spcBef>
                <a:spcPts val="325"/>
              </a:spcBef>
              <a:spcAft>
                <a:spcPts val="325"/>
              </a:spcAft>
              <a:buClr>
                <a:schemeClr val="tx2"/>
              </a:buClr>
              <a:buFont typeface="Wingdings" pitchFamily="2" charset="2"/>
              <a:buChar char="w"/>
              <a:defRPr sz="3800" b="1">
                <a:solidFill>
                  <a:srgbClr val="002060"/>
                </a:solidFill>
                <a:latin typeface="+mn-lt"/>
                <a:ea typeface="+mn-ea"/>
                <a:cs typeface="+mn-cs"/>
              </a:defRPr>
            </a:lvl1pPr>
            <a:lvl2pPr marL="1055688" indent="-484188" algn="l" defTabSz="1441450" rtl="0" eaLnBrk="1" fontAlgn="base" hangingPunct="1">
              <a:spcBef>
                <a:spcPts val="325"/>
              </a:spcBef>
              <a:spcAft>
                <a:spcPts val="325"/>
              </a:spcAft>
              <a:buClr>
                <a:schemeClr val="tx2"/>
              </a:buClr>
              <a:buChar char="•"/>
              <a:defRPr sz="3200">
                <a:solidFill>
                  <a:srgbClr val="002060"/>
                </a:solidFill>
                <a:latin typeface="+mn-lt"/>
              </a:defRPr>
            </a:lvl2pPr>
            <a:lvl3pPr marL="1724025" indent="-484188" algn="l" defTabSz="1441450" rtl="0" eaLnBrk="1" fontAlgn="base" hangingPunct="1">
              <a:spcBef>
                <a:spcPts val="325"/>
              </a:spcBef>
              <a:spcAft>
                <a:spcPts val="325"/>
              </a:spcAft>
              <a:buClr>
                <a:schemeClr val="tx2"/>
              </a:buClr>
              <a:buFont typeface="Arial" pitchFamily="34" charset="0"/>
              <a:buChar char="–"/>
              <a:defRPr sz="3200">
                <a:solidFill>
                  <a:srgbClr val="002060"/>
                </a:solidFill>
                <a:latin typeface="+mn-lt"/>
              </a:defRPr>
            </a:lvl3pPr>
            <a:lvl4pPr marL="2300288" indent="-393700" algn="l" defTabSz="1441450" rtl="0" eaLnBrk="1" fontAlgn="base" hangingPunct="1">
              <a:spcBef>
                <a:spcPts val="325"/>
              </a:spcBef>
              <a:spcAft>
                <a:spcPts val="325"/>
              </a:spcAft>
              <a:buClr>
                <a:schemeClr val="tx2"/>
              </a:buClr>
              <a:buFont typeface="Franklin Gothic Book" pitchFamily="34" charset="0"/>
              <a:buChar char="○"/>
              <a:defRPr sz="2900">
                <a:solidFill>
                  <a:srgbClr val="002060"/>
                </a:solidFill>
                <a:latin typeface="+mn-lt"/>
              </a:defRPr>
            </a:lvl4pPr>
            <a:lvl5pPr marL="2871788" indent="-387350" algn="l" defTabSz="1441450" rtl="0" eaLnBrk="1" fontAlgn="base" hangingPunct="1">
              <a:spcBef>
                <a:spcPts val="325"/>
              </a:spcBef>
              <a:spcAft>
                <a:spcPts val="325"/>
              </a:spcAft>
              <a:buClr>
                <a:schemeClr val="tx2"/>
              </a:buClr>
              <a:buFont typeface="Franklin Gothic Book" pitchFamily="34" charset="0"/>
              <a:buChar char="–"/>
              <a:defRPr sz="2900">
                <a:solidFill>
                  <a:srgbClr val="002060"/>
                </a:solidFill>
                <a:latin typeface="+mn-lt"/>
              </a:defRPr>
            </a:lvl5pPr>
            <a:lvl6pPr marL="3604261" indent="-388621" algn="l" defTabSz="1442720" rtl="0" eaLnBrk="1" fontAlgn="base" hangingPunct="1">
              <a:spcBef>
                <a:spcPts val="320"/>
              </a:spcBef>
              <a:spcAft>
                <a:spcPts val="320"/>
              </a:spcAft>
              <a:buClr>
                <a:schemeClr val="tx2"/>
              </a:buClr>
              <a:buFont typeface="Franklin Gothic Book" pitchFamily="34" charset="0"/>
              <a:buChar char="–"/>
              <a:defRPr sz="2600">
                <a:solidFill>
                  <a:srgbClr val="000000"/>
                </a:solidFill>
                <a:latin typeface="+mn-lt"/>
              </a:defRPr>
            </a:lvl6pPr>
            <a:lvl7pPr marL="4335781" indent="-388621" algn="l" defTabSz="1442720" rtl="0" eaLnBrk="1" fontAlgn="base" hangingPunct="1">
              <a:spcBef>
                <a:spcPts val="320"/>
              </a:spcBef>
              <a:spcAft>
                <a:spcPts val="320"/>
              </a:spcAft>
              <a:buClr>
                <a:schemeClr val="tx2"/>
              </a:buClr>
              <a:buFont typeface="Franklin Gothic Book" pitchFamily="34" charset="0"/>
              <a:buChar char="–"/>
              <a:defRPr sz="2600">
                <a:solidFill>
                  <a:srgbClr val="000000"/>
                </a:solidFill>
                <a:latin typeface="+mn-lt"/>
              </a:defRPr>
            </a:lvl7pPr>
            <a:lvl8pPr marL="5067301" indent="-388621" algn="l" defTabSz="1442720" rtl="0" eaLnBrk="1" fontAlgn="base" hangingPunct="1">
              <a:spcBef>
                <a:spcPts val="320"/>
              </a:spcBef>
              <a:spcAft>
                <a:spcPts val="320"/>
              </a:spcAft>
              <a:buClr>
                <a:schemeClr val="tx2"/>
              </a:buClr>
              <a:buFont typeface="Franklin Gothic Book" pitchFamily="34" charset="0"/>
              <a:buChar char="–"/>
              <a:defRPr sz="2600">
                <a:solidFill>
                  <a:srgbClr val="000000"/>
                </a:solidFill>
                <a:latin typeface="+mn-lt"/>
              </a:defRPr>
            </a:lvl8pPr>
            <a:lvl9pPr marL="5798821" indent="-388621" algn="l" defTabSz="1442720" rtl="0" eaLnBrk="1" fontAlgn="base" hangingPunct="1">
              <a:spcBef>
                <a:spcPts val="320"/>
              </a:spcBef>
              <a:spcAft>
                <a:spcPts val="320"/>
              </a:spcAft>
              <a:buClr>
                <a:schemeClr val="tx2"/>
              </a:buClr>
              <a:buFont typeface="Franklin Gothic Book" pitchFamily="34" charset="0"/>
              <a:buChar char="–"/>
              <a:defRPr sz="2600">
                <a:solidFill>
                  <a:srgbClr val="000000"/>
                </a:solidFill>
                <a:latin typeface="+mn-lt"/>
              </a:defRPr>
            </a:lvl9pPr>
          </a:lstStyle>
          <a:p>
            <a:pPr>
              <a:buClr>
                <a:srgbClr val="FFC000"/>
              </a:buClr>
              <a:buFont typeface="Arial" panose="020B0604020202020204" pitchFamily="34" charset="0"/>
              <a:buChar char="•"/>
            </a:pPr>
            <a:r>
              <a:rPr lang="en-US" sz="2400" b="0" dirty="0" smtClean="0">
                <a:solidFill>
                  <a:srgbClr val="FFC000"/>
                </a:solidFill>
              </a:rPr>
              <a:t>Data </a:t>
            </a:r>
            <a:r>
              <a:rPr lang="en-US" sz="2400" b="0" dirty="0">
                <a:solidFill>
                  <a:srgbClr val="FFC000"/>
                </a:solidFill>
              </a:rPr>
              <a:t>Coordinating Center – University  of Pennsylvania</a:t>
            </a:r>
          </a:p>
          <a:p>
            <a:pPr>
              <a:buClr>
                <a:srgbClr val="FFC000"/>
              </a:buClr>
              <a:buFont typeface="Arial" panose="020B0604020202020204" pitchFamily="34" charset="0"/>
              <a:buChar char="•"/>
            </a:pPr>
            <a:r>
              <a:rPr lang="en-US" sz="2400" b="0" dirty="0">
                <a:solidFill>
                  <a:srgbClr val="FFC000"/>
                </a:solidFill>
              </a:rPr>
              <a:t>Tissue and Technology Core – University of Colorado</a:t>
            </a:r>
          </a:p>
          <a:p>
            <a:pPr>
              <a:buClr>
                <a:srgbClr val="FFC000"/>
              </a:buClr>
              <a:buFont typeface="Arial" panose="020B0604020202020204" pitchFamily="34" charset="0"/>
              <a:buChar char="•"/>
            </a:pPr>
            <a:r>
              <a:rPr lang="en-US" sz="2400" b="0" dirty="0">
                <a:solidFill>
                  <a:srgbClr val="FFC000"/>
                </a:solidFill>
              </a:rPr>
              <a:t>Additional sites</a:t>
            </a:r>
          </a:p>
          <a:p>
            <a:pPr lvl="1">
              <a:buClr>
                <a:srgbClr val="FFC000"/>
              </a:buClr>
            </a:pPr>
            <a:r>
              <a:rPr lang="en-US" sz="1800" dirty="0">
                <a:solidFill>
                  <a:srgbClr val="FFC000"/>
                </a:solidFill>
              </a:rPr>
              <a:t>Boston Children’s, Queens University, </a:t>
            </a:r>
            <a:r>
              <a:rPr lang="en-US" sz="1800" dirty="0" smtClean="0">
                <a:solidFill>
                  <a:srgbClr val="FFC000"/>
                </a:solidFill>
              </a:rPr>
              <a:t>Stanford (MAPP I), Cedars Sinai (MAPP II)</a:t>
            </a:r>
            <a:endParaRPr lang="en-US" sz="1800" dirty="0">
              <a:solidFill>
                <a:srgbClr val="FFC000"/>
              </a:solidFill>
            </a:endParaRPr>
          </a:p>
          <a:p>
            <a:pPr>
              <a:buClr>
                <a:srgbClr val="FFC000"/>
              </a:buClr>
              <a:buFont typeface="Arial" panose="020B0604020202020204" pitchFamily="34" charset="0"/>
              <a:buChar char="•"/>
            </a:pPr>
            <a:r>
              <a:rPr lang="en-US" sz="2400" b="0" dirty="0">
                <a:solidFill>
                  <a:srgbClr val="FFC000"/>
                </a:solidFill>
              </a:rPr>
              <a:t>NIDDK</a:t>
            </a:r>
          </a:p>
        </p:txBody>
      </p:sp>
    </p:spTree>
    <p:extLst>
      <p:ext uri="{BB962C8B-B14F-4D97-AF65-F5344CB8AC3E}">
        <p14:creationId xmlns:p14="http://schemas.microsoft.com/office/powerpoint/2010/main" val="204757072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81175" y="151002"/>
            <a:ext cx="9402032" cy="788565"/>
          </a:xfrm>
        </p:spPr>
        <p:txBody>
          <a:bodyPr/>
          <a:lstStyle/>
          <a:p>
            <a:r>
              <a:rPr lang="en-US" dirty="0" smtClean="0"/>
              <a:t>MAPP Timetable</a:t>
            </a:r>
            <a:endParaRPr lang="en-US" dirty="0"/>
          </a:p>
        </p:txBody>
      </p:sp>
      <p:sp>
        <p:nvSpPr>
          <p:cNvPr id="3" name="Content Placeholder 2"/>
          <p:cNvSpPr>
            <a:spLocks noGrp="1"/>
          </p:cNvSpPr>
          <p:nvPr>
            <p:ph idx="1"/>
          </p:nvPr>
        </p:nvSpPr>
        <p:spPr>
          <a:xfrm>
            <a:off x="608794" y="1172363"/>
            <a:ext cx="10974413" cy="4525963"/>
          </a:xfrm>
        </p:spPr>
        <p:txBody>
          <a:bodyPr/>
          <a:lstStyle/>
          <a:p>
            <a:r>
              <a:rPr lang="en-US" sz="2800" dirty="0" smtClean="0">
                <a:solidFill>
                  <a:srgbClr val="FFFFFF"/>
                </a:solidFill>
              </a:rPr>
              <a:t>MAPP Phase I - July 2008 through June 2014</a:t>
            </a:r>
          </a:p>
          <a:p>
            <a:pPr lvl="1"/>
            <a:r>
              <a:rPr lang="en-US" sz="2400" u="sng" dirty="0" smtClean="0">
                <a:solidFill>
                  <a:srgbClr val="FFC000"/>
                </a:solidFill>
              </a:rPr>
              <a:t>12-month</a:t>
            </a:r>
            <a:r>
              <a:rPr lang="en-US" sz="2400" dirty="0" smtClean="0">
                <a:solidFill>
                  <a:srgbClr val="FFC000"/>
                </a:solidFill>
              </a:rPr>
              <a:t> cohort study (Epidemiology and Phenotyping Study)</a:t>
            </a:r>
          </a:p>
          <a:p>
            <a:pPr lvl="1"/>
            <a:r>
              <a:rPr lang="en-US" sz="2400" dirty="0" smtClean="0">
                <a:solidFill>
                  <a:srgbClr val="FFC000"/>
                </a:solidFill>
              </a:rPr>
              <a:t>424 UCPPS participants</a:t>
            </a:r>
          </a:p>
          <a:p>
            <a:pPr lvl="2"/>
            <a:r>
              <a:rPr lang="en-US" sz="2000" u="sng" dirty="0" smtClean="0">
                <a:solidFill>
                  <a:srgbClr val="FFC000"/>
                </a:solidFill>
              </a:rPr>
              <a:t>Biweekly</a:t>
            </a:r>
            <a:r>
              <a:rPr lang="en-US" sz="2000" dirty="0" smtClean="0">
                <a:solidFill>
                  <a:srgbClr val="FFC000"/>
                </a:solidFill>
              </a:rPr>
              <a:t> internet-based questionnaires</a:t>
            </a:r>
          </a:p>
          <a:p>
            <a:pPr lvl="2"/>
            <a:r>
              <a:rPr lang="en-US" sz="2000" dirty="0" smtClean="0">
                <a:solidFill>
                  <a:srgbClr val="FFC000"/>
                </a:solidFill>
              </a:rPr>
              <a:t>‘Deep phenotyping’ at baseline, 6 and 12 months</a:t>
            </a:r>
          </a:p>
          <a:p>
            <a:pPr lvl="1"/>
            <a:r>
              <a:rPr lang="en-US" sz="2400" dirty="0" smtClean="0">
                <a:solidFill>
                  <a:srgbClr val="FFC000"/>
                </a:solidFill>
              </a:rPr>
              <a:t>415 controls and 200 ‘positive controls’ – single ‘deep </a:t>
            </a:r>
            <a:r>
              <a:rPr lang="en-US" sz="2400" dirty="0" smtClean="0"/>
              <a:t>phenotyping’ visit</a:t>
            </a:r>
          </a:p>
          <a:p>
            <a:endParaRPr lang="en-US" sz="2800" dirty="0" smtClean="0">
              <a:solidFill>
                <a:srgbClr val="FFFFFF"/>
              </a:solidFill>
            </a:endParaRPr>
          </a:p>
          <a:p>
            <a:r>
              <a:rPr lang="en-US" sz="2800" dirty="0" smtClean="0">
                <a:solidFill>
                  <a:srgbClr val="FFFFFF"/>
                </a:solidFill>
              </a:rPr>
              <a:t>MAPP Phase II – July 2014 through June 2022</a:t>
            </a:r>
          </a:p>
          <a:p>
            <a:pPr lvl="1"/>
            <a:r>
              <a:rPr lang="en-US" sz="2400" u="sng" dirty="0" smtClean="0">
                <a:solidFill>
                  <a:srgbClr val="FFC000"/>
                </a:solidFill>
              </a:rPr>
              <a:t>36-month</a:t>
            </a:r>
            <a:r>
              <a:rPr lang="en-US" sz="2400" dirty="0" smtClean="0">
                <a:solidFill>
                  <a:srgbClr val="FFC000"/>
                </a:solidFill>
              </a:rPr>
              <a:t> cohort study (Symptom Patterns Study)</a:t>
            </a:r>
          </a:p>
          <a:p>
            <a:pPr lvl="1"/>
            <a:r>
              <a:rPr lang="en-US" sz="2400" dirty="0" smtClean="0">
                <a:solidFill>
                  <a:srgbClr val="FFC000"/>
                </a:solidFill>
              </a:rPr>
              <a:t>620 UCPPS </a:t>
            </a:r>
            <a:r>
              <a:rPr lang="en-US" sz="2400" dirty="0" smtClean="0"/>
              <a:t>participants</a:t>
            </a:r>
          </a:p>
          <a:p>
            <a:pPr lvl="2"/>
            <a:r>
              <a:rPr lang="en-US" sz="2000" dirty="0" smtClean="0"/>
              <a:t>Internet-based </a:t>
            </a:r>
            <a:r>
              <a:rPr lang="en-US" sz="2000" dirty="0" smtClean="0">
                <a:solidFill>
                  <a:srgbClr val="FFC000"/>
                </a:solidFill>
              </a:rPr>
              <a:t>questionnaires every 3 months</a:t>
            </a:r>
          </a:p>
          <a:p>
            <a:pPr lvl="2"/>
            <a:r>
              <a:rPr lang="en-US" sz="2000" dirty="0" smtClean="0"/>
              <a:t>‘Deep phenotyping’ at baseline, 6, 18 and 36 months</a:t>
            </a:r>
          </a:p>
          <a:p>
            <a:pPr lvl="1"/>
            <a:endParaRPr lang="en-US" sz="2400" dirty="0"/>
          </a:p>
        </p:txBody>
      </p:sp>
    </p:spTree>
    <p:extLst>
      <p:ext uri="{BB962C8B-B14F-4D97-AF65-F5344CB8AC3E}">
        <p14:creationId xmlns:p14="http://schemas.microsoft.com/office/powerpoint/2010/main" val="128455677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Two UCPPS Phenotypes</a:t>
            </a:r>
          </a:p>
        </p:txBody>
      </p:sp>
      <p:sp>
        <p:nvSpPr>
          <p:cNvPr id="3" name="Content Placeholder 2"/>
          <p:cNvSpPr>
            <a:spLocks noGrp="1"/>
          </p:cNvSpPr>
          <p:nvPr>
            <p:ph idx="4294967295"/>
          </p:nvPr>
        </p:nvSpPr>
        <p:spPr>
          <a:xfrm>
            <a:off x="416560" y="3455988"/>
            <a:ext cx="10820400" cy="2563812"/>
          </a:xfrm>
          <a:prstGeom prst="rect">
            <a:avLst/>
          </a:prstGeom>
        </p:spPr>
        <p:txBody>
          <a:bodyPr>
            <a:noAutofit/>
          </a:bodyPr>
          <a:lstStyle/>
          <a:p>
            <a:r>
              <a:rPr lang="en-US" sz="2400" dirty="0">
                <a:solidFill>
                  <a:schemeClr val="tx1"/>
                </a:solidFill>
              </a:rPr>
              <a:t>Implications</a:t>
            </a:r>
          </a:p>
          <a:p>
            <a:pPr lvl="1"/>
            <a:r>
              <a:rPr lang="en-US" sz="2400" dirty="0">
                <a:solidFill>
                  <a:schemeClr val="tx1"/>
                </a:solidFill>
              </a:rPr>
              <a:t>Suggests two phenotypes =&gt; </a:t>
            </a:r>
            <a:r>
              <a:rPr lang="en-US" sz="2400" dirty="0">
                <a:solidFill>
                  <a:srgbClr val="FFC000"/>
                </a:solidFill>
              </a:rPr>
              <a:t>pain</a:t>
            </a:r>
            <a:r>
              <a:rPr lang="en-US" sz="2400" dirty="0">
                <a:solidFill>
                  <a:schemeClr val="tx1"/>
                </a:solidFill>
              </a:rPr>
              <a:t>-predominant and </a:t>
            </a:r>
            <a:r>
              <a:rPr lang="en-US" sz="2400" dirty="0">
                <a:solidFill>
                  <a:srgbClr val="FFC000"/>
                </a:solidFill>
              </a:rPr>
              <a:t>urinary</a:t>
            </a:r>
            <a:r>
              <a:rPr lang="en-US" sz="2400" dirty="0">
                <a:solidFill>
                  <a:schemeClr val="tx1"/>
                </a:solidFill>
              </a:rPr>
              <a:t>-predominant</a:t>
            </a:r>
          </a:p>
          <a:p>
            <a:pPr lvl="1"/>
            <a:r>
              <a:rPr lang="en-US" sz="2400" dirty="0">
                <a:solidFill>
                  <a:schemeClr val="tx1"/>
                </a:solidFill>
              </a:rPr>
              <a:t>Consider abandoning composite symptom scores for </a:t>
            </a:r>
            <a:r>
              <a:rPr lang="en-US" sz="2400" dirty="0" smtClean="0">
                <a:solidFill>
                  <a:schemeClr val="tx1"/>
                </a:solidFill>
              </a:rPr>
              <a:t>clinical </a:t>
            </a:r>
            <a:r>
              <a:rPr lang="en-US" sz="2400" dirty="0">
                <a:solidFill>
                  <a:schemeClr val="tx1"/>
                </a:solidFill>
              </a:rPr>
              <a:t>and research use</a:t>
            </a:r>
          </a:p>
        </p:txBody>
      </p:sp>
      <p:sp>
        <p:nvSpPr>
          <p:cNvPr id="6" name="Rectangle 5">
            <a:extLst>
              <a:ext uri="{FF2B5EF4-FFF2-40B4-BE49-F238E27FC236}">
                <a16:creationId xmlns:a16="http://schemas.microsoft.com/office/drawing/2014/main" id="{78DC3338-EC4E-4E68-81DA-B46009A2375A}"/>
              </a:ext>
            </a:extLst>
          </p:cNvPr>
          <p:cNvSpPr/>
          <p:nvPr/>
        </p:nvSpPr>
        <p:spPr>
          <a:xfrm>
            <a:off x="955040" y="1295400"/>
            <a:ext cx="10160000" cy="1323439"/>
          </a:xfrm>
          <a:prstGeom prst="rect">
            <a:avLst/>
          </a:prstGeom>
        </p:spPr>
        <p:txBody>
          <a:bodyPr wrap="square">
            <a:spAutoFit/>
          </a:bodyPr>
          <a:lstStyle/>
          <a:p>
            <a:r>
              <a:rPr lang="en-US" b="1" dirty="0">
                <a:latin typeface="Calibri" panose="020F0502020204030204" pitchFamily="34" charset="0"/>
                <a:ea typeface="Calibri" panose="020F0502020204030204" pitchFamily="34" charset="0"/>
              </a:rPr>
              <a:t>Pain and urinary symptoms should not be combined into a single score: psychometric findings from the MAPP research network.</a:t>
            </a:r>
            <a:r>
              <a:rPr lang="en-US" dirty="0">
                <a:latin typeface="Calibri" panose="020F0502020204030204" pitchFamily="34" charset="0"/>
                <a:ea typeface="Calibri" panose="020F0502020204030204" pitchFamily="34" charset="0"/>
              </a:rPr>
              <a:t> Griffith JW, Stephens-Shields AJ, Hou X, Naliboff B, </a:t>
            </a:r>
            <a:r>
              <a:rPr lang="en-US" dirty="0" err="1">
                <a:latin typeface="Calibri" panose="020F0502020204030204" pitchFamily="34" charset="0"/>
                <a:ea typeface="Calibri" panose="020F0502020204030204" pitchFamily="34" charset="0"/>
              </a:rPr>
              <a:t>Pontari</a:t>
            </a:r>
            <a:r>
              <a:rPr lang="en-US" dirty="0">
                <a:latin typeface="Calibri" panose="020F0502020204030204" pitchFamily="34" charset="0"/>
                <a:ea typeface="Calibri" panose="020F0502020204030204" pitchFamily="34" charset="0"/>
              </a:rPr>
              <a:t> M, Edwards TC, Williams DA, Clemens JQ, Afari N, Tu F, Lloyd R, Patrick DL, Mullins C, </a:t>
            </a:r>
            <a:r>
              <a:rPr lang="en-US" dirty="0" err="1">
                <a:latin typeface="Calibri" panose="020F0502020204030204" pitchFamily="34" charset="0"/>
                <a:ea typeface="Calibri" panose="020F0502020204030204" pitchFamily="34" charset="0"/>
              </a:rPr>
              <a:t>Kusek</a:t>
            </a:r>
            <a:r>
              <a:rPr lang="en-US" dirty="0">
                <a:latin typeface="Calibri" panose="020F0502020204030204" pitchFamily="34" charset="0"/>
                <a:ea typeface="Calibri" panose="020F0502020204030204" pitchFamily="34" charset="0"/>
              </a:rPr>
              <a:t> JW, Sutcliffe S, Hong BA, Lai HH, Krieger JN, Bradley CS, Kim J, Landis JR. </a:t>
            </a:r>
            <a:r>
              <a:rPr lang="en-US" b="1" dirty="0">
                <a:solidFill>
                  <a:srgbClr val="FFC000"/>
                </a:solidFill>
                <a:latin typeface="Calibri" panose="020F0502020204030204" pitchFamily="34" charset="0"/>
                <a:ea typeface="Calibri" panose="020F0502020204030204" pitchFamily="34" charset="0"/>
              </a:rPr>
              <a:t>J Urol. </a:t>
            </a:r>
            <a:r>
              <a:rPr lang="en-US" b="1" dirty="0" smtClean="0">
                <a:solidFill>
                  <a:srgbClr val="FFC000"/>
                </a:solidFill>
                <a:latin typeface="Calibri" panose="020F0502020204030204" pitchFamily="34" charset="0"/>
                <a:ea typeface="Calibri" panose="020F0502020204030204" pitchFamily="34" charset="0"/>
              </a:rPr>
              <a:t>2016; 195:949-54</a:t>
            </a:r>
            <a:r>
              <a:rPr lang="en-US" b="1" dirty="0">
                <a:solidFill>
                  <a:srgbClr val="FFC000"/>
                </a:solidFill>
                <a:latin typeface="Calibri" panose="020F0502020204030204" pitchFamily="34" charset="0"/>
                <a:ea typeface="Calibri" panose="020F0502020204030204" pitchFamily="34" charset="0"/>
              </a:rPr>
              <a:t>. </a:t>
            </a:r>
            <a:endParaRPr lang="en-US" dirty="0">
              <a:solidFill>
                <a:srgbClr val="FFC000"/>
              </a:solidFill>
            </a:endParaRPr>
          </a:p>
        </p:txBody>
      </p:sp>
      <p:sp>
        <p:nvSpPr>
          <p:cNvPr id="7" name="Rectangle 6"/>
          <p:cNvSpPr/>
          <p:nvPr/>
        </p:nvSpPr>
        <p:spPr>
          <a:xfrm>
            <a:off x="1610496" y="6252925"/>
            <a:ext cx="1396314" cy="369330"/>
          </a:xfrm>
          <a:prstGeom prst="rect">
            <a:avLst/>
          </a:prstGeom>
          <a:solidFill>
            <a:schemeClr val="bg1"/>
          </a:solidFill>
          <a:ln w="25400" cap="flat">
            <a:no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fontAlgn="auto">
              <a:spcBef>
                <a:spcPts val="0"/>
              </a:spcBef>
              <a:spcAft>
                <a:spcPts val="0"/>
              </a:spcAft>
            </a:pPr>
            <a:endParaRPr lang="en-US" sz="1800">
              <a:solidFill>
                <a:srgbClr val="00097A"/>
              </a:solidFill>
              <a:latin typeface="+mj-lt"/>
              <a:ea typeface="+mj-ea"/>
              <a:cs typeface="+mj-cs"/>
              <a:sym typeface="Arial"/>
            </a:endParaRPr>
          </a:p>
        </p:txBody>
      </p:sp>
    </p:spTree>
    <p:extLst>
      <p:ext uri="{BB962C8B-B14F-4D97-AF65-F5344CB8AC3E}">
        <p14:creationId xmlns:p14="http://schemas.microsoft.com/office/powerpoint/2010/main" val="21883905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59925" y="76200"/>
            <a:ext cx="8768218" cy="990600"/>
          </a:xfrm>
        </p:spPr>
        <p:txBody>
          <a:bodyPr>
            <a:normAutofit/>
          </a:bodyPr>
          <a:lstStyle/>
          <a:p>
            <a:r>
              <a:rPr lang="en-US" dirty="0" smtClean="0"/>
              <a:t>12-Month Symptom Trajectories</a:t>
            </a:r>
            <a:endParaRPr lang="en-US" dirty="0"/>
          </a:p>
        </p:txBody>
      </p:sp>
      <p:sp>
        <p:nvSpPr>
          <p:cNvPr id="10" name="TextBox 9"/>
          <p:cNvSpPr txBox="1"/>
          <p:nvPr/>
        </p:nvSpPr>
        <p:spPr>
          <a:xfrm>
            <a:off x="7902429" y="5347879"/>
            <a:ext cx="3410780" cy="30226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r" defTabSz="914396" fontAlgn="auto">
              <a:spcBef>
                <a:spcPts val="0"/>
              </a:spcBef>
              <a:spcAft>
                <a:spcPts val="0"/>
              </a:spcAft>
            </a:pPr>
            <a:r>
              <a:rPr lang="en-US" sz="1364" dirty="0" err="1">
                <a:latin typeface="+mj-lt"/>
              </a:rPr>
              <a:t>Naliboff</a:t>
            </a:r>
            <a:r>
              <a:rPr lang="en-US" sz="1364" dirty="0">
                <a:latin typeface="+mj-lt"/>
              </a:rPr>
              <a:t> BD, et al.  J </a:t>
            </a:r>
            <a:r>
              <a:rPr lang="en-US" sz="1364" dirty="0" err="1">
                <a:latin typeface="+mj-lt"/>
              </a:rPr>
              <a:t>Urol</a:t>
            </a:r>
            <a:r>
              <a:rPr lang="en-US" sz="1364" dirty="0">
                <a:latin typeface="+mj-lt"/>
              </a:rPr>
              <a:t> 2017;198:848.</a:t>
            </a:r>
            <a:endParaRPr lang="en-US" sz="1800" dirty="0">
              <a:solidFill>
                <a:srgbClr val="00097A"/>
              </a:solidFill>
              <a:latin typeface="+mj-lt"/>
              <a:ea typeface="+mj-ea"/>
              <a:cs typeface="+mj-cs"/>
              <a:sym typeface="Arial"/>
            </a:endParaRPr>
          </a:p>
        </p:txBody>
      </p:sp>
      <p:pic>
        <p:nvPicPr>
          <p:cNvPr id="11" name="Picture 10"/>
          <p:cNvPicPr>
            <a:picLocks/>
          </p:cNvPicPr>
          <p:nvPr/>
        </p:nvPicPr>
        <p:blipFill>
          <a:blip r:embed="rId3" cstate="print">
            <a:extLst>
              <a:ext uri="{28A0092B-C50C-407E-A947-70E740481C1C}">
                <a14:useLocalDpi xmlns:a14="http://schemas.microsoft.com/office/drawing/2010/main" val="0"/>
              </a:ext>
            </a:extLst>
          </a:blip>
          <a:stretch>
            <a:fillRect/>
          </a:stretch>
        </p:blipFill>
        <p:spPr bwMode="auto">
          <a:xfrm>
            <a:off x="1339273" y="1313292"/>
            <a:ext cx="9840275" cy="3934118"/>
          </a:xfrm>
          <a:prstGeom prst="rect">
            <a:avLst/>
          </a:prstGeom>
          <a:noFill/>
          <a:ln>
            <a:noFill/>
          </a:ln>
          <a:extLst>
            <a:ext uri="{53640926-AAD7-44D8-BBD7-CCE9431645EC}">
              <a14:shadowObscured xmlns:a14="http://schemas.microsoft.com/office/drawing/2010/main"/>
            </a:ext>
          </a:extLst>
        </p:spPr>
      </p:pic>
      <p:sp>
        <p:nvSpPr>
          <p:cNvPr id="3" name="Rectangle 2"/>
          <p:cNvSpPr/>
          <p:nvPr/>
        </p:nvSpPr>
        <p:spPr>
          <a:xfrm>
            <a:off x="1643194" y="5351319"/>
            <a:ext cx="9371758" cy="973728"/>
          </a:xfrm>
          <a:prstGeom prst="rect">
            <a:avLst/>
          </a:prstGeom>
        </p:spPr>
        <p:txBody>
          <a:bodyPr wrap="square">
            <a:spAutoFit/>
          </a:bodyPr>
          <a:lstStyle/>
          <a:p>
            <a:r>
              <a:rPr lang="en-US" sz="1909" dirty="0">
                <a:solidFill>
                  <a:srgbClr val="FFC000"/>
                </a:solidFill>
                <a:latin typeface="+mj-lt"/>
              </a:rPr>
              <a:t>Symptom progression impacted by:</a:t>
            </a:r>
          </a:p>
          <a:p>
            <a:pPr marL="566073" lvl="1" indent="-311719">
              <a:buFont typeface="Arial" panose="020B0604020202020204" pitchFamily="34" charset="0"/>
              <a:buChar char="•"/>
            </a:pPr>
            <a:r>
              <a:rPr lang="en-US" sz="1909" dirty="0">
                <a:solidFill>
                  <a:srgbClr val="FFC000"/>
                </a:solidFill>
                <a:latin typeface="+mj-lt"/>
              </a:rPr>
              <a:t>Widespread pain (measured with body map)</a:t>
            </a:r>
          </a:p>
          <a:p>
            <a:pPr marL="566073" lvl="1" indent="-311719">
              <a:buFont typeface="Arial" panose="020B0604020202020204" pitchFamily="34" charset="0"/>
              <a:buChar char="•"/>
            </a:pPr>
            <a:r>
              <a:rPr lang="en-US" sz="1909" dirty="0">
                <a:solidFill>
                  <a:srgbClr val="FFC000"/>
                </a:solidFill>
                <a:latin typeface="+mj-lt"/>
              </a:rPr>
              <a:t>Severity of bladder-focused symptoms</a:t>
            </a:r>
          </a:p>
        </p:txBody>
      </p:sp>
    </p:spTree>
    <p:extLst>
      <p:ext uri="{BB962C8B-B14F-4D97-AF65-F5344CB8AC3E}">
        <p14:creationId xmlns:p14="http://schemas.microsoft.com/office/powerpoint/2010/main" val="14331534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59925" y="76200"/>
            <a:ext cx="8768218" cy="990600"/>
          </a:xfrm>
        </p:spPr>
        <p:txBody>
          <a:bodyPr>
            <a:normAutofit/>
          </a:bodyPr>
          <a:lstStyle/>
          <a:p>
            <a:r>
              <a:rPr lang="en-US" dirty="0" smtClean="0"/>
              <a:t>Neuroimaging</a:t>
            </a:r>
            <a:endParaRPr lang="en-US" dirty="0"/>
          </a:p>
        </p:txBody>
      </p:sp>
      <p:pic>
        <p:nvPicPr>
          <p:cNvPr id="6" name="Picture 5" descr="../../../../Desktop/temp.png"/>
          <p:cNvPicPr/>
          <p:nvPr/>
        </p:nvPicPr>
        <p:blipFill>
          <a:blip r:embed="rId3">
            <a:extLst>
              <a:ext uri="{28A0092B-C50C-407E-A947-70E740481C1C}">
                <a14:useLocalDpi xmlns:a14="http://schemas.microsoft.com/office/drawing/2010/main" val="0"/>
              </a:ext>
            </a:extLst>
          </a:blip>
          <a:srcRect/>
          <a:stretch>
            <a:fillRect/>
          </a:stretch>
        </p:blipFill>
        <p:spPr bwMode="auto">
          <a:xfrm>
            <a:off x="5552136" y="1625241"/>
            <a:ext cx="5054806" cy="4176712"/>
          </a:xfrm>
          <a:prstGeom prst="rect">
            <a:avLst/>
          </a:prstGeom>
          <a:noFill/>
          <a:ln>
            <a:noFill/>
          </a:ln>
        </p:spPr>
      </p:pic>
      <p:sp>
        <p:nvSpPr>
          <p:cNvPr id="10" name="Content Placeholder 2"/>
          <p:cNvSpPr txBox="1">
            <a:spLocks/>
          </p:cNvSpPr>
          <p:nvPr/>
        </p:nvSpPr>
        <p:spPr>
          <a:xfrm>
            <a:off x="453006" y="1238522"/>
            <a:ext cx="5156027" cy="2294388"/>
          </a:xfrm>
          <a:prstGeom prst="rect">
            <a:avLst/>
          </a:prstGeom>
          <a:ln w="12700">
            <a:miter lim="400000"/>
          </a:ln>
          <a:extLst>
            <a:ext uri="{C572A759-6A51-4108-AA02-DFA0A04FC94B}">
              <ma14:wrappingTextBoxFlag xmlns:ma14="http://schemas.microsoft.com/office/mac/drawingml/2011/main" xmlns="" val="1"/>
            </a:ext>
          </a:extLst>
        </p:spPr>
        <p:txBody>
          <a:bodyPr lIns="45719" rIns="45719">
            <a:noAutofit/>
          </a:bodyPr>
          <a:lstStyle>
            <a:lvl1pPr marL="342900" marR="0" indent="-342900" algn="l" defTabSz="914400" rtl="0" latinLnBrk="0">
              <a:lnSpc>
                <a:spcPct val="100000"/>
              </a:lnSpc>
              <a:spcBef>
                <a:spcPts val="600"/>
              </a:spcBef>
              <a:spcAft>
                <a:spcPts val="0"/>
              </a:spcAft>
              <a:buClrTx/>
              <a:buSzPct val="100000"/>
              <a:buFont typeface="Arial"/>
              <a:buChar char="•"/>
              <a:tabLst/>
              <a:defRPr sz="2600" b="1" i="0" u="none" strike="noStrike" cap="none" spc="0" baseline="0">
                <a:ln>
                  <a:noFill/>
                </a:ln>
                <a:solidFill>
                  <a:srgbClr val="00097A"/>
                </a:solidFill>
                <a:uFillTx/>
                <a:latin typeface="+mj-lt"/>
                <a:ea typeface="+mj-ea"/>
                <a:cs typeface="+mj-cs"/>
                <a:sym typeface="Arial"/>
              </a:defRPr>
            </a:lvl1pPr>
            <a:lvl2pPr marL="780221" marR="0" indent="-323021" algn="l" defTabSz="914400" rtl="0" latinLnBrk="0">
              <a:lnSpc>
                <a:spcPct val="100000"/>
              </a:lnSpc>
              <a:spcBef>
                <a:spcPts val="600"/>
              </a:spcBef>
              <a:spcAft>
                <a:spcPts val="0"/>
              </a:spcAft>
              <a:buClrTx/>
              <a:buSzPct val="100000"/>
              <a:buFont typeface="Arial"/>
              <a:buChar char="–"/>
              <a:tabLst/>
              <a:defRPr sz="2600" b="1" i="0" u="none" strike="noStrike" cap="none" spc="0" baseline="0">
                <a:ln>
                  <a:noFill/>
                </a:ln>
                <a:solidFill>
                  <a:srgbClr val="00097A"/>
                </a:solidFill>
                <a:uFillTx/>
                <a:latin typeface="+mj-lt"/>
                <a:ea typeface="+mj-ea"/>
                <a:cs typeface="+mj-cs"/>
                <a:sym typeface="Arial"/>
              </a:defRPr>
            </a:lvl2pPr>
            <a:lvl3pPr marL="1211580" marR="0" indent="-297180" algn="l" defTabSz="914400" rtl="0" latinLnBrk="0">
              <a:lnSpc>
                <a:spcPct val="100000"/>
              </a:lnSpc>
              <a:spcBef>
                <a:spcPts val="600"/>
              </a:spcBef>
              <a:spcAft>
                <a:spcPts val="0"/>
              </a:spcAft>
              <a:buClrTx/>
              <a:buSzPct val="100000"/>
              <a:buFont typeface="Arial"/>
              <a:buChar char="•"/>
              <a:tabLst/>
              <a:defRPr sz="2600" b="1" i="0" u="none" strike="noStrike" cap="none" spc="0" baseline="0">
                <a:ln>
                  <a:noFill/>
                </a:ln>
                <a:solidFill>
                  <a:srgbClr val="00097A"/>
                </a:solidFill>
                <a:uFillTx/>
                <a:latin typeface="+mj-lt"/>
                <a:ea typeface="+mj-ea"/>
                <a:cs typeface="+mj-cs"/>
                <a:sym typeface="Arial"/>
              </a:defRPr>
            </a:lvl3pPr>
            <a:lvl4pPr marL="1701800" marR="0" indent="-330200" algn="l" defTabSz="914400" rtl="0" latinLnBrk="0">
              <a:lnSpc>
                <a:spcPct val="100000"/>
              </a:lnSpc>
              <a:spcBef>
                <a:spcPts val="600"/>
              </a:spcBef>
              <a:spcAft>
                <a:spcPts val="0"/>
              </a:spcAft>
              <a:buClrTx/>
              <a:buSzPct val="100000"/>
              <a:buFont typeface="Arial"/>
              <a:buChar char="–"/>
              <a:tabLst/>
              <a:defRPr sz="2600" b="1" i="0" u="none" strike="noStrike" cap="none" spc="0" baseline="0">
                <a:ln>
                  <a:noFill/>
                </a:ln>
                <a:solidFill>
                  <a:srgbClr val="00097A"/>
                </a:solidFill>
                <a:uFillTx/>
                <a:latin typeface="+mj-lt"/>
                <a:ea typeface="+mj-ea"/>
                <a:cs typeface="+mj-cs"/>
                <a:sym typeface="Arial"/>
              </a:defRPr>
            </a:lvl4pPr>
            <a:lvl5pPr marL="2159000" marR="0" indent="-330200" algn="l" defTabSz="914400" rtl="0" latinLnBrk="0">
              <a:lnSpc>
                <a:spcPct val="100000"/>
              </a:lnSpc>
              <a:spcBef>
                <a:spcPts val="600"/>
              </a:spcBef>
              <a:spcAft>
                <a:spcPts val="0"/>
              </a:spcAft>
              <a:buClrTx/>
              <a:buSzPct val="100000"/>
              <a:buFont typeface="Arial"/>
              <a:buChar char="•"/>
              <a:tabLst/>
              <a:defRPr sz="2600" b="1" i="0" u="none" strike="noStrike" cap="none" spc="0" baseline="0">
                <a:ln>
                  <a:noFill/>
                </a:ln>
                <a:solidFill>
                  <a:srgbClr val="00097A"/>
                </a:solidFill>
                <a:uFillTx/>
                <a:latin typeface="+mj-lt"/>
                <a:ea typeface="+mj-ea"/>
                <a:cs typeface="+mj-cs"/>
                <a:sym typeface="Arial"/>
              </a:defRPr>
            </a:lvl5pPr>
            <a:lvl6pPr marL="2583179" marR="0" indent="-297179" algn="l" defTabSz="914400" rtl="0" latinLnBrk="0">
              <a:lnSpc>
                <a:spcPct val="100000"/>
              </a:lnSpc>
              <a:spcBef>
                <a:spcPts val="600"/>
              </a:spcBef>
              <a:spcAft>
                <a:spcPts val="0"/>
              </a:spcAft>
              <a:buClrTx/>
              <a:buSzPct val="100000"/>
              <a:buFont typeface="Arial"/>
              <a:buChar char="•"/>
              <a:tabLst/>
              <a:defRPr sz="2600" b="1" i="0" u="none" strike="noStrike" cap="none" spc="0" baseline="0">
                <a:ln>
                  <a:noFill/>
                </a:ln>
                <a:solidFill>
                  <a:srgbClr val="00097A"/>
                </a:solidFill>
                <a:uFillTx/>
                <a:latin typeface="+mj-lt"/>
                <a:ea typeface="+mj-ea"/>
                <a:cs typeface="+mj-cs"/>
                <a:sym typeface="Arial"/>
              </a:defRPr>
            </a:lvl6pPr>
            <a:lvl7pPr marL="3040379" marR="0" indent="-297179" algn="l" defTabSz="914400" rtl="0" latinLnBrk="0">
              <a:lnSpc>
                <a:spcPct val="100000"/>
              </a:lnSpc>
              <a:spcBef>
                <a:spcPts val="600"/>
              </a:spcBef>
              <a:spcAft>
                <a:spcPts val="0"/>
              </a:spcAft>
              <a:buClrTx/>
              <a:buSzPct val="100000"/>
              <a:buFont typeface="Arial"/>
              <a:buChar char="•"/>
              <a:tabLst/>
              <a:defRPr sz="2600" b="1" i="0" u="none" strike="noStrike" cap="none" spc="0" baseline="0">
                <a:ln>
                  <a:noFill/>
                </a:ln>
                <a:solidFill>
                  <a:srgbClr val="00097A"/>
                </a:solidFill>
                <a:uFillTx/>
                <a:latin typeface="+mj-lt"/>
                <a:ea typeface="+mj-ea"/>
                <a:cs typeface="+mj-cs"/>
                <a:sym typeface="Arial"/>
              </a:defRPr>
            </a:lvl7pPr>
            <a:lvl8pPr marL="3497579" marR="0" indent="-297179" algn="l" defTabSz="914400" rtl="0" latinLnBrk="0">
              <a:lnSpc>
                <a:spcPct val="100000"/>
              </a:lnSpc>
              <a:spcBef>
                <a:spcPts val="600"/>
              </a:spcBef>
              <a:spcAft>
                <a:spcPts val="0"/>
              </a:spcAft>
              <a:buClrTx/>
              <a:buSzPct val="100000"/>
              <a:buFont typeface="Arial"/>
              <a:buChar char="•"/>
              <a:tabLst/>
              <a:defRPr sz="2600" b="1" i="0" u="none" strike="noStrike" cap="none" spc="0" baseline="0">
                <a:ln>
                  <a:noFill/>
                </a:ln>
                <a:solidFill>
                  <a:srgbClr val="00097A"/>
                </a:solidFill>
                <a:uFillTx/>
                <a:latin typeface="+mj-lt"/>
                <a:ea typeface="+mj-ea"/>
                <a:cs typeface="+mj-cs"/>
                <a:sym typeface="Arial"/>
              </a:defRPr>
            </a:lvl8pPr>
            <a:lvl9pPr marL="3954779" marR="0" indent="-297179" algn="l" defTabSz="914400" rtl="0" latinLnBrk="0">
              <a:lnSpc>
                <a:spcPct val="100000"/>
              </a:lnSpc>
              <a:spcBef>
                <a:spcPts val="600"/>
              </a:spcBef>
              <a:spcAft>
                <a:spcPts val="0"/>
              </a:spcAft>
              <a:buClrTx/>
              <a:buSzPct val="100000"/>
              <a:buFont typeface="Arial"/>
              <a:buChar char="•"/>
              <a:tabLst/>
              <a:defRPr sz="2600" b="1" i="0" u="none" strike="noStrike" cap="none" spc="0" baseline="0">
                <a:ln>
                  <a:noFill/>
                </a:ln>
                <a:solidFill>
                  <a:srgbClr val="00097A"/>
                </a:solidFill>
                <a:uFillTx/>
                <a:latin typeface="+mj-lt"/>
                <a:ea typeface="+mj-ea"/>
                <a:cs typeface="+mj-cs"/>
                <a:sym typeface="Arial"/>
              </a:defRPr>
            </a:lvl9pPr>
          </a:lstStyle>
          <a:p>
            <a:pPr marL="0" indent="0">
              <a:buNone/>
            </a:pPr>
            <a:r>
              <a:rPr lang="en-US" sz="2454" dirty="0">
                <a:solidFill>
                  <a:schemeClr val="tx1"/>
                </a:solidFill>
              </a:rPr>
              <a:t>UCPPS =&gt; </a:t>
            </a:r>
          </a:p>
          <a:p>
            <a:pPr hangingPunct="1">
              <a:buFontTx/>
              <a:buChar char="-"/>
            </a:pPr>
            <a:r>
              <a:rPr lang="en-US" sz="2454" b="0" dirty="0">
                <a:solidFill>
                  <a:schemeClr val="tx1"/>
                </a:solidFill>
              </a:rPr>
              <a:t>Altered function (</a:t>
            </a:r>
            <a:r>
              <a:rPr lang="en-US" sz="2454" b="0" dirty="0">
                <a:solidFill>
                  <a:srgbClr val="00B050"/>
                </a:solidFill>
              </a:rPr>
              <a:t>green</a:t>
            </a:r>
            <a:r>
              <a:rPr lang="en-US" sz="2454" b="0" dirty="0">
                <a:solidFill>
                  <a:schemeClr val="tx1"/>
                </a:solidFill>
              </a:rPr>
              <a:t>)</a:t>
            </a:r>
          </a:p>
          <a:p>
            <a:pPr>
              <a:buFontTx/>
              <a:buChar char="-"/>
            </a:pPr>
            <a:r>
              <a:rPr lang="en-US" sz="2454" b="0" dirty="0">
                <a:solidFill>
                  <a:schemeClr val="tx1"/>
                </a:solidFill>
              </a:rPr>
              <a:t>Altered gray matter (</a:t>
            </a:r>
            <a:r>
              <a:rPr lang="en-US" sz="2454" b="0" dirty="0">
                <a:solidFill>
                  <a:srgbClr val="FF0000"/>
                </a:solidFill>
              </a:rPr>
              <a:t>red</a:t>
            </a:r>
            <a:r>
              <a:rPr lang="en-US" sz="2454" b="0" dirty="0">
                <a:solidFill>
                  <a:schemeClr val="tx1"/>
                </a:solidFill>
              </a:rPr>
              <a:t>) and white matter (</a:t>
            </a:r>
            <a:r>
              <a:rPr lang="en-US" sz="2454" b="0" dirty="0">
                <a:solidFill>
                  <a:srgbClr val="0070C0"/>
                </a:solidFill>
              </a:rPr>
              <a:t>blue</a:t>
            </a:r>
            <a:r>
              <a:rPr lang="en-US" sz="2454" b="0" dirty="0">
                <a:solidFill>
                  <a:schemeClr val="tx1"/>
                </a:solidFill>
              </a:rPr>
              <a:t>) structure</a:t>
            </a:r>
          </a:p>
          <a:p>
            <a:pPr>
              <a:buFontTx/>
              <a:buChar char="-"/>
            </a:pPr>
            <a:r>
              <a:rPr lang="en-US" sz="2454" b="0" dirty="0">
                <a:solidFill>
                  <a:schemeClr val="tx1"/>
                </a:solidFill>
              </a:rPr>
              <a:t>Findings associated with widespread pain</a:t>
            </a:r>
          </a:p>
        </p:txBody>
      </p:sp>
      <p:sp>
        <p:nvSpPr>
          <p:cNvPr id="8" name="TextBox 7"/>
          <p:cNvSpPr txBox="1"/>
          <p:nvPr/>
        </p:nvSpPr>
        <p:spPr>
          <a:xfrm>
            <a:off x="7239001" y="6048077"/>
            <a:ext cx="3892212" cy="30226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r" defTabSz="914396" fontAlgn="auto">
              <a:spcBef>
                <a:spcPts val="0"/>
              </a:spcBef>
              <a:spcAft>
                <a:spcPts val="0"/>
              </a:spcAft>
            </a:pPr>
            <a:r>
              <a:rPr lang="en-US" sz="1364" dirty="0">
                <a:latin typeface="+mj-lt"/>
              </a:rPr>
              <a:t>Clemens JQ, et al.  Nature Rev </a:t>
            </a:r>
            <a:r>
              <a:rPr lang="en-US" sz="1364" dirty="0" err="1">
                <a:latin typeface="+mj-lt"/>
              </a:rPr>
              <a:t>Urol</a:t>
            </a:r>
            <a:r>
              <a:rPr lang="en-US" sz="1364" dirty="0">
                <a:latin typeface="+mj-lt"/>
              </a:rPr>
              <a:t> 2019;16:187</a:t>
            </a:r>
          </a:p>
        </p:txBody>
      </p:sp>
      <p:sp>
        <p:nvSpPr>
          <p:cNvPr id="11" name="Content Placeholder 2"/>
          <p:cNvSpPr txBox="1">
            <a:spLocks/>
          </p:cNvSpPr>
          <p:nvPr/>
        </p:nvSpPr>
        <p:spPr>
          <a:xfrm>
            <a:off x="293615" y="3964403"/>
            <a:ext cx="5041783" cy="2374051"/>
          </a:xfrm>
          <a:prstGeom prst="rect">
            <a:avLst/>
          </a:prstGeom>
          <a:ln w="12700">
            <a:solidFill>
              <a:schemeClr val="tx1"/>
            </a:solidFill>
            <a:miter lim="400000"/>
          </a:ln>
          <a:extLst>
            <a:ext uri="{C572A759-6A51-4108-AA02-DFA0A04FC94B}">
              <ma14:wrappingTextBoxFlag xmlns:ma14="http://schemas.microsoft.com/office/mac/drawingml/2011/main" xmlns="" val="1"/>
            </a:ext>
          </a:extLst>
        </p:spPr>
        <p:txBody>
          <a:bodyPr lIns="45719" rIns="45719">
            <a:noAutofit/>
          </a:bodyPr>
          <a:lstStyle>
            <a:lvl1pPr marL="342900" marR="0" indent="-342900" algn="l" defTabSz="914400" rtl="0" latinLnBrk="0">
              <a:lnSpc>
                <a:spcPct val="100000"/>
              </a:lnSpc>
              <a:spcBef>
                <a:spcPts val="600"/>
              </a:spcBef>
              <a:spcAft>
                <a:spcPts val="0"/>
              </a:spcAft>
              <a:buClrTx/>
              <a:buSzPct val="100000"/>
              <a:buFont typeface="Arial"/>
              <a:buChar char="•"/>
              <a:tabLst/>
              <a:defRPr sz="2600" b="1" i="0" u="none" strike="noStrike" cap="none" spc="0" baseline="0">
                <a:ln>
                  <a:noFill/>
                </a:ln>
                <a:solidFill>
                  <a:srgbClr val="00097A"/>
                </a:solidFill>
                <a:uFillTx/>
                <a:latin typeface="+mj-lt"/>
                <a:ea typeface="+mj-ea"/>
                <a:cs typeface="+mj-cs"/>
                <a:sym typeface="Arial"/>
              </a:defRPr>
            </a:lvl1pPr>
            <a:lvl2pPr marL="780221" marR="0" indent="-323021" algn="l" defTabSz="914400" rtl="0" latinLnBrk="0">
              <a:lnSpc>
                <a:spcPct val="100000"/>
              </a:lnSpc>
              <a:spcBef>
                <a:spcPts val="600"/>
              </a:spcBef>
              <a:spcAft>
                <a:spcPts val="0"/>
              </a:spcAft>
              <a:buClrTx/>
              <a:buSzPct val="100000"/>
              <a:buFont typeface="Arial"/>
              <a:buChar char="–"/>
              <a:tabLst/>
              <a:defRPr sz="2600" b="1" i="0" u="none" strike="noStrike" cap="none" spc="0" baseline="0">
                <a:ln>
                  <a:noFill/>
                </a:ln>
                <a:solidFill>
                  <a:srgbClr val="00097A"/>
                </a:solidFill>
                <a:uFillTx/>
                <a:latin typeface="+mj-lt"/>
                <a:ea typeface="+mj-ea"/>
                <a:cs typeface="+mj-cs"/>
                <a:sym typeface="Arial"/>
              </a:defRPr>
            </a:lvl2pPr>
            <a:lvl3pPr marL="1211580" marR="0" indent="-297180" algn="l" defTabSz="914400" rtl="0" latinLnBrk="0">
              <a:lnSpc>
                <a:spcPct val="100000"/>
              </a:lnSpc>
              <a:spcBef>
                <a:spcPts val="600"/>
              </a:spcBef>
              <a:spcAft>
                <a:spcPts val="0"/>
              </a:spcAft>
              <a:buClrTx/>
              <a:buSzPct val="100000"/>
              <a:buFont typeface="Arial"/>
              <a:buChar char="•"/>
              <a:tabLst/>
              <a:defRPr sz="2600" b="1" i="0" u="none" strike="noStrike" cap="none" spc="0" baseline="0">
                <a:ln>
                  <a:noFill/>
                </a:ln>
                <a:solidFill>
                  <a:srgbClr val="00097A"/>
                </a:solidFill>
                <a:uFillTx/>
                <a:latin typeface="+mj-lt"/>
                <a:ea typeface="+mj-ea"/>
                <a:cs typeface="+mj-cs"/>
                <a:sym typeface="Arial"/>
              </a:defRPr>
            </a:lvl3pPr>
            <a:lvl4pPr marL="1701800" marR="0" indent="-330200" algn="l" defTabSz="914400" rtl="0" latinLnBrk="0">
              <a:lnSpc>
                <a:spcPct val="100000"/>
              </a:lnSpc>
              <a:spcBef>
                <a:spcPts val="600"/>
              </a:spcBef>
              <a:spcAft>
                <a:spcPts val="0"/>
              </a:spcAft>
              <a:buClrTx/>
              <a:buSzPct val="100000"/>
              <a:buFont typeface="Arial"/>
              <a:buChar char="–"/>
              <a:tabLst/>
              <a:defRPr sz="2600" b="1" i="0" u="none" strike="noStrike" cap="none" spc="0" baseline="0">
                <a:ln>
                  <a:noFill/>
                </a:ln>
                <a:solidFill>
                  <a:srgbClr val="00097A"/>
                </a:solidFill>
                <a:uFillTx/>
                <a:latin typeface="+mj-lt"/>
                <a:ea typeface="+mj-ea"/>
                <a:cs typeface="+mj-cs"/>
                <a:sym typeface="Arial"/>
              </a:defRPr>
            </a:lvl4pPr>
            <a:lvl5pPr marL="2159000" marR="0" indent="-330200" algn="l" defTabSz="914400" rtl="0" latinLnBrk="0">
              <a:lnSpc>
                <a:spcPct val="100000"/>
              </a:lnSpc>
              <a:spcBef>
                <a:spcPts val="600"/>
              </a:spcBef>
              <a:spcAft>
                <a:spcPts val="0"/>
              </a:spcAft>
              <a:buClrTx/>
              <a:buSzPct val="100000"/>
              <a:buFont typeface="Arial"/>
              <a:buChar char="•"/>
              <a:tabLst/>
              <a:defRPr sz="2600" b="1" i="0" u="none" strike="noStrike" cap="none" spc="0" baseline="0">
                <a:ln>
                  <a:noFill/>
                </a:ln>
                <a:solidFill>
                  <a:srgbClr val="00097A"/>
                </a:solidFill>
                <a:uFillTx/>
                <a:latin typeface="+mj-lt"/>
                <a:ea typeface="+mj-ea"/>
                <a:cs typeface="+mj-cs"/>
                <a:sym typeface="Arial"/>
              </a:defRPr>
            </a:lvl5pPr>
            <a:lvl6pPr marL="2583179" marR="0" indent="-297179" algn="l" defTabSz="914400" rtl="0" latinLnBrk="0">
              <a:lnSpc>
                <a:spcPct val="100000"/>
              </a:lnSpc>
              <a:spcBef>
                <a:spcPts val="600"/>
              </a:spcBef>
              <a:spcAft>
                <a:spcPts val="0"/>
              </a:spcAft>
              <a:buClrTx/>
              <a:buSzPct val="100000"/>
              <a:buFont typeface="Arial"/>
              <a:buChar char="•"/>
              <a:tabLst/>
              <a:defRPr sz="2600" b="1" i="0" u="none" strike="noStrike" cap="none" spc="0" baseline="0">
                <a:ln>
                  <a:noFill/>
                </a:ln>
                <a:solidFill>
                  <a:srgbClr val="00097A"/>
                </a:solidFill>
                <a:uFillTx/>
                <a:latin typeface="+mj-lt"/>
                <a:ea typeface="+mj-ea"/>
                <a:cs typeface="+mj-cs"/>
                <a:sym typeface="Arial"/>
              </a:defRPr>
            </a:lvl6pPr>
            <a:lvl7pPr marL="3040379" marR="0" indent="-297179" algn="l" defTabSz="914400" rtl="0" latinLnBrk="0">
              <a:lnSpc>
                <a:spcPct val="100000"/>
              </a:lnSpc>
              <a:spcBef>
                <a:spcPts val="600"/>
              </a:spcBef>
              <a:spcAft>
                <a:spcPts val="0"/>
              </a:spcAft>
              <a:buClrTx/>
              <a:buSzPct val="100000"/>
              <a:buFont typeface="Arial"/>
              <a:buChar char="•"/>
              <a:tabLst/>
              <a:defRPr sz="2600" b="1" i="0" u="none" strike="noStrike" cap="none" spc="0" baseline="0">
                <a:ln>
                  <a:noFill/>
                </a:ln>
                <a:solidFill>
                  <a:srgbClr val="00097A"/>
                </a:solidFill>
                <a:uFillTx/>
                <a:latin typeface="+mj-lt"/>
                <a:ea typeface="+mj-ea"/>
                <a:cs typeface="+mj-cs"/>
                <a:sym typeface="Arial"/>
              </a:defRPr>
            </a:lvl7pPr>
            <a:lvl8pPr marL="3497579" marR="0" indent="-297179" algn="l" defTabSz="914400" rtl="0" latinLnBrk="0">
              <a:lnSpc>
                <a:spcPct val="100000"/>
              </a:lnSpc>
              <a:spcBef>
                <a:spcPts val="600"/>
              </a:spcBef>
              <a:spcAft>
                <a:spcPts val="0"/>
              </a:spcAft>
              <a:buClrTx/>
              <a:buSzPct val="100000"/>
              <a:buFont typeface="Arial"/>
              <a:buChar char="•"/>
              <a:tabLst/>
              <a:defRPr sz="2600" b="1" i="0" u="none" strike="noStrike" cap="none" spc="0" baseline="0">
                <a:ln>
                  <a:noFill/>
                </a:ln>
                <a:solidFill>
                  <a:srgbClr val="00097A"/>
                </a:solidFill>
                <a:uFillTx/>
                <a:latin typeface="+mj-lt"/>
                <a:ea typeface="+mj-ea"/>
                <a:cs typeface="+mj-cs"/>
                <a:sym typeface="Arial"/>
              </a:defRPr>
            </a:lvl8pPr>
            <a:lvl9pPr marL="3954779" marR="0" indent="-297179" algn="l" defTabSz="914400" rtl="0" latinLnBrk="0">
              <a:lnSpc>
                <a:spcPct val="100000"/>
              </a:lnSpc>
              <a:spcBef>
                <a:spcPts val="600"/>
              </a:spcBef>
              <a:spcAft>
                <a:spcPts val="0"/>
              </a:spcAft>
              <a:buClrTx/>
              <a:buSzPct val="100000"/>
              <a:buFont typeface="Arial"/>
              <a:buChar char="•"/>
              <a:tabLst/>
              <a:defRPr sz="2600" b="1" i="0" u="none" strike="noStrike" cap="none" spc="0" baseline="0">
                <a:ln>
                  <a:noFill/>
                </a:ln>
                <a:solidFill>
                  <a:srgbClr val="00097A"/>
                </a:solidFill>
                <a:uFillTx/>
                <a:latin typeface="+mj-lt"/>
                <a:ea typeface="+mj-ea"/>
                <a:cs typeface="+mj-cs"/>
                <a:sym typeface="Arial"/>
              </a:defRPr>
            </a:lvl9pPr>
          </a:lstStyle>
          <a:p>
            <a:pPr marL="0" indent="0">
              <a:buNone/>
            </a:pPr>
            <a:r>
              <a:rPr lang="en-US" sz="2454" dirty="0">
                <a:solidFill>
                  <a:schemeClr val="tx1"/>
                </a:solidFill>
              </a:rPr>
              <a:t>Implications:</a:t>
            </a:r>
          </a:p>
          <a:p>
            <a:pPr hangingPunct="1">
              <a:buFontTx/>
              <a:buChar char="-"/>
            </a:pPr>
            <a:r>
              <a:rPr lang="en-US" sz="2454" b="0" dirty="0">
                <a:solidFill>
                  <a:schemeClr val="tx1"/>
                </a:solidFill>
              </a:rPr>
              <a:t>UCPPS dysfunction is not confined to the pelvis</a:t>
            </a:r>
          </a:p>
          <a:p>
            <a:pPr hangingPunct="1">
              <a:buFontTx/>
              <a:buChar char="-"/>
            </a:pPr>
            <a:r>
              <a:rPr lang="en-US" sz="2454" b="0" dirty="0">
                <a:solidFill>
                  <a:schemeClr val="tx1"/>
                </a:solidFill>
              </a:rPr>
              <a:t>? Predictor of treatment response/ disease course?</a:t>
            </a:r>
            <a:endParaRPr lang="en-US" sz="2182" b="0" dirty="0">
              <a:solidFill>
                <a:schemeClr val="tx1"/>
              </a:solidFill>
            </a:endParaRPr>
          </a:p>
        </p:txBody>
      </p:sp>
    </p:spTree>
    <p:extLst>
      <p:ext uri="{BB962C8B-B14F-4D97-AF65-F5344CB8AC3E}">
        <p14:creationId xmlns:p14="http://schemas.microsoft.com/office/powerpoint/2010/main" val="40789252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bwMode="auto">
          <a:xfrm>
            <a:off x="7391400" y="6568440"/>
            <a:ext cx="2133600" cy="21336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1" hangingPunct="1"/>
            <a:endParaRPr lang="en-US" sz="1400">
              <a:solidFill>
                <a:schemeClr val="tx2"/>
              </a:solidFill>
              <a:latin typeface="Arial" charset="0"/>
            </a:endParaRPr>
          </a:p>
        </p:txBody>
      </p:sp>
      <p:pic>
        <p:nvPicPr>
          <p:cNvPr id="6" name="Picture 5" descr="temp.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24801" y="1921508"/>
            <a:ext cx="2579191" cy="4479293"/>
          </a:xfrm>
          <a:prstGeom prst="rect">
            <a:avLst/>
          </a:prstGeom>
        </p:spPr>
      </p:pic>
      <p:sp>
        <p:nvSpPr>
          <p:cNvPr id="9" name="Content Placeholder 2"/>
          <p:cNvSpPr>
            <a:spLocks noGrp="1"/>
          </p:cNvSpPr>
          <p:nvPr>
            <p:ph idx="1"/>
          </p:nvPr>
        </p:nvSpPr>
        <p:spPr>
          <a:xfrm>
            <a:off x="537080" y="1424947"/>
            <a:ext cx="8686800" cy="657843"/>
          </a:xfrm>
        </p:spPr>
        <p:txBody>
          <a:bodyPr>
            <a:noAutofit/>
          </a:bodyPr>
          <a:lstStyle/>
          <a:p>
            <a:pPr>
              <a:spcAft>
                <a:spcPts val="0"/>
              </a:spcAft>
            </a:pPr>
            <a:r>
              <a:rPr lang="en-US" sz="2800" dirty="0">
                <a:latin typeface="Helvetica Light"/>
                <a:cs typeface="Helvetica Light"/>
              </a:rPr>
              <a:t>Predict treatment response</a:t>
            </a:r>
          </a:p>
          <a:p>
            <a:pPr lvl="1">
              <a:spcAft>
                <a:spcPts val="0"/>
              </a:spcAft>
            </a:pPr>
            <a:r>
              <a:rPr lang="en-US" sz="2000" dirty="0">
                <a:latin typeface="Helvetica Light"/>
                <a:cs typeface="Helvetica Light"/>
              </a:rPr>
              <a:t>Long-term goal: predict treatment response</a:t>
            </a:r>
          </a:p>
          <a:p>
            <a:pPr lvl="1">
              <a:spcAft>
                <a:spcPts val="0"/>
              </a:spcAft>
            </a:pPr>
            <a:r>
              <a:rPr lang="en-US" sz="2000" dirty="0">
                <a:latin typeface="Helvetica Light"/>
                <a:cs typeface="Helvetica Light"/>
              </a:rPr>
              <a:t>First step: predict longitudinal symptom change</a:t>
            </a:r>
          </a:p>
          <a:p>
            <a:endParaRPr lang="en-US" sz="2800" dirty="0">
              <a:latin typeface="Helvetica Light"/>
              <a:cs typeface="Helvetica Light"/>
            </a:endParaRPr>
          </a:p>
        </p:txBody>
      </p:sp>
      <p:sp>
        <p:nvSpPr>
          <p:cNvPr id="3" name="Title 2"/>
          <p:cNvSpPr>
            <a:spLocks noGrp="1"/>
          </p:cNvSpPr>
          <p:nvPr>
            <p:ph type="title"/>
          </p:nvPr>
        </p:nvSpPr>
        <p:spPr/>
        <p:txBody>
          <a:bodyPr>
            <a:normAutofit/>
          </a:bodyPr>
          <a:lstStyle/>
          <a:p>
            <a:r>
              <a:rPr lang="en-US" sz="2400" dirty="0"/>
              <a:t>Increased functional connectivity in the </a:t>
            </a:r>
            <a:r>
              <a:rPr lang="en-US" sz="2400" dirty="0" err="1"/>
              <a:t>frontoparietal</a:t>
            </a:r>
            <a:r>
              <a:rPr lang="en-US" sz="2400" dirty="0"/>
              <a:t> brain network associated with reduced UCPPS symptoms at 3 months</a:t>
            </a:r>
          </a:p>
        </p:txBody>
      </p:sp>
      <p:sp>
        <p:nvSpPr>
          <p:cNvPr id="8" name="TextBox 7"/>
          <p:cNvSpPr txBox="1"/>
          <p:nvPr/>
        </p:nvSpPr>
        <p:spPr>
          <a:xfrm>
            <a:off x="212983" y="6168332"/>
            <a:ext cx="4667497" cy="40010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r" fontAlgn="auto">
              <a:spcBef>
                <a:spcPts val="0"/>
              </a:spcBef>
              <a:spcAft>
                <a:spcPts val="0"/>
              </a:spcAft>
            </a:pPr>
            <a:r>
              <a:rPr lang="en-US" dirty="0">
                <a:latin typeface="+mn-lt"/>
              </a:rPr>
              <a:t>Kutch JJ, et al.  Pain 2017;158:1069.</a:t>
            </a:r>
          </a:p>
        </p:txBody>
      </p:sp>
      <p:pic>
        <p:nvPicPr>
          <p:cNvPr id="5" name="Picture 4" descr="temp.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7724" y="2761964"/>
            <a:ext cx="5364467" cy="2758440"/>
          </a:xfrm>
          <a:prstGeom prst="rect">
            <a:avLst/>
          </a:prstGeom>
        </p:spPr>
      </p:pic>
    </p:spTree>
    <p:extLst>
      <p:ext uri="{BB962C8B-B14F-4D97-AF65-F5344CB8AC3E}">
        <p14:creationId xmlns:p14="http://schemas.microsoft.com/office/powerpoint/2010/main" val="28041996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U:\HOT MAST System_TT4525\Pictures and Presentations\MAST pics\Plastic-Tech MAST photos\models16.jpg"/>
          <p:cNvPicPr>
            <a:picLocks noChangeAspect="1" noChangeArrowheads="1"/>
          </p:cNvPicPr>
          <p:nvPr/>
        </p:nvPicPr>
        <p:blipFill>
          <a:blip r:embed="rId2" cstate="print">
            <a:extLst>
              <a:ext uri="{BEBA8EAE-BF5A-486C-A8C5-ECC9F3942E4B}">
                <a14:imgProps xmlns:a14="http://schemas.microsoft.com/office/drawing/2010/main">
                  <a14:imgLayer r:embed="rId3">
                    <a14:imgEffect>
                      <a14:sharpenSoften amount="16000"/>
                    </a14:imgEffect>
                    <a14:imgEffect>
                      <a14:brightnessContrast bright="11000" contrast="-10000"/>
                    </a14:imgEffect>
                  </a14:imgLayer>
                </a14:imgProps>
              </a:ext>
              <a:ext uri="{28A0092B-C50C-407E-A947-70E740481C1C}">
                <a14:useLocalDpi xmlns:a14="http://schemas.microsoft.com/office/drawing/2010/main" val="0"/>
              </a:ext>
            </a:extLst>
          </a:blip>
          <a:srcRect/>
          <a:stretch>
            <a:fillRect/>
          </a:stretch>
        </p:blipFill>
        <p:spPr bwMode="auto">
          <a:xfrm>
            <a:off x="7703812" y="3494361"/>
            <a:ext cx="2142735" cy="276151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U:\HOT MAST System_TT4525\Pictures and Presentations\MAST pics\Plastic-Tech MAST photos\models9.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00049" y="1640197"/>
            <a:ext cx="5676629" cy="3419305"/>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703812" y="609135"/>
            <a:ext cx="2142735" cy="27541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1610496" y="6252925"/>
            <a:ext cx="1396314" cy="369330"/>
          </a:xfrm>
          <a:prstGeom prst="rect">
            <a:avLst/>
          </a:prstGeom>
          <a:solidFill>
            <a:schemeClr val="bg1"/>
          </a:solidFill>
          <a:ln w="25400" cap="flat">
            <a:noFill/>
            <a:prstDash val="solid"/>
            <a:round/>
          </a:ln>
          <a:effectLst>
            <a:outerShdw blurRad="38100" dist="230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fontAlgn="auto">
              <a:spcBef>
                <a:spcPts val="0"/>
              </a:spcBef>
              <a:spcAft>
                <a:spcPts val="0"/>
              </a:spcAft>
            </a:pPr>
            <a:endParaRPr lang="en-US" sz="1800">
              <a:solidFill>
                <a:srgbClr val="00097A"/>
              </a:solidFill>
              <a:latin typeface="+mj-lt"/>
              <a:ea typeface="+mj-ea"/>
              <a:cs typeface="+mj-cs"/>
              <a:sym typeface="Arial"/>
            </a:endParaRPr>
          </a:p>
        </p:txBody>
      </p:sp>
      <p:sp>
        <p:nvSpPr>
          <p:cNvPr id="2" name="Title 1"/>
          <p:cNvSpPr>
            <a:spLocks noGrp="1"/>
          </p:cNvSpPr>
          <p:nvPr>
            <p:ph type="title"/>
          </p:nvPr>
        </p:nvSpPr>
        <p:spPr>
          <a:xfrm>
            <a:off x="1981201" y="76200"/>
            <a:ext cx="6314303" cy="990600"/>
          </a:xfrm>
        </p:spPr>
        <p:txBody>
          <a:bodyPr/>
          <a:lstStyle/>
          <a:p>
            <a:r>
              <a:rPr lang="en-US" dirty="0" smtClean="0"/>
              <a:t>Pain Testing</a:t>
            </a:r>
            <a:endParaRPr lang="en-US" dirty="0"/>
          </a:p>
        </p:txBody>
      </p:sp>
      <p:sp>
        <p:nvSpPr>
          <p:cNvPr id="3" name="Text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8877303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oup 26">
            <a:extLst>
              <a:ext uri="{FF2B5EF4-FFF2-40B4-BE49-F238E27FC236}">
                <a16:creationId xmlns:a16="http://schemas.microsoft.com/office/drawing/2014/main" id="{B77B0A64-08D9-40DC-8517-2BF003C9E3A8}"/>
              </a:ext>
            </a:extLst>
          </p:cNvPr>
          <p:cNvGrpSpPr/>
          <p:nvPr/>
        </p:nvGrpSpPr>
        <p:grpSpPr>
          <a:xfrm>
            <a:off x="1765081" y="2520409"/>
            <a:ext cx="8473429" cy="5171471"/>
            <a:chOff x="1601514" y="2587083"/>
            <a:chExt cx="7801237" cy="5171471"/>
          </a:xfrm>
        </p:grpSpPr>
        <p:grpSp>
          <p:nvGrpSpPr>
            <p:cNvPr id="17" name="Group 16">
              <a:extLst>
                <a:ext uri="{FF2B5EF4-FFF2-40B4-BE49-F238E27FC236}">
                  <a16:creationId xmlns:a16="http://schemas.microsoft.com/office/drawing/2014/main" id="{47C3DB92-3597-4427-9B5D-E756B4B9B528}"/>
                </a:ext>
              </a:extLst>
            </p:cNvPr>
            <p:cNvGrpSpPr/>
            <p:nvPr/>
          </p:nvGrpSpPr>
          <p:grpSpPr>
            <a:xfrm>
              <a:off x="1601514" y="2587083"/>
              <a:ext cx="7801237" cy="5171471"/>
              <a:chOff x="663783" y="2077182"/>
              <a:chExt cx="7561253" cy="4646325"/>
            </a:xfrm>
          </p:grpSpPr>
          <p:pic>
            <p:nvPicPr>
              <p:cNvPr id="14" name="Picture 5">
                <a:extLst>
                  <a:ext uri="{FF2B5EF4-FFF2-40B4-BE49-F238E27FC236}">
                    <a16:creationId xmlns:a16="http://schemas.microsoft.com/office/drawing/2014/main" id="{96968DF4-7222-4BD9-B467-DF9C1BA87E6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57966" y="2077182"/>
                <a:ext cx="6972888" cy="4461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Rectangle 15">
                <a:extLst>
                  <a:ext uri="{FF2B5EF4-FFF2-40B4-BE49-F238E27FC236}">
                    <a16:creationId xmlns:a16="http://schemas.microsoft.com/office/drawing/2014/main" id="{3E70B17B-EAE2-407E-A44E-3B54B6CE0CE5}"/>
                  </a:ext>
                </a:extLst>
              </p:cNvPr>
              <p:cNvSpPr/>
              <p:nvPr/>
            </p:nvSpPr>
            <p:spPr>
              <a:xfrm>
                <a:off x="663783" y="4257487"/>
                <a:ext cx="7561253" cy="24660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9" name="TextBox 18">
              <a:extLst>
                <a:ext uri="{FF2B5EF4-FFF2-40B4-BE49-F238E27FC236}">
                  <a16:creationId xmlns:a16="http://schemas.microsoft.com/office/drawing/2014/main" id="{D2967142-10C2-4EFD-A52B-67683A043B6A}"/>
                </a:ext>
              </a:extLst>
            </p:cNvPr>
            <p:cNvSpPr txBox="1"/>
            <p:nvPr/>
          </p:nvSpPr>
          <p:spPr>
            <a:xfrm>
              <a:off x="6604826" y="2881152"/>
              <a:ext cx="933025" cy="400110"/>
            </a:xfrm>
            <a:prstGeom prst="rect">
              <a:avLst/>
            </a:prstGeom>
            <a:noFill/>
          </p:spPr>
          <p:txBody>
            <a:bodyPr wrap="none" rtlCol="0">
              <a:spAutoFit/>
            </a:bodyPr>
            <a:lstStyle/>
            <a:p>
              <a:r>
                <a:rPr lang="en-US" b="1" dirty="0">
                  <a:solidFill>
                    <a:srgbClr val="FF00FF"/>
                  </a:solidFill>
                </a:rPr>
                <a:t>UCPPS</a:t>
              </a:r>
            </a:p>
          </p:txBody>
        </p:sp>
        <p:sp>
          <p:nvSpPr>
            <p:cNvPr id="20" name="TextBox 19">
              <a:extLst>
                <a:ext uri="{FF2B5EF4-FFF2-40B4-BE49-F238E27FC236}">
                  <a16:creationId xmlns:a16="http://schemas.microsoft.com/office/drawing/2014/main" id="{1DC53689-E147-4FAC-8F7E-AB65DC27DDB7}"/>
                </a:ext>
              </a:extLst>
            </p:cNvPr>
            <p:cNvSpPr txBox="1"/>
            <p:nvPr/>
          </p:nvSpPr>
          <p:spPr>
            <a:xfrm>
              <a:off x="7864554" y="3277450"/>
              <a:ext cx="968445" cy="400110"/>
            </a:xfrm>
            <a:prstGeom prst="rect">
              <a:avLst/>
            </a:prstGeom>
            <a:noFill/>
          </p:spPr>
          <p:txBody>
            <a:bodyPr wrap="none" rtlCol="0">
              <a:spAutoFit/>
            </a:bodyPr>
            <a:lstStyle/>
            <a:p>
              <a:r>
                <a:rPr lang="en-US" b="1" dirty="0">
                  <a:solidFill>
                    <a:srgbClr val="00B050"/>
                  </a:solidFill>
                </a:rPr>
                <a:t>Healthy</a:t>
              </a:r>
            </a:p>
          </p:txBody>
        </p:sp>
        <p:sp>
          <p:nvSpPr>
            <p:cNvPr id="21" name="TextBox 20">
              <a:extLst>
                <a:ext uri="{FF2B5EF4-FFF2-40B4-BE49-F238E27FC236}">
                  <a16:creationId xmlns:a16="http://schemas.microsoft.com/office/drawing/2014/main" id="{92F5727B-4C48-4FD4-BD9E-14209E5D85FD}"/>
                </a:ext>
              </a:extLst>
            </p:cNvPr>
            <p:cNvSpPr txBox="1"/>
            <p:nvPr/>
          </p:nvSpPr>
          <p:spPr>
            <a:xfrm>
              <a:off x="6040760" y="3754543"/>
              <a:ext cx="485846" cy="400110"/>
            </a:xfrm>
            <a:prstGeom prst="rect">
              <a:avLst/>
            </a:prstGeom>
            <a:noFill/>
          </p:spPr>
          <p:txBody>
            <a:bodyPr wrap="none" rtlCol="0">
              <a:spAutoFit/>
            </a:bodyPr>
            <a:lstStyle/>
            <a:p>
              <a:r>
                <a:rPr lang="en-US" b="1" dirty="0" smtClean="0">
                  <a:solidFill>
                    <a:srgbClr val="00B0F0"/>
                  </a:solidFill>
                </a:rPr>
                <a:t>PC</a:t>
              </a:r>
              <a:endParaRPr lang="en-US" b="1" dirty="0">
                <a:solidFill>
                  <a:srgbClr val="00B0F0"/>
                </a:solidFill>
              </a:endParaRPr>
            </a:p>
          </p:txBody>
        </p:sp>
        <p:sp>
          <p:nvSpPr>
            <p:cNvPr id="22" name="TextBox 21">
              <a:extLst>
                <a:ext uri="{FF2B5EF4-FFF2-40B4-BE49-F238E27FC236}">
                  <a16:creationId xmlns:a16="http://schemas.microsoft.com/office/drawing/2014/main" id="{27182839-9D97-4D01-9C6E-6EB50382A23B}"/>
                </a:ext>
              </a:extLst>
            </p:cNvPr>
            <p:cNvSpPr txBox="1"/>
            <p:nvPr/>
          </p:nvSpPr>
          <p:spPr>
            <a:xfrm>
              <a:off x="2441024" y="3481547"/>
              <a:ext cx="933025" cy="400110"/>
            </a:xfrm>
            <a:prstGeom prst="rect">
              <a:avLst/>
            </a:prstGeom>
            <a:noFill/>
          </p:spPr>
          <p:txBody>
            <a:bodyPr wrap="none" rtlCol="0">
              <a:spAutoFit/>
            </a:bodyPr>
            <a:lstStyle/>
            <a:p>
              <a:r>
                <a:rPr lang="en-US" b="1" dirty="0">
                  <a:solidFill>
                    <a:srgbClr val="FF00FF"/>
                  </a:solidFill>
                </a:rPr>
                <a:t>UCPPS</a:t>
              </a:r>
            </a:p>
          </p:txBody>
        </p:sp>
        <p:sp>
          <p:nvSpPr>
            <p:cNvPr id="23" name="TextBox 22">
              <a:extLst>
                <a:ext uri="{FF2B5EF4-FFF2-40B4-BE49-F238E27FC236}">
                  <a16:creationId xmlns:a16="http://schemas.microsoft.com/office/drawing/2014/main" id="{03B64AAC-5BC1-4EC2-ACCB-BC71FD283864}"/>
                </a:ext>
              </a:extLst>
            </p:cNvPr>
            <p:cNvSpPr txBox="1"/>
            <p:nvPr/>
          </p:nvSpPr>
          <p:spPr>
            <a:xfrm>
              <a:off x="2250016" y="2969145"/>
              <a:ext cx="485846" cy="400110"/>
            </a:xfrm>
            <a:prstGeom prst="rect">
              <a:avLst/>
            </a:prstGeom>
            <a:noFill/>
          </p:spPr>
          <p:txBody>
            <a:bodyPr wrap="none" rtlCol="0">
              <a:spAutoFit/>
            </a:bodyPr>
            <a:lstStyle/>
            <a:p>
              <a:r>
                <a:rPr lang="en-US" b="1" dirty="0" smtClean="0">
                  <a:solidFill>
                    <a:srgbClr val="00B0F0"/>
                  </a:solidFill>
                </a:rPr>
                <a:t>PC</a:t>
              </a:r>
              <a:endParaRPr lang="en-US" b="1" dirty="0">
                <a:solidFill>
                  <a:srgbClr val="00B0F0"/>
                </a:solidFill>
              </a:endParaRPr>
            </a:p>
          </p:txBody>
        </p:sp>
        <p:sp>
          <p:nvSpPr>
            <p:cNvPr id="24" name="TextBox 23">
              <a:extLst>
                <a:ext uri="{FF2B5EF4-FFF2-40B4-BE49-F238E27FC236}">
                  <a16:creationId xmlns:a16="http://schemas.microsoft.com/office/drawing/2014/main" id="{49A30319-16AE-404D-8B71-9DD7B44C3A5D}"/>
                </a:ext>
              </a:extLst>
            </p:cNvPr>
            <p:cNvSpPr txBox="1"/>
            <p:nvPr/>
          </p:nvSpPr>
          <p:spPr>
            <a:xfrm>
              <a:off x="3647708" y="3988152"/>
              <a:ext cx="968445" cy="400110"/>
            </a:xfrm>
            <a:prstGeom prst="rect">
              <a:avLst/>
            </a:prstGeom>
            <a:noFill/>
          </p:spPr>
          <p:txBody>
            <a:bodyPr wrap="none" rtlCol="0">
              <a:spAutoFit/>
            </a:bodyPr>
            <a:lstStyle/>
            <a:p>
              <a:r>
                <a:rPr lang="en-US" b="1" dirty="0">
                  <a:solidFill>
                    <a:srgbClr val="00B050"/>
                  </a:solidFill>
                </a:rPr>
                <a:t>Healthy</a:t>
              </a:r>
            </a:p>
          </p:txBody>
        </p:sp>
      </p:grpSp>
      <p:sp>
        <p:nvSpPr>
          <p:cNvPr id="4" name="Rectangle 3">
            <a:extLst>
              <a:ext uri="{FF2B5EF4-FFF2-40B4-BE49-F238E27FC236}">
                <a16:creationId xmlns:a16="http://schemas.microsoft.com/office/drawing/2014/main" id="{0A5C112B-1D14-4749-89B7-8226BCE68522}"/>
              </a:ext>
            </a:extLst>
          </p:cNvPr>
          <p:cNvSpPr/>
          <p:nvPr/>
        </p:nvSpPr>
        <p:spPr>
          <a:xfrm>
            <a:off x="1524000" y="3035"/>
            <a:ext cx="9144000" cy="990600"/>
          </a:xfrm>
          <a:prstGeom prst="rect">
            <a:avLst/>
          </a:prstGeom>
          <a:solidFill>
            <a:srgbClr val="FFFF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solidFill>
                <a:prstClr val="white"/>
              </a:solidFill>
            </a:endParaRPr>
          </a:p>
        </p:txBody>
      </p:sp>
      <p:pic>
        <p:nvPicPr>
          <p:cNvPr id="6" name="Picture 5">
            <a:extLst>
              <a:ext uri="{FF2B5EF4-FFF2-40B4-BE49-F238E27FC236}">
                <a16:creationId xmlns:a16="http://schemas.microsoft.com/office/drawing/2014/main" id="{278B6F6F-3B2F-4267-87C9-0557F2651CF3}"/>
              </a:ext>
            </a:extLst>
          </p:cNvPr>
          <p:cNvPicPr>
            <a:picLocks noChangeAspect="1"/>
          </p:cNvPicPr>
          <p:nvPr/>
        </p:nvPicPr>
        <p:blipFill>
          <a:blip r:embed="rId3"/>
          <a:stretch>
            <a:fillRect/>
          </a:stretch>
        </p:blipFill>
        <p:spPr>
          <a:xfrm>
            <a:off x="1701544" y="134494"/>
            <a:ext cx="1502192" cy="580392"/>
          </a:xfrm>
          <a:prstGeom prst="rect">
            <a:avLst/>
          </a:prstGeom>
        </p:spPr>
      </p:pic>
      <p:sp>
        <p:nvSpPr>
          <p:cNvPr id="11" name="Rectangle 10">
            <a:extLst>
              <a:ext uri="{FF2B5EF4-FFF2-40B4-BE49-F238E27FC236}">
                <a16:creationId xmlns:a16="http://schemas.microsoft.com/office/drawing/2014/main" id="{C797651F-7AF1-4727-B515-CA9C3B5C3654}"/>
              </a:ext>
            </a:extLst>
          </p:cNvPr>
          <p:cNvSpPr/>
          <p:nvPr/>
        </p:nvSpPr>
        <p:spPr>
          <a:xfrm>
            <a:off x="3297885" y="183715"/>
            <a:ext cx="7401498" cy="523220"/>
          </a:xfrm>
          <a:prstGeom prst="rect">
            <a:avLst/>
          </a:prstGeom>
        </p:spPr>
        <p:txBody>
          <a:bodyPr wrap="square">
            <a:spAutoFit/>
          </a:bodyPr>
          <a:lstStyle/>
          <a:p>
            <a:pPr lvl="0" algn="ctr">
              <a:defRPr/>
            </a:pPr>
            <a:r>
              <a:rPr lang="en-US" sz="2800" b="1" kern="0" dirty="0" smtClean="0">
                <a:solidFill>
                  <a:srgbClr val="002060"/>
                </a:solidFill>
                <a:latin typeface="+mj-lt"/>
              </a:rPr>
              <a:t>‘Centralized’ Phenotype</a:t>
            </a:r>
            <a:endParaRPr lang="en-US" sz="2800" b="1" kern="0" dirty="0">
              <a:solidFill>
                <a:srgbClr val="002060"/>
              </a:solidFill>
              <a:latin typeface="+mj-lt"/>
            </a:endParaRPr>
          </a:p>
        </p:txBody>
      </p:sp>
      <p:sp>
        <p:nvSpPr>
          <p:cNvPr id="15" name="Rectangle 14">
            <a:extLst>
              <a:ext uri="{FF2B5EF4-FFF2-40B4-BE49-F238E27FC236}">
                <a16:creationId xmlns:a16="http://schemas.microsoft.com/office/drawing/2014/main" id="{48113CB0-D1C7-46D3-B98A-6549AF67705D}"/>
              </a:ext>
            </a:extLst>
          </p:cNvPr>
          <p:cNvSpPr/>
          <p:nvPr/>
        </p:nvSpPr>
        <p:spPr>
          <a:xfrm>
            <a:off x="1600177" y="1042877"/>
            <a:ext cx="7966140" cy="461665"/>
          </a:xfrm>
          <a:prstGeom prst="rect">
            <a:avLst/>
          </a:prstGeom>
        </p:spPr>
        <p:txBody>
          <a:bodyPr wrap="square">
            <a:spAutoFit/>
          </a:bodyPr>
          <a:lstStyle/>
          <a:p>
            <a:pPr algn="ctr" eaLnBrk="1" fontAlgn="auto" hangingPunct="1">
              <a:spcBef>
                <a:spcPts val="0"/>
              </a:spcBef>
              <a:spcAft>
                <a:spcPts val="0"/>
              </a:spcAft>
              <a:defRPr/>
            </a:pPr>
            <a:r>
              <a:rPr lang="en-US" sz="2400" b="1" kern="0" dirty="0">
                <a:solidFill>
                  <a:srgbClr val="002060"/>
                </a:solidFill>
              </a:rPr>
              <a:t>Thumbnail Pressure Pain-Sensitivity (MAST System)</a:t>
            </a:r>
          </a:p>
        </p:txBody>
      </p:sp>
      <p:sp>
        <p:nvSpPr>
          <p:cNvPr id="3" name="TextBox 2">
            <a:extLst>
              <a:ext uri="{FF2B5EF4-FFF2-40B4-BE49-F238E27FC236}">
                <a16:creationId xmlns:a16="http://schemas.microsoft.com/office/drawing/2014/main" id="{F3A8CA13-5BFB-44DF-8A63-53C871BD1643}"/>
              </a:ext>
            </a:extLst>
          </p:cNvPr>
          <p:cNvSpPr txBox="1"/>
          <p:nvPr/>
        </p:nvSpPr>
        <p:spPr>
          <a:xfrm>
            <a:off x="3178223" y="1096674"/>
            <a:ext cx="6579045" cy="1061829"/>
          </a:xfrm>
          <a:prstGeom prst="rect">
            <a:avLst/>
          </a:prstGeom>
          <a:noFill/>
        </p:spPr>
        <p:txBody>
          <a:bodyPr wrap="none" rtlCol="0">
            <a:spAutoFit/>
          </a:bodyPr>
          <a:lstStyle/>
          <a:p>
            <a:pPr marL="342900" indent="-342900">
              <a:buFont typeface="Arial" panose="020B0604020202020204" pitchFamily="34" charset="0"/>
              <a:buChar char="•"/>
            </a:pPr>
            <a:r>
              <a:rPr lang="en-US" sz="2100" b="1" dirty="0">
                <a:solidFill>
                  <a:srgbClr val="FF33CC"/>
                </a:solidFill>
                <a:latin typeface="+mj-lt"/>
              </a:rPr>
              <a:t>UCPPS</a:t>
            </a:r>
            <a:r>
              <a:rPr lang="en-US" sz="2100" dirty="0">
                <a:solidFill>
                  <a:srgbClr val="002060"/>
                </a:solidFill>
                <a:latin typeface="+mj-lt"/>
              </a:rPr>
              <a:t> </a:t>
            </a:r>
          </a:p>
          <a:p>
            <a:pPr marL="342900" indent="-342900">
              <a:buFont typeface="Arial" panose="020B0604020202020204" pitchFamily="34" charset="0"/>
              <a:buChar char="•"/>
            </a:pPr>
            <a:r>
              <a:rPr lang="en-US" sz="2100" b="1" dirty="0">
                <a:solidFill>
                  <a:srgbClr val="00B0F0"/>
                </a:solidFill>
                <a:latin typeface="+mj-lt"/>
              </a:rPr>
              <a:t>Positive </a:t>
            </a:r>
            <a:r>
              <a:rPr lang="en-US" sz="2100" b="1" dirty="0" smtClean="0">
                <a:solidFill>
                  <a:srgbClr val="00B0F0"/>
                </a:solidFill>
                <a:latin typeface="+mj-lt"/>
              </a:rPr>
              <a:t>Controls (PC) (central </a:t>
            </a:r>
            <a:r>
              <a:rPr lang="en-US" sz="2100" b="1" dirty="0">
                <a:solidFill>
                  <a:srgbClr val="00B0F0"/>
                </a:solidFill>
                <a:latin typeface="+mj-lt"/>
              </a:rPr>
              <a:t>pain phenotype)</a:t>
            </a:r>
          </a:p>
          <a:p>
            <a:pPr marL="342900" indent="-342900">
              <a:buFont typeface="Arial" panose="020B0604020202020204" pitchFamily="34" charset="0"/>
              <a:buChar char="•"/>
            </a:pPr>
            <a:r>
              <a:rPr lang="en-US" sz="2100" b="1" dirty="0">
                <a:solidFill>
                  <a:srgbClr val="00B050"/>
                </a:solidFill>
                <a:latin typeface="+mj-lt"/>
              </a:rPr>
              <a:t>Healthy Controls</a:t>
            </a:r>
          </a:p>
        </p:txBody>
      </p:sp>
      <p:sp>
        <p:nvSpPr>
          <p:cNvPr id="13" name="Rectangle 12">
            <a:extLst>
              <a:ext uri="{FF2B5EF4-FFF2-40B4-BE49-F238E27FC236}">
                <a16:creationId xmlns:a16="http://schemas.microsoft.com/office/drawing/2014/main" id="{9CCB9796-B2DD-4303-86F3-50B0EC0F5676}"/>
              </a:ext>
            </a:extLst>
          </p:cNvPr>
          <p:cNvSpPr/>
          <p:nvPr/>
        </p:nvSpPr>
        <p:spPr>
          <a:xfrm>
            <a:off x="7701732" y="6477888"/>
            <a:ext cx="4388467" cy="276999"/>
          </a:xfrm>
          <a:prstGeom prst="rect">
            <a:avLst/>
          </a:prstGeom>
        </p:spPr>
        <p:txBody>
          <a:bodyPr wrap="square">
            <a:spAutoFit/>
          </a:bodyPr>
          <a:lstStyle/>
          <a:p>
            <a:pPr algn="r"/>
            <a:r>
              <a:rPr lang="en-US" sz="1200" dirty="0">
                <a:latin typeface="Calibri" panose="020F0502020204030204" pitchFamily="34" charset="0"/>
              </a:rPr>
              <a:t>Modified from Harte, S., et al 2019. PAIN. (160): 1270-1280</a:t>
            </a:r>
          </a:p>
        </p:txBody>
      </p:sp>
      <p:sp>
        <p:nvSpPr>
          <p:cNvPr id="18" name="TextBox 17">
            <a:extLst>
              <a:ext uri="{FF2B5EF4-FFF2-40B4-BE49-F238E27FC236}">
                <a16:creationId xmlns:a16="http://schemas.microsoft.com/office/drawing/2014/main" id="{3DD1734A-E8E1-4AC5-986F-572CA4250916}"/>
              </a:ext>
            </a:extLst>
          </p:cNvPr>
          <p:cNvSpPr txBox="1"/>
          <p:nvPr/>
        </p:nvSpPr>
        <p:spPr>
          <a:xfrm>
            <a:off x="1600177" y="4999672"/>
            <a:ext cx="8586005" cy="1107996"/>
          </a:xfrm>
          <a:prstGeom prst="rect">
            <a:avLst/>
          </a:prstGeom>
          <a:noFill/>
        </p:spPr>
        <p:txBody>
          <a:bodyPr wrap="none" rtlCol="0">
            <a:spAutoFit/>
          </a:bodyPr>
          <a:lstStyle/>
          <a:p>
            <a:pPr marL="342900" indent="-342900">
              <a:buFont typeface="Arial" panose="020B0604020202020204" pitchFamily="34" charset="0"/>
              <a:buChar char="•"/>
            </a:pPr>
            <a:r>
              <a:rPr lang="en-US" sz="2200" dirty="0">
                <a:latin typeface="+mn-lt"/>
              </a:rPr>
              <a:t>Lower pain sensitivity = greater likelihood of improvement </a:t>
            </a:r>
          </a:p>
          <a:p>
            <a:pPr marL="342900" indent="-342900">
              <a:buFont typeface="Arial" panose="020B0604020202020204" pitchFamily="34" charset="0"/>
              <a:buChar char="•"/>
            </a:pPr>
            <a:r>
              <a:rPr lang="en-US" sz="2200" dirty="0">
                <a:latin typeface="+mn-lt"/>
              </a:rPr>
              <a:t>Patients reporting a “flare” at test showed greater pain sensitivity</a:t>
            </a:r>
          </a:p>
          <a:p>
            <a:pPr marL="342900" indent="-342900">
              <a:buFont typeface="Arial" panose="020B0604020202020204" pitchFamily="34" charset="0"/>
              <a:buChar char="•"/>
            </a:pPr>
            <a:r>
              <a:rPr lang="en-US" sz="2200" dirty="0">
                <a:latin typeface="+mn-lt"/>
              </a:rPr>
              <a:t>Greater pain sensitivity = more widespread pain (body map)</a:t>
            </a:r>
          </a:p>
        </p:txBody>
      </p:sp>
      <p:sp>
        <p:nvSpPr>
          <p:cNvPr id="26" name="TextBox 25">
            <a:extLst>
              <a:ext uri="{FF2B5EF4-FFF2-40B4-BE49-F238E27FC236}">
                <a16:creationId xmlns:a16="http://schemas.microsoft.com/office/drawing/2014/main" id="{D6128605-4623-4B04-A476-18A2D86A7351}"/>
              </a:ext>
            </a:extLst>
          </p:cNvPr>
          <p:cNvSpPr txBox="1"/>
          <p:nvPr/>
        </p:nvSpPr>
        <p:spPr>
          <a:xfrm>
            <a:off x="8549173" y="2323003"/>
            <a:ext cx="2416189" cy="646331"/>
          </a:xfrm>
          <a:prstGeom prst="rect">
            <a:avLst/>
          </a:prstGeom>
          <a:solidFill>
            <a:schemeClr val="bg1"/>
          </a:solidFill>
          <a:ln w="12700">
            <a:solidFill>
              <a:schemeClr val="tx1"/>
            </a:solidFill>
          </a:ln>
        </p:spPr>
        <p:txBody>
          <a:bodyPr wrap="square" rtlCol="0">
            <a:spAutoFit/>
          </a:bodyPr>
          <a:lstStyle/>
          <a:p>
            <a:r>
              <a:rPr lang="en-US" sz="1800" b="1" dirty="0">
                <a:latin typeface="+mj-lt"/>
              </a:rPr>
              <a:t>Pain Sensitivity: </a:t>
            </a:r>
          </a:p>
          <a:p>
            <a:r>
              <a:rPr lang="en-US" sz="1800" b="1" dirty="0" smtClean="0">
                <a:solidFill>
                  <a:srgbClr val="00B0F0"/>
                </a:solidFill>
                <a:latin typeface="+mj-lt"/>
              </a:rPr>
              <a:t>PC</a:t>
            </a:r>
            <a:r>
              <a:rPr lang="en-US" sz="1800" b="1" dirty="0" smtClean="0">
                <a:latin typeface="+mj-lt"/>
              </a:rPr>
              <a:t>&gt;</a:t>
            </a:r>
            <a:r>
              <a:rPr lang="en-US" sz="1800" b="1" dirty="0" smtClean="0">
                <a:solidFill>
                  <a:srgbClr val="FF00FF"/>
                </a:solidFill>
                <a:latin typeface="+mj-lt"/>
              </a:rPr>
              <a:t>UCPPS</a:t>
            </a:r>
            <a:r>
              <a:rPr lang="en-US" sz="1800" b="1" dirty="0" smtClean="0">
                <a:latin typeface="+mj-lt"/>
              </a:rPr>
              <a:t>&gt;</a:t>
            </a:r>
            <a:r>
              <a:rPr lang="en-US" sz="1800" b="1" dirty="0" smtClean="0">
                <a:solidFill>
                  <a:srgbClr val="00B050"/>
                </a:solidFill>
                <a:latin typeface="+mj-lt"/>
              </a:rPr>
              <a:t>Healthy</a:t>
            </a:r>
            <a:endParaRPr lang="en-US" sz="1800" b="1" dirty="0">
              <a:solidFill>
                <a:srgbClr val="00B050"/>
              </a:solidFill>
              <a:latin typeface="+mj-lt"/>
            </a:endParaRPr>
          </a:p>
        </p:txBody>
      </p:sp>
      <p:sp>
        <p:nvSpPr>
          <p:cNvPr id="29" name="TextBox 28">
            <a:extLst>
              <a:ext uri="{FF2B5EF4-FFF2-40B4-BE49-F238E27FC236}">
                <a16:creationId xmlns:a16="http://schemas.microsoft.com/office/drawing/2014/main" id="{92570C9A-453E-4805-8CC3-DDA4A195691D}"/>
              </a:ext>
            </a:extLst>
          </p:cNvPr>
          <p:cNvSpPr txBox="1"/>
          <p:nvPr/>
        </p:nvSpPr>
        <p:spPr>
          <a:xfrm>
            <a:off x="1817411" y="2298031"/>
            <a:ext cx="2541229" cy="646331"/>
          </a:xfrm>
          <a:prstGeom prst="rect">
            <a:avLst/>
          </a:prstGeom>
          <a:solidFill>
            <a:schemeClr val="bg1"/>
          </a:solidFill>
          <a:ln w="12700">
            <a:solidFill>
              <a:schemeClr val="tx1"/>
            </a:solidFill>
          </a:ln>
        </p:spPr>
        <p:txBody>
          <a:bodyPr wrap="square" rtlCol="0">
            <a:spAutoFit/>
          </a:bodyPr>
          <a:lstStyle/>
          <a:p>
            <a:r>
              <a:rPr lang="en-US" sz="1800" b="1" dirty="0">
                <a:latin typeface="+mj-lt"/>
              </a:rPr>
              <a:t>Pain Tolerance: </a:t>
            </a:r>
          </a:p>
          <a:p>
            <a:r>
              <a:rPr lang="en-US" sz="1800" b="1" dirty="0" smtClean="0">
                <a:solidFill>
                  <a:srgbClr val="00B050"/>
                </a:solidFill>
                <a:latin typeface="+mj-lt"/>
              </a:rPr>
              <a:t>Healthy</a:t>
            </a:r>
            <a:r>
              <a:rPr lang="en-US" sz="1800" b="1" dirty="0" smtClean="0">
                <a:latin typeface="+mj-lt"/>
              </a:rPr>
              <a:t>&gt;</a:t>
            </a:r>
            <a:r>
              <a:rPr lang="en-US" sz="1800" b="1" dirty="0" smtClean="0">
                <a:solidFill>
                  <a:srgbClr val="FF00FF"/>
                </a:solidFill>
                <a:latin typeface="+mj-lt"/>
              </a:rPr>
              <a:t>UCPPS</a:t>
            </a:r>
            <a:r>
              <a:rPr lang="en-US" sz="1800" b="1" u="sng" dirty="0" smtClean="0">
                <a:latin typeface="+mj-lt"/>
              </a:rPr>
              <a:t>&gt;</a:t>
            </a:r>
            <a:r>
              <a:rPr lang="en-US" sz="1800" b="1" dirty="0" smtClean="0">
                <a:solidFill>
                  <a:srgbClr val="00B0F0"/>
                </a:solidFill>
                <a:latin typeface="+mj-lt"/>
              </a:rPr>
              <a:t>PC</a:t>
            </a:r>
            <a:endParaRPr lang="en-US" sz="1800" b="1" dirty="0">
              <a:solidFill>
                <a:srgbClr val="00B050"/>
              </a:solidFill>
              <a:latin typeface="+mj-lt"/>
            </a:endParaRPr>
          </a:p>
        </p:txBody>
      </p:sp>
      <p:sp>
        <p:nvSpPr>
          <p:cNvPr id="2" name="TextBox 1">
            <a:extLst>
              <a:ext uri="{FF2B5EF4-FFF2-40B4-BE49-F238E27FC236}">
                <a16:creationId xmlns:a16="http://schemas.microsoft.com/office/drawing/2014/main" id="{6DF9961C-C0D4-4492-8F52-3AFECF1F4CA4}"/>
              </a:ext>
            </a:extLst>
          </p:cNvPr>
          <p:cNvSpPr txBox="1"/>
          <p:nvPr/>
        </p:nvSpPr>
        <p:spPr>
          <a:xfrm>
            <a:off x="3203735" y="4727513"/>
            <a:ext cx="1671098" cy="307777"/>
          </a:xfrm>
          <a:prstGeom prst="rect">
            <a:avLst/>
          </a:prstGeom>
          <a:noFill/>
        </p:spPr>
        <p:txBody>
          <a:bodyPr wrap="none" rtlCol="0">
            <a:spAutoFit/>
          </a:bodyPr>
          <a:lstStyle/>
          <a:p>
            <a:r>
              <a:rPr lang="en-US" sz="1400" dirty="0"/>
              <a:t>Increasing Tolerance</a:t>
            </a:r>
          </a:p>
        </p:txBody>
      </p:sp>
      <p:sp>
        <p:nvSpPr>
          <p:cNvPr id="25" name="TextBox 24">
            <a:extLst>
              <a:ext uri="{FF2B5EF4-FFF2-40B4-BE49-F238E27FC236}">
                <a16:creationId xmlns:a16="http://schemas.microsoft.com/office/drawing/2014/main" id="{39A6778A-80F9-47A7-A41F-EBB3C067E19A}"/>
              </a:ext>
            </a:extLst>
          </p:cNvPr>
          <p:cNvSpPr txBox="1"/>
          <p:nvPr/>
        </p:nvSpPr>
        <p:spPr>
          <a:xfrm>
            <a:off x="6009968" y="4735149"/>
            <a:ext cx="1531638" cy="307777"/>
          </a:xfrm>
          <a:prstGeom prst="rect">
            <a:avLst/>
          </a:prstGeom>
          <a:noFill/>
        </p:spPr>
        <p:txBody>
          <a:bodyPr wrap="none" rtlCol="0">
            <a:spAutoFit/>
          </a:bodyPr>
          <a:lstStyle/>
          <a:p>
            <a:r>
              <a:rPr lang="en-US" sz="1400" dirty="0"/>
              <a:t>Greater Sensitivity</a:t>
            </a:r>
          </a:p>
        </p:txBody>
      </p:sp>
      <p:sp>
        <p:nvSpPr>
          <p:cNvPr id="28" name="TextBox 27">
            <a:extLst>
              <a:ext uri="{FF2B5EF4-FFF2-40B4-BE49-F238E27FC236}">
                <a16:creationId xmlns:a16="http://schemas.microsoft.com/office/drawing/2014/main" id="{0E714DD1-DB3B-433C-9BE7-3495E3EA31F9}"/>
              </a:ext>
            </a:extLst>
          </p:cNvPr>
          <p:cNvSpPr txBox="1"/>
          <p:nvPr/>
        </p:nvSpPr>
        <p:spPr>
          <a:xfrm>
            <a:off x="7902929" y="4743044"/>
            <a:ext cx="1465466" cy="307777"/>
          </a:xfrm>
          <a:prstGeom prst="rect">
            <a:avLst/>
          </a:prstGeom>
          <a:noFill/>
        </p:spPr>
        <p:txBody>
          <a:bodyPr wrap="none" rtlCol="0">
            <a:spAutoFit/>
          </a:bodyPr>
          <a:lstStyle/>
          <a:p>
            <a:r>
              <a:rPr lang="en-US" sz="1400" dirty="0"/>
              <a:t>Lower Sensitivity</a:t>
            </a:r>
          </a:p>
        </p:txBody>
      </p:sp>
      <p:sp>
        <p:nvSpPr>
          <p:cNvPr id="30" name="TextBox 29">
            <a:extLst>
              <a:ext uri="{FF2B5EF4-FFF2-40B4-BE49-F238E27FC236}">
                <a16:creationId xmlns:a16="http://schemas.microsoft.com/office/drawing/2014/main" id="{30DBDC86-29F5-429B-B0CE-48782BFB4003}"/>
              </a:ext>
            </a:extLst>
          </p:cNvPr>
          <p:cNvSpPr txBox="1"/>
          <p:nvPr/>
        </p:nvSpPr>
        <p:spPr>
          <a:xfrm>
            <a:off x="1600177" y="6051780"/>
            <a:ext cx="8933324" cy="461665"/>
          </a:xfrm>
          <a:prstGeom prst="rect">
            <a:avLst/>
          </a:prstGeom>
          <a:noFill/>
          <a:effectLst>
            <a:outerShdw blurRad="50800" dist="38100" dir="5400000" algn="t" rotWithShape="0">
              <a:prstClr val="black">
                <a:alpha val="40000"/>
              </a:prstClr>
            </a:outerShdw>
          </a:effectLst>
        </p:spPr>
        <p:txBody>
          <a:bodyPr wrap="square" rtlCol="0">
            <a:spAutoFit/>
          </a:bodyPr>
          <a:lstStyle/>
          <a:p>
            <a:pPr algn="ctr"/>
            <a:r>
              <a:rPr lang="en-US" sz="2400" b="1" dirty="0">
                <a:solidFill>
                  <a:srgbClr val="FFCC00"/>
                </a:solidFill>
                <a:latin typeface="+mj-lt"/>
              </a:rPr>
              <a:t>Inference of central contribution for some patients</a:t>
            </a:r>
          </a:p>
        </p:txBody>
      </p:sp>
    </p:spTree>
    <p:extLst>
      <p:ext uri="{BB962C8B-B14F-4D97-AF65-F5344CB8AC3E}">
        <p14:creationId xmlns:p14="http://schemas.microsoft.com/office/powerpoint/2010/main" val="3805176258"/>
      </p:ext>
    </p:extLst>
  </p:cSld>
  <p:clrMapOvr>
    <a:masterClrMapping/>
  </p:clrMapOvr>
  <p:transition spd="med"/>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661DD181-578F-4EDA-95FC-0263C37BDD85}"/>
              </a:ext>
            </a:extLst>
          </p:cNvPr>
          <p:cNvSpPr txBox="1"/>
          <p:nvPr/>
        </p:nvSpPr>
        <p:spPr>
          <a:xfrm>
            <a:off x="1412032" y="5402814"/>
            <a:ext cx="9220177" cy="400110"/>
          </a:xfrm>
          <a:prstGeom prst="rect">
            <a:avLst/>
          </a:prstGeom>
          <a:noFill/>
        </p:spPr>
        <p:txBody>
          <a:bodyPr wrap="square" rtlCol="0">
            <a:spAutoFit/>
          </a:bodyPr>
          <a:lstStyle/>
          <a:p>
            <a:pPr marL="342900" indent="-342900">
              <a:buFont typeface="Arial" panose="020B0604020202020204" pitchFamily="34" charset="0"/>
              <a:buChar char="•"/>
            </a:pPr>
            <a:r>
              <a:rPr lang="en-US" dirty="0" smtClean="0">
                <a:latin typeface="+mj-lt"/>
              </a:rPr>
              <a:t>MAPP II – studies extended to all MAPP sites, include men and women </a:t>
            </a:r>
            <a:endParaRPr lang="en-US" dirty="0">
              <a:latin typeface="+mj-lt"/>
            </a:endParaRPr>
          </a:p>
        </p:txBody>
      </p:sp>
      <p:sp>
        <p:nvSpPr>
          <p:cNvPr id="32" name="Rectangle 31">
            <a:extLst>
              <a:ext uri="{FF2B5EF4-FFF2-40B4-BE49-F238E27FC236}">
                <a16:creationId xmlns:a16="http://schemas.microsoft.com/office/drawing/2014/main" id="{646CC8BB-E27E-4F76-B93D-50232D3A10DF}"/>
              </a:ext>
            </a:extLst>
          </p:cNvPr>
          <p:cNvSpPr/>
          <p:nvPr/>
        </p:nvSpPr>
        <p:spPr>
          <a:xfrm>
            <a:off x="3358650" y="2044139"/>
            <a:ext cx="261670" cy="83942"/>
          </a:xfrm>
          <a:prstGeom prst="rect">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33DD43D8-731E-489B-8B16-8291B879F22A}"/>
              </a:ext>
            </a:extLst>
          </p:cNvPr>
          <p:cNvSpPr/>
          <p:nvPr/>
        </p:nvSpPr>
        <p:spPr>
          <a:xfrm>
            <a:off x="3385481" y="1712128"/>
            <a:ext cx="261670" cy="8394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26DCB946-6AA0-42DF-9F89-8B2916C983EE}"/>
              </a:ext>
            </a:extLst>
          </p:cNvPr>
          <p:cNvSpPr txBox="1"/>
          <p:nvPr/>
        </p:nvSpPr>
        <p:spPr>
          <a:xfrm>
            <a:off x="2154652" y="1004581"/>
            <a:ext cx="3867469" cy="400110"/>
          </a:xfrm>
          <a:prstGeom prst="rect">
            <a:avLst/>
          </a:prstGeom>
          <a:noFill/>
        </p:spPr>
        <p:txBody>
          <a:bodyPr wrap="none" rtlCol="0">
            <a:spAutoFit/>
          </a:bodyPr>
          <a:lstStyle/>
          <a:p>
            <a:r>
              <a:rPr lang="en-US" b="1" dirty="0"/>
              <a:t>Toll-Like Receptor (TLR) 2 and 4</a:t>
            </a:r>
          </a:p>
        </p:txBody>
      </p:sp>
      <p:sp>
        <p:nvSpPr>
          <p:cNvPr id="26" name="Freeform: Shape 25">
            <a:extLst>
              <a:ext uri="{FF2B5EF4-FFF2-40B4-BE49-F238E27FC236}">
                <a16:creationId xmlns:a16="http://schemas.microsoft.com/office/drawing/2014/main" id="{030012F7-6A8C-45C4-9591-0C9C2A03291E}"/>
              </a:ext>
            </a:extLst>
          </p:cNvPr>
          <p:cNvSpPr/>
          <p:nvPr/>
        </p:nvSpPr>
        <p:spPr>
          <a:xfrm>
            <a:off x="3486598" y="1542754"/>
            <a:ext cx="94111" cy="883992"/>
          </a:xfrm>
          <a:custGeom>
            <a:avLst/>
            <a:gdLst>
              <a:gd name="connsiteX0" fmla="*/ 474525 w 647245"/>
              <a:gd name="connsiteY0" fmla="*/ 0 h 1249680"/>
              <a:gd name="connsiteX1" fmla="*/ 200205 w 647245"/>
              <a:gd name="connsiteY1" fmla="*/ 284480 h 1249680"/>
              <a:gd name="connsiteX2" fmla="*/ 200205 w 647245"/>
              <a:gd name="connsiteY2" fmla="*/ 294640 h 1249680"/>
              <a:gd name="connsiteX3" fmla="*/ 17325 w 647245"/>
              <a:gd name="connsiteY3" fmla="*/ 436880 h 1249680"/>
              <a:gd name="connsiteX4" fmla="*/ 7165 w 647245"/>
              <a:gd name="connsiteY4" fmla="*/ 619760 h 1249680"/>
              <a:gd name="connsiteX5" fmla="*/ 7165 w 647245"/>
              <a:gd name="connsiteY5" fmla="*/ 812800 h 1249680"/>
              <a:gd name="connsiteX6" fmla="*/ 98605 w 647245"/>
              <a:gd name="connsiteY6" fmla="*/ 1036320 h 1249680"/>
              <a:gd name="connsiteX7" fmla="*/ 240845 w 647245"/>
              <a:gd name="connsiteY7" fmla="*/ 1148080 h 1249680"/>
              <a:gd name="connsiteX8" fmla="*/ 261165 w 647245"/>
              <a:gd name="connsiteY8" fmla="*/ 1168400 h 1249680"/>
              <a:gd name="connsiteX9" fmla="*/ 423725 w 647245"/>
              <a:gd name="connsiteY9" fmla="*/ 1229360 h 1249680"/>
              <a:gd name="connsiteX10" fmla="*/ 647245 w 647245"/>
              <a:gd name="connsiteY10" fmla="*/ 1249680 h 1249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47245" h="1249680">
                <a:moveTo>
                  <a:pt x="474525" y="0"/>
                </a:moveTo>
                <a:lnTo>
                  <a:pt x="200205" y="284480"/>
                </a:lnTo>
                <a:cubicBezTo>
                  <a:pt x="154485" y="333587"/>
                  <a:pt x="230685" y="269240"/>
                  <a:pt x="200205" y="294640"/>
                </a:cubicBezTo>
                <a:cubicBezTo>
                  <a:pt x="169725" y="320040"/>
                  <a:pt x="49498" y="382693"/>
                  <a:pt x="17325" y="436880"/>
                </a:cubicBezTo>
                <a:cubicBezTo>
                  <a:pt x="-14848" y="491067"/>
                  <a:pt x="8858" y="557107"/>
                  <a:pt x="7165" y="619760"/>
                </a:cubicBezTo>
                <a:cubicBezTo>
                  <a:pt x="5472" y="682413"/>
                  <a:pt x="-8075" y="743373"/>
                  <a:pt x="7165" y="812800"/>
                </a:cubicBezTo>
                <a:cubicBezTo>
                  <a:pt x="22405" y="882227"/>
                  <a:pt x="59658" y="980440"/>
                  <a:pt x="98605" y="1036320"/>
                </a:cubicBezTo>
                <a:cubicBezTo>
                  <a:pt x="137552" y="1092200"/>
                  <a:pt x="213752" y="1126067"/>
                  <a:pt x="240845" y="1148080"/>
                </a:cubicBezTo>
                <a:cubicBezTo>
                  <a:pt x="267938" y="1170093"/>
                  <a:pt x="230685" y="1154853"/>
                  <a:pt x="261165" y="1168400"/>
                </a:cubicBezTo>
                <a:cubicBezTo>
                  <a:pt x="291645" y="1181947"/>
                  <a:pt x="359378" y="1215813"/>
                  <a:pt x="423725" y="1229360"/>
                </a:cubicBezTo>
                <a:cubicBezTo>
                  <a:pt x="488072" y="1242907"/>
                  <a:pt x="567658" y="1246293"/>
                  <a:pt x="647245" y="1249680"/>
                </a:cubicBezTo>
              </a:path>
            </a:pathLst>
          </a:custGeom>
          <a:noFill/>
          <a:ln w="7620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Rounded Corners 26">
            <a:extLst>
              <a:ext uri="{FF2B5EF4-FFF2-40B4-BE49-F238E27FC236}">
                <a16:creationId xmlns:a16="http://schemas.microsoft.com/office/drawing/2014/main" id="{E1FF249C-FDCD-4ECB-81AF-08E990006FB1}"/>
              </a:ext>
            </a:extLst>
          </p:cNvPr>
          <p:cNvSpPr/>
          <p:nvPr/>
        </p:nvSpPr>
        <p:spPr>
          <a:xfrm>
            <a:off x="2996966" y="1652262"/>
            <a:ext cx="404757" cy="1877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Rounded Corners 27">
            <a:extLst>
              <a:ext uri="{FF2B5EF4-FFF2-40B4-BE49-F238E27FC236}">
                <a16:creationId xmlns:a16="http://schemas.microsoft.com/office/drawing/2014/main" id="{6892D305-7C9F-47D5-BE09-E532BFCCF630}"/>
              </a:ext>
            </a:extLst>
          </p:cNvPr>
          <p:cNvSpPr/>
          <p:nvPr/>
        </p:nvSpPr>
        <p:spPr>
          <a:xfrm>
            <a:off x="3003848" y="1993773"/>
            <a:ext cx="404757" cy="187750"/>
          </a:xfrm>
          <a:prstGeom prst="roundRect">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Rounded Corners 28">
            <a:extLst>
              <a:ext uri="{FF2B5EF4-FFF2-40B4-BE49-F238E27FC236}">
                <a16:creationId xmlns:a16="http://schemas.microsoft.com/office/drawing/2014/main" id="{E81C9094-4E05-4506-A8EC-3214C29C1B52}"/>
              </a:ext>
            </a:extLst>
          </p:cNvPr>
          <p:cNvSpPr/>
          <p:nvPr/>
        </p:nvSpPr>
        <p:spPr>
          <a:xfrm>
            <a:off x="3559519" y="2022103"/>
            <a:ext cx="254414" cy="131090"/>
          </a:xfrm>
          <a:prstGeom prst="roundRect">
            <a:avLst/>
          </a:prstGeom>
          <a:solidFill>
            <a:schemeClr val="accent6">
              <a:lumMod val="75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Rounded Corners 29">
            <a:extLst>
              <a:ext uri="{FF2B5EF4-FFF2-40B4-BE49-F238E27FC236}">
                <a16:creationId xmlns:a16="http://schemas.microsoft.com/office/drawing/2014/main" id="{18E14D20-47B2-4934-B988-8B6024E0CD06}"/>
              </a:ext>
            </a:extLst>
          </p:cNvPr>
          <p:cNvSpPr/>
          <p:nvPr/>
        </p:nvSpPr>
        <p:spPr>
          <a:xfrm>
            <a:off x="3588166" y="1687016"/>
            <a:ext cx="254414" cy="13109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a:extLst>
              <a:ext uri="{FF2B5EF4-FFF2-40B4-BE49-F238E27FC236}">
                <a16:creationId xmlns:a16="http://schemas.microsoft.com/office/drawing/2014/main" id="{441ABF3B-774A-4A35-BD21-5A35223ED725}"/>
              </a:ext>
            </a:extLst>
          </p:cNvPr>
          <p:cNvSpPr txBox="1"/>
          <p:nvPr/>
        </p:nvSpPr>
        <p:spPr>
          <a:xfrm>
            <a:off x="2946704" y="1606975"/>
            <a:ext cx="604653" cy="276999"/>
          </a:xfrm>
          <a:prstGeom prst="rect">
            <a:avLst/>
          </a:prstGeom>
          <a:noFill/>
        </p:spPr>
        <p:txBody>
          <a:bodyPr wrap="none" rtlCol="0">
            <a:spAutoFit/>
          </a:bodyPr>
          <a:lstStyle/>
          <a:p>
            <a:r>
              <a:rPr lang="en-US" sz="1200" dirty="0">
                <a:solidFill>
                  <a:schemeClr val="bg1"/>
                </a:solidFill>
              </a:rPr>
              <a:t>TLR-2</a:t>
            </a:r>
          </a:p>
        </p:txBody>
      </p:sp>
      <p:sp>
        <p:nvSpPr>
          <p:cNvPr id="34" name="TextBox 33">
            <a:extLst>
              <a:ext uri="{FF2B5EF4-FFF2-40B4-BE49-F238E27FC236}">
                <a16:creationId xmlns:a16="http://schemas.microsoft.com/office/drawing/2014/main" id="{069D8A88-540E-4B7B-8123-C82F449B3EC6}"/>
              </a:ext>
            </a:extLst>
          </p:cNvPr>
          <p:cNvSpPr txBox="1"/>
          <p:nvPr/>
        </p:nvSpPr>
        <p:spPr>
          <a:xfrm>
            <a:off x="2946704" y="1940601"/>
            <a:ext cx="604653" cy="276999"/>
          </a:xfrm>
          <a:prstGeom prst="rect">
            <a:avLst/>
          </a:prstGeom>
          <a:noFill/>
        </p:spPr>
        <p:txBody>
          <a:bodyPr wrap="none" rtlCol="0">
            <a:spAutoFit/>
          </a:bodyPr>
          <a:lstStyle/>
          <a:p>
            <a:r>
              <a:rPr lang="en-US" sz="1200" dirty="0">
                <a:solidFill>
                  <a:schemeClr val="bg1"/>
                </a:solidFill>
              </a:rPr>
              <a:t>TLR-4</a:t>
            </a:r>
          </a:p>
        </p:txBody>
      </p:sp>
      <p:sp>
        <p:nvSpPr>
          <p:cNvPr id="35" name="TextBox 34">
            <a:extLst>
              <a:ext uri="{FF2B5EF4-FFF2-40B4-BE49-F238E27FC236}">
                <a16:creationId xmlns:a16="http://schemas.microsoft.com/office/drawing/2014/main" id="{A7A2A18E-B89C-43BF-A8CE-8538D5757766}"/>
              </a:ext>
            </a:extLst>
          </p:cNvPr>
          <p:cNvSpPr txBox="1"/>
          <p:nvPr/>
        </p:nvSpPr>
        <p:spPr>
          <a:xfrm>
            <a:off x="3499077" y="2232247"/>
            <a:ext cx="388248" cy="261610"/>
          </a:xfrm>
          <a:prstGeom prst="rect">
            <a:avLst/>
          </a:prstGeom>
          <a:noFill/>
        </p:spPr>
        <p:txBody>
          <a:bodyPr wrap="none" rtlCol="0">
            <a:spAutoFit/>
          </a:bodyPr>
          <a:lstStyle/>
          <a:p>
            <a:r>
              <a:rPr lang="en-US" sz="1100" dirty="0"/>
              <a:t>PM</a:t>
            </a:r>
          </a:p>
        </p:txBody>
      </p:sp>
      <p:sp>
        <p:nvSpPr>
          <p:cNvPr id="37" name="Arrow: Right 36">
            <a:extLst>
              <a:ext uri="{FF2B5EF4-FFF2-40B4-BE49-F238E27FC236}">
                <a16:creationId xmlns:a16="http://schemas.microsoft.com/office/drawing/2014/main" id="{F478A6B1-6A11-4B5C-A519-BDA59F385306}"/>
              </a:ext>
            </a:extLst>
          </p:cNvPr>
          <p:cNvSpPr/>
          <p:nvPr/>
        </p:nvSpPr>
        <p:spPr>
          <a:xfrm>
            <a:off x="3849360" y="2058216"/>
            <a:ext cx="109040"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Arrow: Right 37">
            <a:extLst>
              <a:ext uri="{FF2B5EF4-FFF2-40B4-BE49-F238E27FC236}">
                <a16:creationId xmlns:a16="http://schemas.microsoft.com/office/drawing/2014/main" id="{542B344A-598C-4B72-B1DB-E1CBAD230926}"/>
              </a:ext>
            </a:extLst>
          </p:cNvPr>
          <p:cNvSpPr/>
          <p:nvPr/>
        </p:nvSpPr>
        <p:spPr>
          <a:xfrm>
            <a:off x="3995584" y="2056240"/>
            <a:ext cx="109040"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Freeform: Shape 39">
            <a:extLst>
              <a:ext uri="{FF2B5EF4-FFF2-40B4-BE49-F238E27FC236}">
                <a16:creationId xmlns:a16="http://schemas.microsoft.com/office/drawing/2014/main" id="{F9122027-F181-48BF-B7C6-D6D7FE6CA51F}"/>
              </a:ext>
            </a:extLst>
          </p:cNvPr>
          <p:cNvSpPr/>
          <p:nvPr/>
        </p:nvSpPr>
        <p:spPr>
          <a:xfrm>
            <a:off x="4224251" y="1584822"/>
            <a:ext cx="80060" cy="817902"/>
          </a:xfrm>
          <a:custGeom>
            <a:avLst/>
            <a:gdLst>
              <a:gd name="connsiteX0" fmla="*/ 474525 w 647245"/>
              <a:gd name="connsiteY0" fmla="*/ 0 h 1249680"/>
              <a:gd name="connsiteX1" fmla="*/ 200205 w 647245"/>
              <a:gd name="connsiteY1" fmla="*/ 284480 h 1249680"/>
              <a:gd name="connsiteX2" fmla="*/ 200205 w 647245"/>
              <a:gd name="connsiteY2" fmla="*/ 294640 h 1249680"/>
              <a:gd name="connsiteX3" fmla="*/ 17325 w 647245"/>
              <a:gd name="connsiteY3" fmla="*/ 436880 h 1249680"/>
              <a:gd name="connsiteX4" fmla="*/ 7165 w 647245"/>
              <a:gd name="connsiteY4" fmla="*/ 619760 h 1249680"/>
              <a:gd name="connsiteX5" fmla="*/ 7165 w 647245"/>
              <a:gd name="connsiteY5" fmla="*/ 812800 h 1249680"/>
              <a:gd name="connsiteX6" fmla="*/ 98605 w 647245"/>
              <a:gd name="connsiteY6" fmla="*/ 1036320 h 1249680"/>
              <a:gd name="connsiteX7" fmla="*/ 240845 w 647245"/>
              <a:gd name="connsiteY7" fmla="*/ 1148080 h 1249680"/>
              <a:gd name="connsiteX8" fmla="*/ 261165 w 647245"/>
              <a:gd name="connsiteY8" fmla="*/ 1168400 h 1249680"/>
              <a:gd name="connsiteX9" fmla="*/ 423725 w 647245"/>
              <a:gd name="connsiteY9" fmla="*/ 1229360 h 1249680"/>
              <a:gd name="connsiteX10" fmla="*/ 647245 w 647245"/>
              <a:gd name="connsiteY10" fmla="*/ 1249680 h 1249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47245" h="1249680">
                <a:moveTo>
                  <a:pt x="474525" y="0"/>
                </a:moveTo>
                <a:lnTo>
                  <a:pt x="200205" y="284480"/>
                </a:lnTo>
                <a:cubicBezTo>
                  <a:pt x="154485" y="333587"/>
                  <a:pt x="230685" y="269240"/>
                  <a:pt x="200205" y="294640"/>
                </a:cubicBezTo>
                <a:cubicBezTo>
                  <a:pt x="169725" y="320040"/>
                  <a:pt x="49498" y="382693"/>
                  <a:pt x="17325" y="436880"/>
                </a:cubicBezTo>
                <a:cubicBezTo>
                  <a:pt x="-14848" y="491067"/>
                  <a:pt x="8858" y="557107"/>
                  <a:pt x="7165" y="619760"/>
                </a:cubicBezTo>
                <a:cubicBezTo>
                  <a:pt x="5472" y="682413"/>
                  <a:pt x="-8075" y="743373"/>
                  <a:pt x="7165" y="812800"/>
                </a:cubicBezTo>
                <a:cubicBezTo>
                  <a:pt x="22405" y="882227"/>
                  <a:pt x="59658" y="980440"/>
                  <a:pt x="98605" y="1036320"/>
                </a:cubicBezTo>
                <a:cubicBezTo>
                  <a:pt x="137552" y="1092200"/>
                  <a:pt x="213752" y="1126067"/>
                  <a:pt x="240845" y="1148080"/>
                </a:cubicBezTo>
                <a:cubicBezTo>
                  <a:pt x="267938" y="1170093"/>
                  <a:pt x="230685" y="1154853"/>
                  <a:pt x="261165" y="1168400"/>
                </a:cubicBezTo>
                <a:cubicBezTo>
                  <a:pt x="291645" y="1181947"/>
                  <a:pt x="359378" y="1215813"/>
                  <a:pt x="423725" y="1229360"/>
                </a:cubicBezTo>
                <a:cubicBezTo>
                  <a:pt x="488072" y="1242907"/>
                  <a:pt x="567658" y="1246293"/>
                  <a:pt x="647245" y="1249680"/>
                </a:cubicBezTo>
              </a:path>
            </a:pathLst>
          </a:custGeom>
          <a:noFill/>
          <a:ln w="3810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Box 40">
            <a:extLst>
              <a:ext uri="{FF2B5EF4-FFF2-40B4-BE49-F238E27FC236}">
                <a16:creationId xmlns:a16="http://schemas.microsoft.com/office/drawing/2014/main" id="{D49FE209-85A0-4E75-B565-C1FEC15FC1F8}"/>
              </a:ext>
            </a:extLst>
          </p:cNvPr>
          <p:cNvSpPr txBox="1"/>
          <p:nvPr/>
        </p:nvSpPr>
        <p:spPr>
          <a:xfrm>
            <a:off x="4224251" y="2232283"/>
            <a:ext cx="412292" cy="261610"/>
          </a:xfrm>
          <a:prstGeom prst="rect">
            <a:avLst/>
          </a:prstGeom>
          <a:noFill/>
        </p:spPr>
        <p:txBody>
          <a:bodyPr wrap="none" rtlCol="0">
            <a:spAutoFit/>
          </a:bodyPr>
          <a:lstStyle/>
          <a:p>
            <a:r>
              <a:rPr lang="en-US" sz="1100" dirty="0"/>
              <a:t>NM</a:t>
            </a:r>
          </a:p>
        </p:txBody>
      </p:sp>
      <p:sp>
        <p:nvSpPr>
          <p:cNvPr id="42" name="Arrow: Right 41">
            <a:extLst>
              <a:ext uri="{FF2B5EF4-FFF2-40B4-BE49-F238E27FC236}">
                <a16:creationId xmlns:a16="http://schemas.microsoft.com/office/drawing/2014/main" id="{182E1DDD-159C-4CC1-9ED7-5727FB580F68}"/>
              </a:ext>
            </a:extLst>
          </p:cNvPr>
          <p:cNvSpPr/>
          <p:nvPr/>
        </p:nvSpPr>
        <p:spPr>
          <a:xfrm>
            <a:off x="3881051" y="1720428"/>
            <a:ext cx="109040"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Arrow: Right 42">
            <a:extLst>
              <a:ext uri="{FF2B5EF4-FFF2-40B4-BE49-F238E27FC236}">
                <a16:creationId xmlns:a16="http://schemas.microsoft.com/office/drawing/2014/main" id="{26613785-6BF3-4AE7-86EC-C02391859A42}"/>
              </a:ext>
            </a:extLst>
          </p:cNvPr>
          <p:cNvSpPr/>
          <p:nvPr/>
        </p:nvSpPr>
        <p:spPr>
          <a:xfrm>
            <a:off x="4020925" y="1718452"/>
            <a:ext cx="109040"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Arrow: Right 43">
            <a:extLst>
              <a:ext uri="{FF2B5EF4-FFF2-40B4-BE49-F238E27FC236}">
                <a16:creationId xmlns:a16="http://schemas.microsoft.com/office/drawing/2014/main" id="{FD14527F-AC25-4EC8-AF2D-DE4EDAF0FE93}"/>
              </a:ext>
            </a:extLst>
          </p:cNvPr>
          <p:cNvSpPr/>
          <p:nvPr/>
        </p:nvSpPr>
        <p:spPr>
          <a:xfrm>
            <a:off x="4169872" y="1712129"/>
            <a:ext cx="206089" cy="5925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Arrow: Right 38">
            <a:extLst>
              <a:ext uri="{FF2B5EF4-FFF2-40B4-BE49-F238E27FC236}">
                <a16:creationId xmlns:a16="http://schemas.microsoft.com/office/drawing/2014/main" id="{161155C6-027B-4DF5-A2C7-3A26FDC7E205}"/>
              </a:ext>
            </a:extLst>
          </p:cNvPr>
          <p:cNvSpPr/>
          <p:nvPr/>
        </p:nvSpPr>
        <p:spPr>
          <a:xfrm>
            <a:off x="4150881" y="2049917"/>
            <a:ext cx="206089" cy="5925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Arrow: Down 45">
            <a:extLst>
              <a:ext uri="{FF2B5EF4-FFF2-40B4-BE49-F238E27FC236}">
                <a16:creationId xmlns:a16="http://schemas.microsoft.com/office/drawing/2014/main" id="{3DD216AA-548D-4644-A073-926DD3617E79}"/>
              </a:ext>
            </a:extLst>
          </p:cNvPr>
          <p:cNvSpPr/>
          <p:nvPr/>
        </p:nvSpPr>
        <p:spPr>
          <a:xfrm rot="10800000">
            <a:off x="4443604" y="1688677"/>
            <a:ext cx="132584" cy="379219"/>
          </a:xfrm>
          <a:prstGeom prst="downArrow">
            <a:avLst/>
          </a:prstGeom>
          <a:solidFill>
            <a:srgbClr val="FFC000"/>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TextBox 46">
            <a:extLst>
              <a:ext uri="{FF2B5EF4-FFF2-40B4-BE49-F238E27FC236}">
                <a16:creationId xmlns:a16="http://schemas.microsoft.com/office/drawing/2014/main" id="{ECFB01E4-8207-4237-8932-52E6CC4BE9C2}"/>
              </a:ext>
            </a:extLst>
          </p:cNvPr>
          <p:cNvSpPr txBox="1"/>
          <p:nvPr/>
        </p:nvSpPr>
        <p:spPr>
          <a:xfrm>
            <a:off x="4510252" y="1527703"/>
            <a:ext cx="1330814" cy="738664"/>
          </a:xfrm>
          <a:prstGeom prst="rect">
            <a:avLst/>
          </a:prstGeom>
          <a:noFill/>
        </p:spPr>
        <p:txBody>
          <a:bodyPr wrap="none" rtlCol="0">
            <a:spAutoFit/>
          </a:bodyPr>
          <a:lstStyle/>
          <a:p>
            <a:pPr algn="ctr"/>
            <a:r>
              <a:rPr lang="en-US" sz="1400" b="1" dirty="0">
                <a:solidFill>
                  <a:srgbClr val="FF0000"/>
                </a:solidFill>
              </a:rPr>
              <a:t>Immune </a:t>
            </a:r>
          </a:p>
          <a:p>
            <a:pPr algn="ctr"/>
            <a:r>
              <a:rPr lang="en-US" sz="1400" b="1" dirty="0">
                <a:solidFill>
                  <a:srgbClr val="FF0000"/>
                </a:solidFill>
              </a:rPr>
              <a:t>Mediators </a:t>
            </a:r>
          </a:p>
          <a:p>
            <a:pPr algn="ctr"/>
            <a:r>
              <a:rPr lang="en-US" sz="1400" b="1" dirty="0">
                <a:solidFill>
                  <a:srgbClr val="FF0000"/>
                </a:solidFill>
              </a:rPr>
              <a:t>(cytokines, </a:t>
            </a:r>
            <a:r>
              <a:rPr lang="en-US" sz="1400" b="1" dirty="0" err="1">
                <a:solidFill>
                  <a:srgbClr val="FF0000"/>
                </a:solidFill>
              </a:rPr>
              <a:t>etc</a:t>
            </a:r>
            <a:r>
              <a:rPr lang="en-US" sz="1400" b="1" dirty="0">
                <a:solidFill>
                  <a:srgbClr val="FF0000"/>
                </a:solidFill>
              </a:rPr>
              <a:t>)</a:t>
            </a:r>
          </a:p>
        </p:txBody>
      </p:sp>
      <p:sp>
        <p:nvSpPr>
          <p:cNvPr id="50" name="TextBox 49">
            <a:extLst>
              <a:ext uri="{FF2B5EF4-FFF2-40B4-BE49-F238E27FC236}">
                <a16:creationId xmlns:a16="http://schemas.microsoft.com/office/drawing/2014/main" id="{C80C545D-8F67-4230-AC4B-851202555604}"/>
              </a:ext>
            </a:extLst>
          </p:cNvPr>
          <p:cNvSpPr txBox="1"/>
          <p:nvPr/>
        </p:nvSpPr>
        <p:spPr>
          <a:xfrm>
            <a:off x="2260834" y="2725946"/>
            <a:ext cx="3634328" cy="584775"/>
          </a:xfrm>
          <a:prstGeom prst="rect">
            <a:avLst/>
          </a:prstGeom>
          <a:noFill/>
        </p:spPr>
        <p:txBody>
          <a:bodyPr wrap="none" rtlCol="0">
            <a:spAutoFit/>
          </a:bodyPr>
          <a:lstStyle/>
          <a:p>
            <a:pPr marL="285750" indent="-285750">
              <a:buFont typeface="Arial" panose="020B0604020202020204" pitchFamily="34" charset="0"/>
              <a:buChar char="•"/>
            </a:pPr>
            <a:r>
              <a:rPr lang="en-US" sz="1600" dirty="0"/>
              <a:t>TLR activity previously implicated in </a:t>
            </a:r>
          </a:p>
          <a:p>
            <a:r>
              <a:rPr lang="en-US" sz="1600" dirty="0"/>
              <a:t>       chronic pain (e.g., FM, back pain).</a:t>
            </a:r>
          </a:p>
        </p:txBody>
      </p:sp>
      <p:sp>
        <p:nvSpPr>
          <p:cNvPr id="8" name="TextBox 7">
            <a:extLst>
              <a:ext uri="{FF2B5EF4-FFF2-40B4-BE49-F238E27FC236}">
                <a16:creationId xmlns:a16="http://schemas.microsoft.com/office/drawing/2014/main" id="{245FB5EA-192D-49BE-8F1C-353F8BAF14DF}"/>
              </a:ext>
            </a:extLst>
          </p:cNvPr>
          <p:cNvSpPr txBox="1"/>
          <p:nvPr/>
        </p:nvSpPr>
        <p:spPr>
          <a:xfrm>
            <a:off x="2260834" y="2431682"/>
            <a:ext cx="3192862" cy="338554"/>
          </a:xfrm>
          <a:prstGeom prst="rect">
            <a:avLst/>
          </a:prstGeom>
          <a:noFill/>
        </p:spPr>
        <p:txBody>
          <a:bodyPr wrap="none" rtlCol="0">
            <a:spAutoFit/>
          </a:bodyPr>
          <a:lstStyle/>
          <a:p>
            <a:pPr marL="285750" indent="-285750">
              <a:buFont typeface="Arial" panose="020B0604020202020204" pitchFamily="34" charset="0"/>
              <a:buChar char="•"/>
            </a:pPr>
            <a:r>
              <a:rPr lang="en-US" sz="1600" dirty="0"/>
              <a:t>Provoked (stimulated) Immunity.</a:t>
            </a:r>
          </a:p>
        </p:txBody>
      </p:sp>
      <p:sp>
        <p:nvSpPr>
          <p:cNvPr id="51" name="TextBox 50">
            <a:extLst>
              <a:ext uri="{FF2B5EF4-FFF2-40B4-BE49-F238E27FC236}">
                <a16:creationId xmlns:a16="http://schemas.microsoft.com/office/drawing/2014/main" id="{7A9B51B2-BED9-4284-984E-56A8FC4A5C69}"/>
              </a:ext>
            </a:extLst>
          </p:cNvPr>
          <p:cNvSpPr txBox="1"/>
          <p:nvPr/>
        </p:nvSpPr>
        <p:spPr>
          <a:xfrm>
            <a:off x="3719027" y="1797573"/>
            <a:ext cx="593432" cy="261610"/>
          </a:xfrm>
          <a:prstGeom prst="rect">
            <a:avLst/>
          </a:prstGeom>
          <a:noFill/>
        </p:spPr>
        <p:txBody>
          <a:bodyPr wrap="none" rtlCol="0">
            <a:spAutoFit/>
          </a:bodyPr>
          <a:lstStyle/>
          <a:p>
            <a:r>
              <a:rPr lang="en-US" sz="1100" b="1" dirty="0"/>
              <a:t>NF-kB</a:t>
            </a:r>
          </a:p>
        </p:txBody>
      </p:sp>
      <p:grpSp>
        <p:nvGrpSpPr>
          <p:cNvPr id="53" name="Group 52">
            <a:extLst>
              <a:ext uri="{FF2B5EF4-FFF2-40B4-BE49-F238E27FC236}">
                <a16:creationId xmlns:a16="http://schemas.microsoft.com/office/drawing/2014/main" id="{A723CA75-B421-4C9D-BE50-E2B998FB39B8}"/>
              </a:ext>
            </a:extLst>
          </p:cNvPr>
          <p:cNvGrpSpPr/>
          <p:nvPr/>
        </p:nvGrpSpPr>
        <p:grpSpPr>
          <a:xfrm>
            <a:off x="1968454" y="1389339"/>
            <a:ext cx="1039067" cy="523683"/>
            <a:chOff x="162021" y="1336694"/>
            <a:chExt cx="1039067" cy="523683"/>
          </a:xfrm>
        </p:grpSpPr>
        <p:sp>
          <p:nvSpPr>
            <p:cNvPr id="48" name="TextBox 47">
              <a:extLst>
                <a:ext uri="{FF2B5EF4-FFF2-40B4-BE49-F238E27FC236}">
                  <a16:creationId xmlns:a16="http://schemas.microsoft.com/office/drawing/2014/main" id="{F1942E97-2663-441E-A6ED-17F77BEBA971}"/>
                </a:ext>
              </a:extLst>
            </p:cNvPr>
            <p:cNvSpPr txBox="1"/>
            <p:nvPr/>
          </p:nvSpPr>
          <p:spPr>
            <a:xfrm>
              <a:off x="162021" y="1336694"/>
              <a:ext cx="1039067" cy="461665"/>
            </a:xfrm>
            <a:prstGeom prst="rect">
              <a:avLst/>
            </a:prstGeom>
            <a:noFill/>
          </p:spPr>
          <p:txBody>
            <a:bodyPr wrap="none" rtlCol="0">
              <a:spAutoFit/>
            </a:bodyPr>
            <a:lstStyle/>
            <a:p>
              <a:pPr algn="ctr"/>
              <a:r>
                <a:rPr lang="en-US" sz="1200" b="1" dirty="0"/>
                <a:t>Bacterial </a:t>
              </a:r>
            </a:p>
            <a:p>
              <a:pPr algn="ctr"/>
              <a:r>
                <a:rPr lang="en-US" sz="1200" b="1" dirty="0"/>
                <a:t>Lipopeptides</a:t>
              </a:r>
            </a:p>
          </p:txBody>
        </p:sp>
        <p:sp>
          <p:nvSpPr>
            <p:cNvPr id="36" name="Oval 35">
              <a:extLst>
                <a:ext uri="{FF2B5EF4-FFF2-40B4-BE49-F238E27FC236}">
                  <a16:creationId xmlns:a16="http://schemas.microsoft.com/office/drawing/2014/main" id="{E79583C8-6110-475B-9194-F865C26DDAF8}"/>
                </a:ext>
              </a:extLst>
            </p:cNvPr>
            <p:cNvSpPr/>
            <p:nvPr/>
          </p:nvSpPr>
          <p:spPr>
            <a:xfrm>
              <a:off x="217696" y="1373667"/>
              <a:ext cx="924040" cy="48671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4" name="Group 53">
            <a:extLst>
              <a:ext uri="{FF2B5EF4-FFF2-40B4-BE49-F238E27FC236}">
                <a16:creationId xmlns:a16="http://schemas.microsoft.com/office/drawing/2014/main" id="{EFBCE524-9D69-471A-B5E7-64C2675A291C}"/>
              </a:ext>
            </a:extLst>
          </p:cNvPr>
          <p:cNvGrpSpPr/>
          <p:nvPr/>
        </p:nvGrpSpPr>
        <p:grpSpPr>
          <a:xfrm>
            <a:off x="2448637" y="1940608"/>
            <a:ext cx="588698" cy="338554"/>
            <a:chOff x="484619" y="2023392"/>
            <a:chExt cx="588698" cy="338554"/>
          </a:xfrm>
        </p:grpSpPr>
        <p:sp>
          <p:nvSpPr>
            <p:cNvPr id="49" name="TextBox 48">
              <a:extLst>
                <a:ext uri="{FF2B5EF4-FFF2-40B4-BE49-F238E27FC236}">
                  <a16:creationId xmlns:a16="http://schemas.microsoft.com/office/drawing/2014/main" id="{907CF3E2-FFB6-4343-98C8-CA396755A43A}"/>
                </a:ext>
              </a:extLst>
            </p:cNvPr>
            <p:cNvSpPr txBox="1"/>
            <p:nvPr/>
          </p:nvSpPr>
          <p:spPr>
            <a:xfrm>
              <a:off x="484619" y="2023392"/>
              <a:ext cx="588698" cy="338554"/>
            </a:xfrm>
            <a:prstGeom prst="rect">
              <a:avLst/>
            </a:prstGeom>
            <a:noFill/>
          </p:spPr>
          <p:txBody>
            <a:bodyPr wrap="square" rtlCol="0">
              <a:spAutoFit/>
            </a:bodyPr>
            <a:lstStyle/>
            <a:p>
              <a:r>
                <a:rPr lang="en-US" sz="1600" b="1" dirty="0"/>
                <a:t>LPS</a:t>
              </a:r>
            </a:p>
          </p:txBody>
        </p:sp>
        <p:sp>
          <p:nvSpPr>
            <p:cNvPr id="45" name="Rectangle: Rounded Corners 44">
              <a:extLst>
                <a:ext uri="{FF2B5EF4-FFF2-40B4-BE49-F238E27FC236}">
                  <a16:creationId xmlns:a16="http://schemas.microsoft.com/office/drawing/2014/main" id="{AEF9124D-45E3-4E67-B8D2-C50E5B414932}"/>
                </a:ext>
              </a:extLst>
            </p:cNvPr>
            <p:cNvSpPr/>
            <p:nvPr/>
          </p:nvSpPr>
          <p:spPr>
            <a:xfrm>
              <a:off x="513816" y="2057785"/>
              <a:ext cx="420048" cy="270741"/>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5" name="Rectangle 54">
            <a:extLst>
              <a:ext uri="{FF2B5EF4-FFF2-40B4-BE49-F238E27FC236}">
                <a16:creationId xmlns:a16="http://schemas.microsoft.com/office/drawing/2014/main" id="{9A9346CA-B1E5-457C-911A-AC5F8AEEFD55}"/>
              </a:ext>
            </a:extLst>
          </p:cNvPr>
          <p:cNvSpPr/>
          <p:nvPr/>
        </p:nvSpPr>
        <p:spPr>
          <a:xfrm>
            <a:off x="1758391" y="1023632"/>
            <a:ext cx="4216697" cy="2218801"/>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7" name="Group 56">
            <a:extLst>
              <a:ext uri="{FF2B5EF4-FFF2-40B4-BE49-F238E27FC236}">
                <a16:creationId xmlns:a16="http://schemas.microsoft.com/office/drawing/2014/main" id="{99653019-89B8-4EED-9F03-14DFC8CE27F4}"/>
              </a:ext>
            </a:extLst>
          </p:cNvPr>
          <p:cNvGrpSpPr/>
          <p:nvPr/>
        </p:nvGrpSpPr>
        <p:grpSpPr>
          <a:xfrm>
            <a:off x="6194142" y="1024440"/>
            <a:ext cx="4473857" cy="2252926"/>
            <a:chOff x="4727536" y="2436064"/>
            <a:chExt cx="4233430" cy="2252926"/>
          </a:xfrm>
        </p:grpSpPr>
        <p:pic>
          <p:nvPicPr>
            <p:cNvPr id="12" name="Picture 11">
              <a:extLst>
                <a:ext uri="{FF2B5EF4-FFF2-40B4-BE49-F238E27FC236}">
                  <a16:creationId xmlns:a16="http://schemas.microsoft.com/office/drawing/2014/main" id="{9C36D492-E534-4901-A33E-7568D790BF4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97828" y="3474513"/>
              <a:ext cx="319961" cy="12144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12">
              <a:extLst>
                <a:ext uri="{FF2B5EF4-FFF2-40B4-BE49-F238E27FC236}">
                  <a16:creationId xmlns:a16="http://schemas.microsoft.com/office/drawing/2014/main" id="{D07727A8-578D-4A92-B251-4F495DCC32C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21109" y="3812944"/>
              <a:ext cx="1354930" cy="654201"/>
            </a:xfrm>
            <a:prstGeom prst="rect">
              <a:avLst/>
            </a:prstGeom>
            <a:noFill/>
            <a:ln w="34925">
              <a:solidFill>
                <a:schemeClr val="tx2"/>
              </a:solidFill>
              <a:miter lim="800000"/>
              <a:headEnd/>
              <a:tailEnd/>
            </a:ln>
            <a:extLst>
              <a:ext uri="{909E8E84-426E-40DD-AFC4-6F175D3DCCD1}">
                <a14:hiddenFill xmlns:a14="http://schemas.microsoft.com/office/drawing/2010/main">
                  <a:solidFill>
                    <a:schemeClr val="accent1"/>
                  </a:solidFill>
                </a14:hiddenFill>
              </a:ext>
            </a:extLst>
          </p:spPr>
        </p:pic>
        <p:sp>
          <p:nvSpPr>
            <p:cNvPr id="2" name="TextBox 1">
              <a:extLst>
                <a:ext uri="{FF2B5EF4-FFF2-40B4-BE49-F238E27FC236}">
                  <a16:creationId xmlns:a16="http://schemas.microsoft.com/office/drawing/2014/main" id="{80EAAE76-717E-4DB3-8459-FDF35337CD98}"/>
                </a:ext>
              </a:extLst>
            </p:cNvPr>
            <p:cNvSpPr txBox="1"/>
            <p:nvPr/>
          </p:nvSpPr>
          <p:spPr>
            <a:xfrm>
              <a:off x="4727536" y="2733184"/>
              <a:ext cx="1141815" cy="738664"/>
            </a:xfrm>
            <a:prstGeom prst="rect">
              <a:avLst/>
            </a:prstGeom>
            <a:noFill/>
          </p:spPr>
          <p:txBody>
            <a:bodyPr wrap="square" rtlCol="0">
              <a:spAutoFit/>
            </a:bodyPr>
            <a:lstStyle/>
            <a:p>
              <a:pPr algn="ctr"/>
              <a:r>
                <a:rPr lang="en-US" sz="1400" b="1" dirty="0"/>
                <a:t>UCPPS Blood </a:t>
              </a:r>
            </a:p>
            <a:p>
              <a:pPr algn="ctr"/>
              <a:r>
                <a:rPr lang="en-US" sz="1400" b="1" dirty="0"/>
                <a:t>Samples</a:t>
              </a:r>
            </a:p>
          </p:txBody>
        </p:sp>
        <p:sp>
          <p:nvSpPr>
            <p:cNvPr id="3" name="Arrow: Right 2">
              <a:extLst>
                <a:ext uri="{FF2B5EF4-FFF2-40B4-BE49-F238E27FC236}">
                  <a16:creationId xmlns:a16="http://schemas.microsoft.com/office/drawing/2014/main" id="{984CEC55-317F-499A-801D-4533E9BD023F}"/>
                </a:ext>
              </a:extLst>
            </p:cNvPr>
            <p:cNvSpPr/>
            <p:nvPr/>
          </p:nvSpPr>
          <p:spPr>
            <a:xfrm>
              <a:off x="5576948" y="3916404"/>
              <a:ext cx="566168" cy="274320"/>
            </a:xfrm>
            <a:prstGeom prst="rightArrow">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Arrow: Right 13">
              <a:extLst>
                <a:ext uri="{FF2B5EF4-FFF2-40B4-BE49-F238E27FC236}">
                  <a16:creationId xmlns:a16="http://schemas.microsoft.com/office/drawing/2014/main" id="{97BA15D7-4653-4452-AD38-9D20126C6343}"/>
                </a:ext>
              </a:extLst>
            </p:cNvPr>
            <p:cNvSpPr/>
            <p:nvPr/>
          </p:nvSpPr>
          <p:spPr>
            <a:xfrm>
              <a:off x="7783320" y="3959822"/>
              <a:ext cx="436880" cy="274320"/>
            </a:xfrm>
            <a:prstGeom prst="rightArrow">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Arrow: Right 14">
              <a:extLst>
                <a:ext uri="{FF2B5EF4-FFF2-40B4-BE49-F238E27FC236}">
                  <a16:creationId xmlns:a16="http://schemas.microsoft.com/office/drawing/2014/main" id="{D877AB09-9E72-4239-98DA-6D0D798B8A25}"/>
                </a:ext>
              </a:extLst>
            </p:cNvPr>
            <p:cNvSpPr/>
            <p:nvPr/>
          </p:nvSpPr>
          <p:spPr>
            <a:xfrm rot="5400000">
              <a:off x="6422389" y="3386674"/>
              <a:ext cx="436880" cy="274320"/>
            </a:xfrm>
            <a:prstGeom prst="rightArrow">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Arrow: Right 15">
              <a:extLst>
                <a:ext uri="{FF2B5EF4-FFF2-40B4-BE49-F238E27FC236}">
                  <a16:creationId xmlns:a16="http://schemas.microsoft.com/office/drawing/2014/main" id="{04FA3EA7-B1E4-46DE-AB4E-69C8B2CF4AC0}"/>
                </a:ext>
              </a:extLst>
            </p:cNvPr>
            <p:cNvSpPr/>
            <p:nvPr/>
          </p:nvSpPr>
          <p:spPr>
            <a:xfrm rot="5400000">
              <a:off x="6942303" y="3366063"/>
              <a:ext cx="436880" cy="274320"/>
            </a:xfrm>
            <a:prstGeom prst="rightArrow">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3786482A-B5E3-44A6-99FB-4594476F9D8A}"/>
                </a:ext>
              </a:extLst>
            </p:cNvPr>
            <p:cNvSpPr txBox="1"/>
            <p:nvPr/>
          </p:nvSpPr>
          <p:spPr>
            <a:xfrm>
              <a:off x="5320268" y="3466775"/>
              <a:ext cx="1013739" cy="523220"/>
            </a:xfrm>
            <a:prstGeom prst="rect">
              <a:avLst/>
            </a:prstGeom>
            <a:noFill/>
          </p:spPr>
          <p:txBody>
            <a:bodyPr wrap="none" rtlCol="0">
              <a:spAutoFit/>
            </a:bodyPr>
            <a:lstStyle/>
            <a:p>
              <a:pPr algn="ctr"/>
              <a:r>
                <a:rPr lang="en-US" sz="1400" b="1" dirty="0"/>
                <a:t>Monocytes</a:t>
              </a:r>
            </a:p>
            <a:p>
              <a:pPr algn="ctr"/>
              <a:r>
                <a:rPr lang="en-US" sz="1400" b="1" dirty="0"/>
                <a:t>Isolated</a:t>
              </a:r>
            </a:p>
          </p:txBody>
        </p:sp>
        <p:sp>
          <p:nvSpPr>
            <p:cNvPr id="18" name="TextBox 17">
              <a:extLst>
                <a:ext uri="{FF2B5EF4-FFF2-40B4-BE49-F238E27FC236}">
                  <a16:creationId xmlns:a16="http://schemas.microsoft.com/office/drawing/2014/main" id="{4CFA8A71-01B1-4032-BE3C-4D0B71F2EC8F}"/>
                </a:ext>
              </a:extLst>
            </p:cNvPr>
            <p:cNvSpPr txBox="1"/>
            <p:nvPr/>
          </p:nvSpPr>
          <p:spPr>
            <a:xfrm>
              <a:off x="7457138" y="3470800"/>
              <a:ext cx="997389" cy="523220"/>
            </a:xfrm>
            <a:prstGeom prst="rect">
              <a:avLst/>
            </a:prstGeom>
            <a:noFill/>
          </p:spPr>
          <p:txBody>
            <a:bodyPr wrap="none" rtlCol="0">
              <a:spAutoFit/>
            </a:bodyPr>
            <a:lstStyle/>
            <a:p>
              <a:pPr algn="ctr"/>
              <a:r>
                <a:rPr lang="en-US" sz="1400" b="1" dirty="0"/>
                <a:t>Cytokines </a:t>
              </a:r>
            </a:p>
            <a:p>
              <a:pPr algn="ctr"/>
              <a:r>
                <a:rPr lang="en-US" sz="1400" b="1" dirty="0"/>
                <a:t>(ELISA)</a:t>
              </a:r>
            </a:p>
          </p:txBody>
        </p:sp>
        <p:sp>
          <p:nvSpPr>
            <p:cNvPr id="19" name="TextBox 18">
              <a:extLst>
                <a:ext uri="{FF2B5EF4-FFF2-40B4-BE49-F238E27FC236}">
                  <a16:creationId xmlns:a16="http://schemas.microsoft.com/office/drawing/2014/main" id="{AABE0976-9D4C-4653-B013-9C969A667FAE}"/>
                </a:ext>
              </a:extLst>
            </p:cNvPr>
            <p:cNvSpPr txBox="1"/>
            <p:nvPr/>
          </p:nvSpPr>
          <p:spPr>
            <a:xfrm>
              <a:off x="8268271" y="3472532"/>
              <a:ext cx="524504" cy="307777"/>
            </a:xfrm>
            <a:prstGeom prst="rect">
              <a:avLst/>
            </a:prstGeom>
            <a:noFill/>
          </p:spPr>
          <p:txBody>
            <a:bodyPr wrap="none" rtlCol="0">
              <a:spAutoFit/>
            </a:bodyPr>
            <a:lstStyle/>
            <a:p>
              <a:pPr algn="ctr"/>
              <a:r>
                <a:rPr lang="en-US" sz="1400" b="1" dirty="0">
                  <a:solidFill>
                    <a:srgbClr val="FF0000"/>
                  </a:solidFill>
                </a:rPr>
                <a:t>IL-6</a:t>
              </a:r>
            </a:p>
          </p:txBody>
        </p:sp>
        <p:sp>
          <p:nvSpPr>
            <p:cNvPr id="20" name="TextBox 19">
              <a:extLst>
                <a:ext uri="{FF2B5EF4-FFF2-40B4-BE49-F238E27FC236}">
                  <a16:creationId xmlns:a16="http://schemas.microsoft.com/office/drawing/2014/main" id="{601CBFE9-C87A-472C-ADCB-A57488C65714}"/>
                </a:ext>
              </a:extLst>
            </p:cNvPr>
            <p:cNvSpPr txBox="1"/>
            <p:nvPr/>
          </p:nvSpPr>
          <p:spPr>
            <a:xfrm>
              <a:off x="8268271" y="3685519"/>
              <a:ext cx="620496" cy="307777"/>
            </a:xfrm>
            <a:prstGeom prst="rect">
              <a:avLst/>
            </a:prstGeom>
            <a:noFill/>
          </p:spPr>
          <p:txBody>
            <a:bodyPr wrap="square" rtlCol="0">
              <a:spAutoFit/>
            </a:bodyPr>
            <a:lstStyle/>
            <a:p>
              <a:pPr algn="ctr"/>
              <a:r>
                <a:rPr lang="en-US" sz="1400" b="1" dirty="0">
                  <a:solidFill>
                    <a:srgbClr val="FF0000"/>
                  </a:solidFill>
                </a:rPr>
                <a:t>IL-1B</a:t>
              </a:r>
            </a:p>
          </p:txBody>
        </p:sp>
        <p:sp>
          <p:nvSpPr>
            <p:cNvPr id="21" name="TextBox 20">
              <a:extLst>
                <a:ext uri="{FF2B5EF4-FFF2-40B4-BE49-F238E27FC236}">
                  <a16:creationId xmlns:a16="http://schemas.microsoft.com/office/drawing/2014/main" id="{60C092CD-D3D8-4A3D-930D-22BE800131E1}"/>
                </a:ext>
              </a:extLst>
            </p:cNvPr>
            <p:cNvSpPr txBox="1"/>
            <p:nvPr/>
          </p:nvSpPr>
          <p:spPr>
            <a:xfrm>
              <a:off x="8277766" y="4250245"/>
              <a:ext cx="683200" cy="307777"/>
            </a:xfrm>
            <a:prstGeom prst="rect">
              <a:avLst/>
            </a:prstGeom>
            <a:noFill/>
          </p:spPr>
          <p:txBody>
            <a:bodyPr wrap="none" rtlCol="0">
              <a:spAutoFit/>
            </a:bodyPr>
            <a:lstStyle/>
            <a:p>
              <a:pPr algn="ctr"/>
              <a:r>
                <a:rPr lang="en-US" sz="1400" b="1" dirty="0">
                  <a:solidFill>
                    <a:srgbClr val="FF0000"/>
                  </a:solidFill>
                </a:rPr>
                <a:t>MCP1</a:t>
              </a:r>
            </a:p>
          </p:txBody>
        </p:sp>
        <p:sp>
          <p:nvSpPr>
            <p:cNvPr id="22" name="TextBox 21">
              <a:extLst>
                <a:ext uri="{FF2B5EF4-FFF2-40B4-BE49-F238E27FC236}">
                  <a16:creationId xmlns:a16="http://schemas.microsoft.com/office/drawing/2014/main" id="{C83DCA39-A950-4C44-A194-A23992FE8517}"/>
                </a:ext>
              </a:extLst>
            </p:cNvPr>
            <p:cNvSpPr txBox="1"/>
            <p:nvPr/>
          </p:nvSpPr>
          <p:spPr>
            <a:xfrm>
              <a:off x="8272397" y="3987943"/>
              <a:ext cx="671613" cy="523220"/>
            </a:xfrm>
            <a:prstGeom prst="rect">
              <a:avLst/>
            </a:prstGeom>
            <a:noFill/>
          </p:spPr>
          <p:txBody>
            <a:bodyPr wrap="square" rtlCol="0">
              <a:spAutoFit/>
            </a:bodyPr>
            <a:lstStyle/>
            <a:p>
              <a:pPr algn="ctr"/>
              <a:r>
                <a:rPr lang="en-US" sz="1400" b="1" dirty="0">
                  <a:solidFill>
                    <a:srgbClr val="FF0000"/>
                  </a:solidFill>
                </a:rPr>
                <a:t>TNF-</a:t>
              </a:r>
              <a:r>
                <a:rPr lang="el-GR" sz="1400" b="1" dirty="0">
                  <a:solidFill>
                    <a:srgbClr val="FF0000"/>
                  </a:solidFill>
                </a:rPr>
                <a:t>α</a:t>
              </a:r>
              <a:endParaRPr lang="en-US" sz="1400" b="1" dirty="0">
                <a:solidFill>
                  <a:srgbClr val="FF0000"/>
                </a:solidFill>
              </a:endParaRPr>
            </a:p>
          </p:txBody>
        </p:sp>
        <p:sp>
          <p:nvSpPr>
            <p:cNvPr id="23" name="TextBox 22">
              <a:extLst>
                <a:ext uri="{FF2B5EF4-FFF2-40B4-BE49-F238E27FC236}">
                  <a16:creationId xmlns:a16="http://schemas.microsoft.com/office/drawing/2014/main" id="{17765317-DBDB-41D1-9BFA-B9DD5368383C}"/>
                </a:ext>
              </a:extLst>
            </p:cNvPr>
            <p:cNvSpPr txBox="1"/>
            <p:nvPr/>
          </p:nvSpPr>
          <p:spPr>
            <a:xfrm>
              <a:off x="6749413" y="2776761"/>
              <a:ext cx="822661" cy="523220"/>
            </a:xfrm>
            <a:prstGeom prst="rect">
              <a:avLst/>
            </a:prstGeom>
            <a:noFill/>
          </p:spPr>
          <p:txBody>
            <a:bodyPr wrap="none" rtlCol="0">
              <a:spAutoFit/>
            </a:bodyPr>
            <a:lstStyle/>
            <a:p>
              <a:pPr algn="ctr"/>
              <a:r>
                <a:rPr lang="en-US" sz="1400" b="1" dirty="0"/>
                <a:t>LPS </a:t>
              </a:r>
            </a:p>
            <a:p>
              <a:pPr algn="ctr"/>
              <a:r>
                <a:rPr lang="en-US" sz="1400" b="1" dirty="0"/>
                <a:t>(TLR-4)</a:t>
              </a:r>
            </a:p>
          </p:txBody>
        </p:sp>
        <p:sp>
          <p:nvSpPr>
            <p:cNvPr id="24" name="TextBox 23">
              <a:extLst>
                <a:ext uri="{FF2B5EF4-FFF2-40B4-BE49-F238E27FC236}">
                  <a16:creationId xmlns:a16="http://schemas.microsoft.com/office/drawing/2014/main" id="{A3972565-0BEE-4CDF-985B-8D60BA746CB2}"/>
                </a:ext>
              </a:extLst>
            </p:cNvPr>
            <p:cNvSpPr txBox="1"/>
            <p:nvPr/>
          </p:nvSpPr>
          <p:spPr>
            <a:xfrm>
              <a:off x="5991872" y="2797932"/>
              <a:ext cx="928460" cy="523220"/>
            </a:xfrm>
            <a:prstGeom prst="rect">
              <a:avLst/>
            </a:prstGeom>
            <a:noFill/>
          </p:spPr>
          <p:txBody>
            <a:bodyPr wrap="none" rtlCol="0">
              <a:spAutoFit/>
            </a:bodyPr>
            <a:lstStyle/>
            <a:p>
              <a:pPr algn="ctr"/>
              <a:r>
                <a:rPr lang="en-US" sz="1400" b="1" i="1" dirty="0"/>
                <a:t>S. aureus </a:t>
              </a:r>
            </a:p>
            <a:p>
              <a:pPr algn="ctr"/>
              <a:r>
                <a:rPr lang="en-US" sz="1400" b="1" dirty="0"/>
                <a:t>(TLR-2)</a:t>
              </a:r>
            </a:p>
          </p:txBody>
        </p:sp>
        <p:sp>
          <p:nvSpPr>
            <p:cNvPr id="7" name="Isosceles Triangle 6">
              <a:extLst>
                <a:ext uri="{FF2B5EF4-FFF2-40B4-BE49-F238E27FC236}">
                  <a16:creationId xmlns:a16="http://schemas.microsoft.com/office/drawing/2014/main" id="{76B0EC75-F43E-4834-84BC-C0F04A9004CA}"/>
                </a:ext>
              </a:extLst>
            </p:cNvPr>
            <p:cNvSpPr/>
            <p:nvPr/>
          </p:nvSpPr>
          <p:spPr>
            <a:xfrm rot="14108602">
              <a:off x="5456980" y="4009104"/>
              <a:ext cx="166726" cy="200462"/>
            </a:xfrm>
            <a:prstGeom prst="triangle">
              <a:avLst>
                <a:gd name="adj" fmla="val 52126"/>
              </a:avLst>
            </a:prstGeom>
            <a:solidFill>
              <a:schemeClr val="accent1">
                <a:lumMod val="50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TextBox 51">
              <a:extLst>
                <a:ext uri="{FF2B5EF4-FFF2-40B4-BE49-F238E27FC236}">
                  <a16:creationId xmlns:a16="http://schemas.microsoft.com/office/drawing/2014/main" id="{8C2C6DF5-F2C6-4BA7-8807-F98F88E1D6A5}"/>
                </a:ext>
              </a:extLst>
            </p:cNvPr>
            <p:cNvSpPr txBox="1"/>
            <p:nvPr/>
          </p:nvSpPr>
          <p:spPr>
            <a:xfrm>
              <a:off x="5606018" y="2436064"/>
              <a:ext cx="2453546" cy="400110"/>
            </a:xfrm>
            <a:prstGeom prst="rect">
              <a:avLst/>
            </a:prstGeom>
            <a:noFill/>
          </p:spPr>
          <p:txBody>
            <a:bodyPr wrap="none" rtlCol="0">
              <a:spAutoFit/>
            </a:bodyPr>
            <a:lstStyle/>
            <a:p>
              <a:r>
                <a:rPr lang="en-US" b="1" dirty="0"/>
                <a:t>TLR Activation Assay</a:t>
              </a:r>
            </a:p>
          </p:txBody>
        </p:sp>
        <p:sp>
          <p:nvSpPr>
            <p:cNvPr id="56" name="Rectangle 55">
              <a:extLst>
                <a:ext uri="{FF2B5EF4-FFF2-40B4-BE49-F238E27FC236}">
                  <a16:creationId xmlns:a16="http://schemas.microsoft.com/office/drawing/2014/main" id="{6E90EF07-3F53-445E-8428-FFC34EA84F10}"/>
                </a:ext>
              </a:extLst>
            </p:cNvPr>
            <p:cNvSpPr/>
            <p:nvPr/>
          </p:nvSpPr>
          <p:spPr>
            <a:xfrm>
              <a:off x="4742743" y="2470190"/>
              <a:ext cx="4123274" cy="2218800"/>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7" name="Arrow: Down 66">
            <a:extLst>
              <a:ext uri="{FF2B5EF4-FFF2-40B4-BE49-F238E27FC236}">
                <a16:creationId xmlns:a16="http://schemas.microsoft.com/office/drawing/2014/main" id="{9E991C3D-517E-4BA8-97E0-4CD435E616B8}"/>
              </a:ext>
            </a:extLst>
          </p:cNvPr>
          <p:cNvSpPr/>
          <p:nvPr/>
        </p:nvSpPr>
        <p:spPr>
          <a:xfrm rot="10800000">
            <a:off x="3826931" y="4645796"/>
            <a:ext cx="93128" cy="192378"/>
          </a:xfrm>
          <a:prstGeom prst="downArrow">
            <a:avLst/>
          </a:prstGeom>
          <a:solidFill>
            <a:srgbClr val="00206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TextBox 58">
            <a:extLst>
              <a:ext uri="{FF2B5EF4-FFF2-40B4-BE49-F238E27FC236}">
                <a16:creationId xmlns:a16="http://schemas.microsoft.com/office/drawing/2014/main" id="{184BF16F-10B6-4BFF-8074-AA6552EAF4EA}"/>
              </a:ext>
            </a:extLst>
          </p:cNvPr>
          <p:cNvSpPr txBox="1"/>
          <p:nvPr/>
        </p:nvSpPr>
        <p:spPr>
          <a:xfrm>
            <a:off x="1445266" y="3817404"/>
            <a:ext cx="9822173" cy="1323439"/>
          </a:xfrm>
          <a:prstGeom prst="rect">
            <a:avLst/>
          </a:prstGeom>
          <a:noFill/>
        </p:spPr>
        <p:txBody>
          <a:bodyPr wrap="square" rtlCol="0">
            <a:spAutoFit/>
          </a:bodyPr>
          <a:lstStyle/>
          <a:p>
            <a:pPr marL="342900" indent="-342900">
              <a:buFont typeface="Arial" panose="020B0604020202020204" pitchFamily="34" charset="0"/>
              <a:buChar char="•"/>
            </a:pPr>
            <a:r>
              <a:rPr lang="en-US" b="1" dirty="0">
                <a:latin typeface="+mj-lt"/>
              </a:rPr>
              <a:t>↑ TLR-2</a:t>
            </a:r>
            <a:r>
              <a:rPr lang="en-US" dirty="0">
                <a:latin typeface="+mj-lt"/>
              </a:rPr>
              <a:t> signaling distinguishes UCPPS from healthy controls</a:t>
            </a:r>
          </a:p>
          <a:p>
            <a:pPr marL="342900" indent="-342900">
              <a:buFont typeface="Arial" panose="020B0604020202020204" pitchFamily="34" charset="0"/>
              <a:buChar char="•"/>
            </a:pPr>
            <a:r>
              <a:rPr lang="en-US" b="1" dirty="0" smtClean="0">
                <a:latin typeface="+mj-lt"/>
              </a:rPr>
              <a:t>↑ TLR-4</a:t>
            </a:r>
            <a:r>
              <a:rPr lang="en-US" dirty="0" smtClean="0">
                <a:latin typeface="+mj-lt"/>
              </a:rPr>
              <a:t> </a:t>
            </a:r>
            <a:r>
              <a:rPr lang="en-US" dirty="0">
                <a:latin typeface="+mj-lt"/>
              </a:rPr>
              <a:t>signaling associated with </a:t>
            </a:r>
            <a:r>
              <a:rPr lang="en-US" b="1" dirty="0">
                <a:latin typeface="+mj-lt"/>
              </a:rPr>
              <a:t>greater UCPPS </a:t>
            </a:r>
            <a:r>
              <a:rPr lang="en-US" b="1" dirty="0" smtClean="0">
                <a:latin typeface="+mj-lt"/>
              </a:rPr>
              <a:t>pain, symptom duration and more widespread pain</a:t>
            </a:r>
          </a:p>
          <a:p>
            <a:pPr marL="342900" indent="-342900">
              <a:buFont typeface="Arial" panose="020B0604020202020204" pitchFamily="34" charset="0"/>
              <a:buChar char="•"/>
            </a:pPr>
            <a:r>
              <a:rPr lang="en-US" b="1" dirty="0" smtClean="0">
                <a:latin typeface="+mj-lt"/>
              </a:rPr>
              <a:t>↑ TLR-2 and TLR-4</a:t>
            </a:r>
            <a:r>
              <a:rPr lang="en-US" dirty="0" smtClean="0">
                <a:latin typeface="+mj-lt"/>
              </a:rPr>
              <a:t> signaling associated with worse symptom outcomes over time</a:t>
            </a:r>
            <a:endParaRPr lang="en-US" dirty="0">
              <a:latin typeface="+mj-lt"/>
            </a:endParaRPr>
          </a:p>
        </p:txBody>
      </p:sp>
      <p:grpSp>
        <p:nvGrpSpPr>
          <p:cNvPr id="73" name="Group 72">
            <a:extLst>
              <a:ext uri="{FF2B5EF4-FFF2-40B4-BE49-F238E27FC236}">
                <a16:creationId xmlns:a16="http://schemas.microsoft.com/office/drawing/2014/main" id="{254EBABD-5F1C-4EF2-AB3F-A6B9DFC804B0}"/>
              </a:ext>
            </a:extLst>
          </p:cNvPr>
          <p:cNvGrpSpPr/>
          <p:nvPr/>
        </p:nvGrpSpPr>
        <p:grpSpPr>
          <a:xfrm>
            <a:off x="1524000" y="3035"/>
            <a:ext cx="9144000" cy="990600"/>
            <a:chOff x="0" y="3035"/>
            <a:chExt cx="9144000" cy="990600"/>
          </a:xfrm>
        </p:grpSpPr>
        <p:sp>
          <p:nvSpPr>
            <p:cNvPr id="4" name="Rectangle 3">
              <a:extLst>
                <a:ext uri="{FF2B5EF4-FFF2-40B4-BE49-F238E27FC236}">
                  <a16:creationId xmlns:a16="http://schemas.microsoft.com/office/drawing/2014/main" id="{0A5C112B-1D14-4749-89B7-8226BCE68522}"/>
                </a:ext>
              </a:extLst>
            </p:cNvPr>
            <p:cNvSpPr/>
            <p:nvPr/>
          </p:nvSpPr>
          <p:spPr>
            <a:xfrm>
              <a:off x="0" y="3035"/>
              <a:ext cx="9144000" cy="990600"/>
            </a:xfrm>
            <a:prstGeom prst="rect">
              <a:avLst/>
            </a:prstGeom>
            <a:solidFill>
              <a:srgbClr val="FFFF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solidFill>
                  <a:prstClr val="white"/>
                </a:solidFill>
              </a:endParaRPr>
            </a:p>
          </p:txBody>
        </p:sp>
        <p:sp>
          <p:nvSpPr>
            <p:cNvPr id="25" name="TextBox 24">
              <a:extLst>
                <a:ext uri="{FF2B5EF4-FFF2-40B4-BE49-F238E27FC236}">
                  <a16:creationId xmlns:a16="http://schemas.microsoft.com/office/drawing/2014/main" id="{D5FF88F0-638E-4E0E-B630-7F62AF33B72D}"/>
                </a:ext>
              </a:extLst>
            </p:cNvPr>
            <p:cNvSpPr txBox="1"/>
            <p:nvPr/>
          </p:nvSpPr>
          <p:spPr>
            <a:xfrm>
              <a:off x="2743309" y="269787"/>
              <a:ext cx="5695790" cy="523220"/>
            </a:xfrm>
            <a:prstGeom prst="rect">
              <a:avLst/>
            </a:prstGeom>
            <a:noFill/>
          </p:spPr>
          <p:txBody>
            <a:bodyPr wrap="none" rtlCol="0">
              <a:spAutoFit/>
            </a:bodyPr>
            <a:lstStyle/>
            <a:p>
              <a:r>
                <a:rPr lang="en-US" sz="2800" b="1" dirty="0">
                  <a:solidFill>
                    <a:srgbClr val="002060"/>
                  </a:solidFill>
                  <a:latin typeface="+mj-lt"/>
                </a:rPr>
                <a:t>Primed Inflammatory</a:t>
              </a:r>
              <a:r>
                <a:rPr lang="en-US" sz="2800" b="1" dirty="0">
                  <a:solidFill>
                    <a:srgbClr val="0070C0"/>
                  </a:solidFill>
                  <a:latin typeface="+mj-lt"/>
                </a:rPr>
                <a:t> </a:t>
              </a:r>
              <a:r>
                <a:rPr lang="en-US" sz="2800" b="1" dirty="0">
                  <a:solidFill>
                    <a:srgbClr val="002060"/>
                  </a:solidFill>
                  <a:latin typeface="+mj-lt"/>
                </a:rPr>
                <a:t>Phenotype</a:t>
              </a:r>
            </a:p>
          </p:txBody>
        </p:sp>
        <p:pic>
          <p:nvPicPr>
            <p:cNvPr id="82" name="Picture 81">
              <a:extLst>
                <a:ext uri="{FF2B5EF4-FFF2-40B4-BE49-F238E27FC236}">
                  <a16:creationId xmlns:a16="http://schemas.microsoft.com/office/drawing/2014/main" id="{1B1760A1-3C0E-4A4F-9D4F-50A284101B32}"/>
                </a:ext>
              </a:extLst>
            </p:cNvPr>
            <p:cNvPicPr>
              <a:picLocks noChangeAspect="1"/>
            </p:cNvPicPr>
            <p:nvPr/>
          </p:nvPicPr>
          <p:blipFill>
            <a:blip r:embed="rId4"/>
            <a:stretch>
              <a:fillRect/>
            </a:stretch>
          </p:blipFill>
          <p:spPr>
            <a:xfrm>
              <a:off x="177543" y="134493"/>
              <a:ext cx="1875593" cy="724661"/>
            </a:xfrm>
            <a:prstGeom prst="rect">
              <a:avLst/>
            </a:prstGeom>
          </p:spPr>
        </p:pic>
      </p:grpSp>
      <p:sp>
        <p:nvSpPr>
          <p:cNvPr id="76" name="TextBox 75"/>
          <p:cNvSpPr txBox="1"/>
          <p:nvPr/>
        </p:nvSpPr>
        <p:spPr>
          <a:xfrm>
            <a:off x="6585464" y="5976414"/>
            <a:ext cx="5532472" cy="83099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lgn="r" defTabSz="914396" fontAlgn="auto">
              <a:spcBef>
                <a:spcPts val="0"/>
              </a:spcBef>
              <a:spcAft>
                <a:spcPts val="0"/>
              </a:spcAft>
            </a:pPr>
            <a:r>
              <a:rPr lang="en-US" sz="1600" dirty="0">
                <a:latin typeface="+mj-lt"/>
              </a:rPr>
              <a:t>Schrepf A, et al.  Pain 2014;155:1755.</a:t>
            </a:r>
          </a:p>
          <a:p>
            <a:pPr algn="r" defTabSz="914396" fontAlgn="auto">
              <a:spcBef>
                <a:spcPts val="0"/>
              </a:spcBef>
              <a:spcAft>
                <a:spcPts val="0"/>
              </a:spcAft>
            </a:pPr>
            <a:r>
              <a:rPr lang="en-US" sz="1600" dirty="0">
                <a:latin typeface="+mj-lt"/>
              </a:rPr>
              <a:t>Schrepf A, et al.  Brain </a:t>
            </a:r>
            <a:r>
              <a:rPr lang="en-US" sz="1600" dirty="0" err="1">
                <a:latin typeface="+mj-lt"/>
              </a:rPr>
              <a:t>Behav</a:t>
            </a:r>
            <a:r>
              <a:rPr lang="en-US" sz="1600" dirty="0">
                <a:latin typeface="+mj-lt"/>
              </a:rPr>
              <a:t> </a:t>
            </a:r>
            <a:r>
              <a:rPr lang="en-US" sz="1600" dirty="0" err="1">
                <a:latin typeface="+mj-lt"/>
              </a:rPr>
              <a:t>Immun</a:t>
            </a:r>
            <a:r>
              <a:rPr lang="en-US" sz="1600" dirty="0">
                <a:latin typeface="+mj-lt"/>
              </a:rPr>
              <a:t> 2015;49:66.</a:t>
            </a:r>
          </a:p>
          <a:p>
            <a:pPr algn="r" defTabSz="914396" fontAlgn="auto">
              <a:spcBef>
                <a:spcPts val="0"/>
              </a:spcBef>
              <a:spcAft>
                <a:spcPts val="0"/>
              </a:spcAft>
            </a:pPr>
            <a:r>
              <a:rPr lang="en-US" sz="1600" dirty="0">
                <a:latin typeface="+mj-lt"/>
              </a:rPr>
              <a:t>Schrepf A, et al.  Urology 2016;90:56.</a:t>
            </a:r>
          </a:p>
        </p:txBody>
      </p:sp>
    </p:spTree>
    <p:extLst>
      <p:ext uri="{BB962C8B-B14F-4D97-AF65-F5344CB8AC3E}">
        <p14:creationId xmlns:p14="http://schemas.microsoft.com/office/powerpoint/2010/main" val="151064507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57885"/>
          </a:xfrm>
        </p:spPr>
        <p:txBody>
          <a:bodyPr>
            <a:normAutofit/>
          </a:bodyPr>
          <a:lstStyle/>
          <a:p>
            <a:pPr algn="ctr"/>
            <a:r>
              <a:rPr lang="en-US" sz="4000" dirty="0" smtClean="0"/>
              <a:t>MAPP </a:t>
            </a:r>
            <a:r>
              <a:rPr lang="en-US" sz="4000" dirty="0"/>
              <a:t>Body </a:t>
            </a:r>
            <a:r>
              <a:rPr lang="en-US" sz="4000" dirty="0" smtClean="0"/>
              <a:t>Map</a:t>
            </a:r>
            <a:endParaRPr lang="en-US" sz="4000" dirty="0"/>
          </a:p>
        </p:txBody>
      </p:sp>
      <p:sp>
        <p:nvSpPr>
          <p:cNvPr id="3" name="Content Placeholder 2"/>
          <p:cNvSpPr>
            <a:spLocks noGrp="1"/>
          </p:cNvSpPr>
          <p:nvPr>
            <p:ph idx="1"/>
          </p:nvPr>
        </p:nvSpPr>
        <p:spPr>
          <a:xfrm>
            <a:off x="538480" y="1381760"/>
            <a:ext cx="6024879" cy="5247640"/>
          </a:xfrm>
        </p:spPr>
        <p:txBody>
          <a:bodyPr>
            <a:normAutofit/>
          </a:bodyPr>
          <a:lstStyle/>
          <a:p>
            <a:r>
              <a:rPr lang="en-US" dirty="0" smtClean="0"/>
              <a:t>1 pelvic region (white)</a:t>
            </a:r>
          </a:p>
          <a:p>
            <a:r>
              <a:rPr lang="en-US" dirty="0" smtClean="0"/>
              <a:t>12 extra-pelvic regions</a:t>
            </a:r>
          </a:p>
          <a:p>
            <a:endParaRPr lang="en-US" dirty="0" smtClean="0"/>
          </a:p>
          <a:p>
            <a:r>
              <a:rPr lang="en-US" dirty="0" smtClean="0"/>
              <a:t>Categories:</a:t>
            </a:r>
          </a:p>
          <a:p>
            <a:pPr lvl="1"/>
            <a:r>
              <a:rPr lang="en-US" dirty="0" smtClean="0"/>
              <a:t>Pelvic pain only (0)</a:t>
            </a:r>
          </a:p>
          <a:p>
            <a:pPr lvl="1"/>
            <a:r>
              <a:rPr lang="en-US" dirty="0" smtClean="0"/>
              <a:t>Widespread pain (3+ regions)</a:t>
            </a:r>
            <a:endParaRPr lang="en-US" dirty="0"/>
          </a:p>
          <a:p>
            <a:pPr lvl="1"/>
            <a:r>
              <a:rPr lang="en-US" dirty="0" smtClean="0"/>
              <a:t>Intermediate (1-2 regions)</a:t>
            </a:r>
          </a:p>
          <a:p>
            <a:pPr lvl="1"/>
            <a:endParaRPr lang="en-US" dirty="0" smtClean="0"/>
          </a:p>
        </p:txBody>
      </p:sp>
      <p:pic>
        <p:nvPicPr>
          <p:cNvPr id="4" name="Picture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7081521" y="1618932"/>
            <a:ext cx="5015230" cy="5039344"/>
          </a:xfrm>
          <a:prstGeom prst="rect">
            <a:avLst/>
          </a:prstGeom>
        </p:spPr>
      </p:pic>
      <p:sp>
        <p:nvSpPr>
          <p:cNvPr id="5" name="Slide Number Placeholder 4">
            <a:extLst>
              <a:ext uri="{FF2B5EF4-FFF2-40B4-BE49-F238E27FC236}">
                <a16:creationId xmlns:a16="http://schemas.microsoft.com/office/drawing/2014/main" id="{359B07EC-DB48-4227-8A09-7A4CC819699B}"/>
              </a:ext>
            </a:extLst>
          </p:cNvPr>
          <p:cNvSpPr>
            <a:spLocks noGrp="1"/>
          </p:cNvSpPr>
          <p:nvPr>
            <p:ph type="sldNum" sz="quarter" idx="4294967295"/>
          </p:nvPr>
        </p:nvSpPr>
        <p:spPr/>
        <p:txBody>
          <a:bodyPr/>
          <a:lstStyle/>
          <a:p>
            <a:endParaRPr lang="en-US" dirty="0"/>
          </a:p>
        </p:txBody>
      </p:sp>
    </p:spTree>
    <p:extLst>
      <p:ext uri="{BB962C8B-B14F-4D97-AF65-F5344CB8AC3E}">
        <p14:creationId xmlns:p14="http://schemas.microsoft.com/office/powerpoint/2010/main" val="3211659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bwMode="auto">
          <a:xfrm>
            <a:off x="294640" y="609600"/>
            <a:ext cx="1534160" cy="589280"/>
          </a:xfrm>
          <a:prstGeom prst="rect">
            <a:avLst/>
          </a:prstGeom>
          <a:solidFill>
            <a:schemeClr val="bg1"/>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chemeClr val="tx1"/>
              </a:solidFill>
              <a:effectLst/>
              <a:latin typeface="Times New Roman" pitchFamily="18" charset="0"/>
            </a:endParaRPr>
          </a:p>
        </p:txBody>
      </p:sp>
      <p:sp>
        <p:nvSpPr>
          <p:cNvPr id="2" name="Title 1"/>
          <p:cNvSpPr>
            <a:spLocks noGrp="1"/>
          </p:cNvSpPr>
          <p:nvPr>
            <p:ph type="title"/>
          </p:nvPr>
        </p:nvSpPr>
        <p:spPr>
          <a:xfrm>
            <a:off x="386080" y="1419225"/>
            <a:ext cx="4675321" cy="514350"/>
          </a:xfrm>
          <a:solidFill>
            <a:srgbClr val="FFF1CE"/>
          </a:solidFill>
        </p:spPr>
        <p:txBody>
          <a:bodyPr/>
          <a:lstStyle/>
          <a:p>
            <a:r>
              <a:rPr lang="en-US" sz="2000" b="1" dirty="0">
                <a:solidFill>
                  <a:srgbClr val="00005F"/>
                </a:solidFill>
              </a:rPr>
              <a:t>Pelvic Exam: Female (12:00 Anterior) </a:t>
            </a:r>
          </a:p>
        </p:txBody>
      </p:sp>
      <p:sp>
        <p:nvSpPr>
          <p:cNvPr id="3" name="Slide Number Placeholder 2"/>
          <p:cNvSpPr>
            <a:spLocks noGrp="1"/>
          </p:cNvSpPr>
          <p:nvPr>
            <p:ph type="sldNum" sz="quarter" idx="4294967295"/>
          </p:nvPr>
        </p:nvSpPr>
        <p:spPr/>
        <p:txBody>
          <a:bodyPr/>
          <a:lstStyle/>
          <a:p>
            <a:fld id="{09008396-F53A-4E23-9AE2-C374FC83E0A8}" type="slidenum">
              <a:rPr lang="en-US" smtClean="0"/>
              <a:t>42</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98531" y="4663384"/>
            <a:ext cx="4724400" cy="2133054"/>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5823" y="4657725"/>
            <a:ext cx="4484458" cy="2128668"/>
          </a:xfrm>
          <a:prstGeom prst="rect">
            <a:avLst/>
          </a:prstGeom>
        </p:spPr>
      </p:pic>
      <p:graphicFrame>
        <p:nvGraphicFramePr>
          <p:cNvPr id="9" name="Table 8"/>
          <p:cNvGraphicFramePr>
            <a:graphicFrameLocks noGrp="1"/>
          </p:cNvGraphicFramePr>
          <p:nvPr>
            <p:extLst/>
          </p:nvPr>
        </p:nvGraphicFramePr>
        <p:xfrm>
          <a:off x="505823" y="1931128"/>
          <a:ext cx="4484458" cy="2829876"/>
        </p:xfrm>
        <a:graphic>
          <a:graphicData uri="http://schemas.openxmlformats.org/drawingml/2006/table">
            <a:tbl>
              <a:tblPr>
                <a:tableStyleId>{5C22544A-7EE6-4342-B048-85BDC9FD1C3A}</a:tableStyleId>
              </a:tblPr>
              <a:tblGrid>
                <a:gridCol w="1878108">
                  <a:extLst>
                    <a:ext uri="{9D8B030D-6E8A-4147-A177-3AD203B41FA5}">
                      <a16:colId xmlns:a16="http://schemas.microsoft.com/office/drawing/2014/main" val="1861727877"/>
                    </a:ext>
                  </a:extLst>
                </a:gridCol>
                <a:gridCol w="1452068">
                  <a:extLst>
                    <a:ext uri="{9D8B030D-6E8A-4147-A177-3AD203B41FA5}">
                      <a16:colId xmlns:a16="http://schemas.microsoft.com/office/drawing/2014/main" val="121924216"/>
                    </a:ext>
                  </a:extLst>
                </a:gridCol>
                <a:gridCol w="1154282">
                  <a:extLst>
                    <a:ext uri="{9D8B030D-6E8A-4147-A177-3AD203B41FA5}">
                      <a16:colId xmlns:a16="http://schemas.microsoft.com/office/drawing/2014/main" val="1153991407"/>
                    </a:ext>
                  </a:extLst>
                </a:gridCol>
              </a:tblGrid>
              <a:tr h="418567">
                <a:tc>
                  <a:txBody>
                    <a:bodyPr/>
                    <a:lstStyle/>
                    <a:p>
                      <a:pPr marL="0" marR="0" algn="ctr">
                        <a:lnSpc>
                          <a:spcPct val="107000"/>
                        </a:lnSpc>
                        <a:spcBef>
                          <a:spcPts val="145"/>
                        </a:spcBef>
                        <a:spcAft>
                          <a:spcPts val="145"/>
                        </a:spcAft>
                      </a:pPr>
                      <a:r>
                        <a:rPr lang="en-US" sz="1600" dirty="0">
                          <a:solidFill>
                            <a:srgbClr val="002060"/>
                          </a:solidFill>
                        </a:rPr>
                        <a:t>PEX Internal </a:t>
                      </a:r>
                      <a:br>
                        <a:rPr lang="en-US" sz="1600" dirty="0">
                          <a:solidFill>
                            <a:srgbClr val="002060"/>
                          </a:solidFill>
                        </a:rPr>
                      </a:br>
                      <a:r>
                        <a:rPr lang="en-US" sz="1600" dirty="0">
                          <a:solidFill>
                            <a:srgbClr val="002060"/>
                          </a:solidFill>
                        </a:rPr>
                        <a:t>Pain Index6</a:t>
                      </a:r>
                      <a:endParaRPr lang="en-US" sz="1600" dirty="0">
                        <a:solidFill>
                          <a:srgbClr val="002060"/>
                        </a:solidFill>
                        <a:effectLst/>
                        <a:latin typeface="+mn-lt"/>
                        <a:ea typeface="Times New Roman" panose="02020603050405020304" pitchFamily="18" charset="0"/>
                      </a:endParaRPr>
                    </a:p>
                  </a:txBody>
                  <a:tcPr marL="18415" marR="18415" marT="0"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FFF1CE"/>
                    </a:solidFill>
                  </a:tcPr>
                </a:tc>
                <a:tc>
                  <a:txBody>
                    <a:bodyPr/>
                    <a:lstStyle/>
                    <a:p>
                      <a:pPr marL="0" marR="0" algn="ctr">
                        <a:lnSpc>
                          <a:spcPct val="107000"/>
                        </a:lnSpc>
                        <a:spcBef>
                          <a:spcPts val="145"/>
                        </a:spcBef>
                        <a:spcAft>
                          <a:spcPts val="145"/>
                        </a:spcAft>
                      </a:pPr>
                      <a:r>
                        <a:rPr lang="en-US" sz="1600" dirty="0">
                          <a:solidFill>
                            <a:srgbClr val="002060"/>
                          </a:solidFill>
                          <a:effectLst/>
                          <a:latin typeface="+mn-lt"/>
                        </a:rPr>
                        <a:t>Frequency</a:t>
                      </a:r>
                      <a:endParaRPr lang="en-US" sz="1600" dirty="0">
                        <a:solidFill>
                          <a:srgbClr val="002060"/>
                        </a:solidFill>
                        <a:effectLst/>
                        <a:latin typeface="+mn-lt"/>
                        <a:ea typeface="Times New Roman" panose="02020603050405020304" pitchFamily="18" charset="0"/>
                      </a:endParaRPr>
                    </a:p>
                  </a:txBody>
                  <a:tcPr marL="18415" marR="1841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FFF1CE"/>
                    </a:solidFill>
                  </a:tcPr>
                </a:tc>
                <a:tc>
                  <a:txBody>
                    <a:bodyPr/>
                    <a:lstStyle/>
                    <a:p>
                      <a:pPr marL="0" marR="0" algn="ctr">
                        <a:lnSpc>
                          <a:spcPct val="107000"/>
                        </a:lnSpc>
                        <a:spcBef>
                          <a:spcPts val="145"/>
                        </a:spcBef>
                        <a:spcAft>
                          <a:spcPts val="145"/>
                        </a:spcAft>
                      </a:pPr>
                      <a:r>
                        <a:rPr lang="en-US" sz="1600" dirty="0">
                          <a:solidFill>
                            <a:srgbClr val="002060"/>
                          </a:solidFill>
                          <a:effectLst/>
                          <a:latin typeface="+mn-lt"/>
                        </a:rPr>
                        <a:t>Percent</a:t>
                      </a:r>
                      <a:endParaRPr lang="en-US" sz="1600" dirty="0">
                        <a:solidFill>
                          <a:srgbClr val="002060"/>
                        </a:solidFill>
                        <a:effectLst/>
                        <a:latin typeface="+mn-lt"/>
                        <a:ea typeface="Times New Roman" panose="02020603050405020304" pitchFamily="18" charset="0"/>
                      </a:endParaRPr>
                    </a:p>
                  </a:txBody>
                  <a:tcPr marL="18415" marR="18415" marT="0"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rgbClr val="FFF1CE"/>
                    </a:solidFill>
                  </a:tcPr>
                </a:tc>
                <a:extLst>
                  <a:ext uri="{0D108BD9-81ED-4DB2-BD59-A6C34878D82A}">
                    <a16:rowId xmlns:a16="http://schemas.microsoft.com/office/drawing/2014/main" val="3632334389"/>
                  </a:ext>
                </a:extLst>
              </a:tr>
              <a:tr h="329719">
                <a:tc>
                  <a:txBody>
                    <a:bodyPr/>
                    <a:lstStyle/>
                    <a:p>
                      <a:pPr marL="0" marR="0" algn="ctr">
                        <a:lnSpc>
                          <a:spcPct val="107000"/>
                        </a:lnSpc>
                        <a:spcBef>
                          <a:spcPts val="145"/>
                        </a:spcBef>
                        <a:spcAft>
                          <a:spcPts val="145"/>
                        </a:spcAft>
                      </a:pPr>
                      <a:r>
                        <a:rPr lang="en-US" sz="1600" dirty="0">
                          <a:solidFill>
                            <a:srgbClr val="002060"/>
                          </a:solidFill>
                          <a:effectLst/>
                          <a:latin typeface="+mn-lt"/>
                        </a:rPr>
                        <a:t>0</a:t>
                      </a:r>
                      <a:endParaRPr lang="en-US" sz="1600" dirty="0">
                        <a:solidFill>
                          <a:srgbClr val="002060"/>
                        </a:solidFill>
                        <a:effectLst/>
                        <a:latin typeface="+mn-lt"/>
                        <a:ea typeface="Times New Roman" panose="02020603050405020304" pitchFamily="18" charset="0"/>
                      </a:endParaRPr>
                    </a:p>
                  </a:txBody>
                  <a:tcPr marL="18415" marR="18415"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FFF1CE"/>
                    </a:solidFill>
                  </a:tcPr>
                </a:tc>
                <a:tc>
                  <a:txBody>
                    <a:bodyPr/>
                    <a:lstStyle/>
                    <a:p>
                      <a:pPr marL="0" marR="0" algn="ctr">
                        <a:lnSpc>
                          <a:spcPct val="107000"/>
                        </a:lnSpc>
                        <a:spcBef>
                          <a:spcPts val="145"/>
                        </a:spcBef>
                        <a:spcAft>
                          <a:spcPts val="145"/>
                        </a:spcAft>
                      </a:pPr>
                      <a:r>
                        <a:rPr lang="en-US" sz="1600" dirty="0">
                          <a:solidFill>
                            <a:srgbClr val="002060"/>
                          </a:solidFill>
                          <a:effectLst/>
                          <a:latin typeface="+mn-lt"/>
                          <a:ea typeface="Times New Roman" panose="02020603050405020304" pitchFamily="18" charset="0"/>
                        </a:rPr>
                        <a:t>24</a:t>
                      </a:r>
                    </a:p>
                  </a:txBody>
                  <a:tcPr marL="18415" marR="1841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FFF1CE"/>
                    </a:solidFill>
                  </a:tcPr>
                </a:tc>
                <a:tc>
                  <a:txBody>
                    <a:bodyPr/>
                    <a:lstStyle/>
                    <a:p>
                      <a:pPr marL="0" marR="0" algn="ctr">
                        <a:lnSpc>
                          <a:spcPct val="107000"/>
                        </a:lnSpc>
                        <a:spcBef>
                          <a:spcPts val="145"/>
                        </a:spcBef>
                        <a:spcAft>
                          <a:spcPts val="145"/>
                        </a:spcAft>
                      </a:pPr>
                      <a:r>
                        <a:rPr lang="en-US" sz="1600" dirty="0">
                          <a:solidFill>
                            <a:srgbClr val="002060"/>
                          </a:solidFill>
                          <a:effectLst/>
                          <a:latin typeface="+mn-lt"/>
                          <a:ea typeface="Times New Roman" panose="02020603050405020304" pitchFamily="18" charset="0"/>
                        </a:rPr>
                        <a:t>6.50</a:t>
                      </a:r>
                    </a:p>
                  </a:txBody>
                  <a:tcPr marL="18415" marR="18415"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rgbClr val="FFF1CE"/>
                    </a:solidFill>
                  </a:tcPr>
                </a:tc>
                <a:extLst>
                  <a:ext uri="{0D108BD9-81ED-4DB2-BD59-A6C34878D82A}">
                    <a16:rowId xmlns:a16="http://schemas.microsoft.com/office/drawing/2014/main" val="1719729517"/>
                  </a:ext>
                </a:extLst>
              </a:tr>
              <a:tr h="329719">
                <a:tc>
                  <a:txBody>
                    <a:bodyPr/>
                    <a:lstStyle/>
                    <a:p>
                      <a:pPr marL="0" marR="0" algn="ctr">
                        <a:lnSpc>
                          <a:spcPct val="107000"/>
                        </a:lnSpc>
                        <a:spcBef>
                          <a:spcPts val="145"/>
                        </a:spcBef>
                        <a:spcAft>
                          <a:spcPts val="145"/>
                        </a:spcAft>
                      </a:pPr>
                      <a:r>
                        <a:rPr lang="en-US" sz="1600" dirty="0">
                          <a:solidFill>
                            <a:srgbClr val="002060"/>
                          </a:solidFill>
                          <a:effectLst/>
                          <a:latin typeface="+mn-lt"/>
                        </a:rPr>
                        <a:t>1</a:t>
                      </a:r>
                      <a:endParaRPr lang="en-US" sz="1600" dirty="0">
                        <a:solidFill>
                          <a:srgbClr val="002060"/>
                        </a:solidFill>
                        <a:effectLst/>
                        <a:latin typeface="+mn-lt"/>
                        <a:ea typeface="Times New Roman" panose="02020603050405020304" pitchFamily="18" charset="0"/>
                      </a:endParaRPr>
                    </a:p>
                  </a:txBody>
                  <a:tcPr marL="18415" marR="18415" marT="0" marB="0" anchor="ctr">
                    <a:lnR w="12700" cap="flat" cmpd="sng" algn="ctr">
                      <a:solidFill>
                        <a:schemeClr val="tx1"/>
                      </a:solidFill>
                      <a:prstDash val="solid"/>
                      <a:round/>
                      <a:headEnd type="none" w="med" len="med"/>
                      <a:tailEnd type="none" w="med" len="med"/>
                    </a:lnR>
                    <a:solidFill>
                      <a:srgbClr val="FFF1CE"/>
                    </a:solidFill>
                  </a:tcPr>
                </a:tc>
                <a:tc>
                  <a:txBody>
                    <a:bodyPr/>
                    <a:lstStyle/>
                    <a:p>
                      <a:pPr marL="0" marR="0" algn="ctr">
                        <a:lnSpc>
                          <a:spcPct val="107000"/>
                        </a:lnSpc>
                        <a:spcBef>
                          <a:spcPts val="145"/>
                        </a:spcBef>
                        <a:spcAft>
                          <a:spcPts val="145"/>
                        </a:spcAft>
                      </a:pPr>
                      <a:r>
                        <a:rPr lang="en-US" sz="1600" dirty="0">
                          <a:solidFill>
                            <a:srgbClr val="002060"/>
                          </a:solidFill>
                          <a:effectLst/>
                          <a:latin typeface="+mn-lt"/>
                          <a:ea typeface="Times New Roman" panose="02020603050405020304" pitchFamily="18" charset="0"/>
                        </a:rPr>
                        <a:t>23</a:t>
                      </a:r>
                    </a:p>
                  </a:txBody>
                  <a:tcPr marL="18415" marR="1841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rgbClr val="FFF1CE"/>
                    </a:solidFill>
                  </a:tcPr>
                </a:tc>
                <a:tc>
                  <a:txBody>
                    <a:bodyPr/>
                    <a:lstStyle/>
                    <a:p>
                      <a:pPr marL="0" marR="0" algn="ctr">
                        <a:lnSpc>
                          <a:spcPct val="107000"/>
                        </a:lnSpc>
                        <a:spcBef>
                          <a:spcPts val="145"/>
                        </a:spcBef>
                        <a:spcAft>
                          <a:spcPts val="145"/>
                        </a:spcAft>
                      </a:pPr>
                      <a:r>
                        <a:rPr lang="en-US" sz="1600" dirty="0">
                          <a:solidFill>
                            <a:srgbClr val="002060"/>
                          </a:solidFill>
                          <a:effectLst/>
                          <a:latin typeface="+mn-lt"/>
                          <a:ea typeface="Times New Roman" panose="02020603050405020304" pitchFamily="18" charset="0"/>
                        </a:rPr>
                        <a:t>6.23</a:t>
                      </a:r>
                    </a:p>
                  </a:txBody>
                  <a:tcPr marL="18415" marR="18415" marT="0" marB="0" anchor="ctr">
                    <a:lnL w="12700" cap="flat" cmpd="sng" algn="ctr">
                      <a:solidFill>
                        <a:schemeClr val="tx1"/>
                      </a:solidFill>
                      <a:prstDash val="solid"/>
                      <a:round/>
                      <a:headEnd type="none" w="med" len="med"/>
                      <a:tailEnd type="none" w="med" len="med"/>
                    </a:lnL>
                    <a:solidFill>
                      <a:srgbClr val="FFF1CE"/>
                    </a:solidFill>
                  </a:tcPr>
                </a:tc>
                <a:extLst>
                  <a:ext uri="{0D108BD9-81ED-4DB2-BD59-A6C34878D82A}">
                    <a16:rowId xmlns:a16="http://schemas.microsoft.com/office/drawing/2014/main" val="2273026203"/>
                  </a:ext>
                </a:extLst>
              </a:tr>
              <a:tr h="329719">
                <a:tc>
                  <a:txBody>
                    <a:bodyPr/>
                    <a:lstStyle/>
                    <a:p>
                      <a:pPr marL="0" marR="0" algn="ctr">
                        <a:lnSpc>
                          <a:spcPct val="107000"/>
                        </a:lnSpc>
                        <a:spcBef>
                          <a:spcPts val="145"/>
                        </a:spcBef>
                        <a:spcAft>
                          <a:spcPts val="145"/>
                        </a:spcAft>
                      </a:pPr>
                      <a:r>
                        <a:rPr lang="en-US" sz="1600" dirty="0">
                          <a:solidFill>
                            <a:srgbClr val="002060"/>
                          </a:solidFill>
                          <a:effectLst/>
                          <a:latin typeface="+mn-lt"/>
                        </a:rPr>
                        <a:t>2</a:t>
                      </a:r>
                      <a:endParaRPr lang="en-US" sz="1600" dirty="0">
                        <a:solidFill>
                          <a:srgbClr val="002060"/>
                        </a:solidFill>
                        <a:effectLst/>
                        <a:latin typeface="+mn-lt"/>
                        <a:ea typeface="Times New Roman" panose="02020603050405020304" pitchFamily="18" charset="0"/>
                      </a:endParaRPr>
                    </a:p>
                  </a:txBody>
                  <a:tcPr marL="18415" marR="18415" marT="0" marB="0" anchor="ctr">
                    <a:lnR w="12700" cap="flat" cmpd="sng" algn="ctr">
                      <a:solidFill>
                        <a:schemeClr val="tx1"/>
                      </a:solidFill>
                      <a:prstDash val="solid"/>
                      <a:round/>
                      <a:headEnd type="none" w="med" len="med"/>
                      <a:tailEnd type="none" w="med" len="med"/>
                    </a:lnR>
                    <a:solidFill>
                      <a:srgbClr val="FFF1CE"/>
                    </a:solidFill>
                  </a:tcPr>
                </a:tc>
                <a:tc>
                  <a:txBody>
                    <a:bodyPr/>
                    <a:lstStyle/>
                    <a:p>
                      <a:pPr marL="0" marR="0" algn="ctr">
                        <a:lnSpc>
                          <a:spcPct val="107000"/>
                        </a:lnSpc>
                        <a:spcBef>
                          <a:spcPts val="145"/>
                        </a:spcBef>
                        <a:spcAft>
                          <a:spcPts val="145"/>
                        </a:spcAft>
                      </a:pPr>
                      <a:r>
                        <a:rPr lang="en-US" sz="1600" dirty="0">
                          <a:solidFill>
                            <a:srgbClr val="002060"/>
                          </a:solidFill>
                          <a:effectLst/>
                          <a:latin typeface="+mn-lt"/>
                          <a:ea typeface="Times New Roman" panose="02020603050405020304" pitchFamily="18" charset="0"/>
                        </a:rPr>
                        <a:t>52</a:t>
                      </a:r>
                    </a:p>
                  </a:txBody>
                  <a:tcPr marL="18415" marR="1841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rgbClr val="FFF1CE"/>
                    </a:solidFill>
                  </a:tcPr>
                </a:tc>
                <a:tc>
                  <a:txBody>
                    <a:bodyPr/>
                    <a:lstStyle/>
                    <a:p>
                      <a:pPr marL="0" marR="0" algn="ctr">
                        <a:lnSpc>
                          <a:spcPct val="107000"/>
                        </a:lnSpc>
                        <a:spcBef>
                          <a:spcPts val="145"/>
                        </a:spcBef>
                        <a:spcAft>
                          <a:spcPts val="145"/>
                        </a:spcAft>
                      </a:pPr>
                      <a:r>
                        <a:rPr lang="en-US" sz="1600" dirty="0">
                          <a:solidFill>
                            <a:srgbClr val="002060"/>
                          </a:solidFill>
                          <a:effectLst/>
                          <a:latin typeface="+mn-lt"/>
                          <a:ea typeface="Times New Roman" panose="02020603050405020304" pitchFamily="18" charset="0"/>
                        </a:rPr>
                        <a:t>14.09</a:t>
                      </a:r>
                    </a:p>
                  </a:txBody>
                  <a:tcPr marL="18415" marR="18415" marT="0" marB="0" anchor="ctr">
                    <a:lnL w="12700" cap="flat" cmpd="sng" algn="ctr">
                      <a:solidFill>
                        <a:schemeClr val="tx1"/>
                      </a:solidFill>
                      <a:prstDash val="solid"/>
                      <a:round/>
                      <a:headEnd type="none" w="med" len="med"/>
                      <a:tailEnd type="none" w="med" len="med"/>
                    </a:lnL>
                    <a:solidFill>
                      <a:srgbClr val="FFF1CE"/>
                    </a:solidFill>
                  </a:tcPr>
                </a:tc>
                <a:extLst>
                  <a:ext uri="{0D108BD9-81ED-4DB2-BD59-A6C34878D82A}">
                    <a16:rowId xmlns:a16="http://schemas.microsoft.com/office/drawing/2014/main" val="437149939"/>
                  </a:ext>
                </a:extLst>
              </a:tr>
              <a:tr h="329719">
                <a:tc>
                  <a:txBody>
                    <a:bodyPr/>
                    <a:lstStyle/>
                    <a:p>
                      <a:pPr marL="0" marR="0" algn="ctr">
                        <a:lnSpc>
                          <a:spcPct val="107000"/>
                        </a:lnSpc>
                        <a:spcBef>
                          <a:spcPts val="145"/>
                        </a:spcBef>
                        <a:spcAft>
                          <a:spcPts val="145"/>
                        </a:spcAft>
                      </a:pPr>
                      <a:r>
                        <a:rPr lang="en-US" sz="1600" dirty="0">
                          <a:solidFill>
                            <a:srgbClr val="002060"/>
                          </a:solidFill>
                          <a:effectLst/>
                          <a:latin typeface="+mn-lt"/>
                        </a:rPr>
                        <a:t>3</a:t>
                      </a:r>
                      <a:endParaRPr lang="en-US" sz="1600" dirty="0">
                        <a:solidFill>
                          <a:srgbClr val="002060"/>
                        </a:solidFill>
                        <a:effectLst/>
                        <a:latin typeface="+mn-lt"/>
                        <a:ea typeface="Times New Roman" panose="02020603050405020304" pitchFamily="18" charset="0"/>
                      </a:endParaRPr>
                    </a:p>
                  </a:txBody>
                  <a:tcPr marL="18415" marR="18415" marT="0" marB="0" anchor="ctr">
                    <a:lnR w="12700" cap="flat" cmpd="sng" algn="ctr">
                      <a:solidFill>
                        <a:schemeClr val="tx1"/>
                      </a:solidFill>
                      <a:prstDash val="solid"/>
                      <a:round/>
                      <a:headEnd type="none" w="med" len="med"/>
                      <a:tailEnd type="none" w="med" len="med"/>
                    </a:lnR>
                    <a:solidFill>
                      <a:srgbClr val="FFF1CE"/>
                    </a:solidFill>
                  </a:tcPr>
                </a:tc>
                <a:tc>
                  <a:txBody>
                    <a:bodyPr/>
                    <a:lstStyle/>
                    <a:p>
                      <a:pPr marL="0" marR="0" algn="ctr">
                        <a:lnSpc>
                          <a:spcPct val="107000"/>
                        </a:lnSpc>
                        <a:spcBef>
                          <a:spcPts val="145"/>
                        </a:spcBef>
                        <a:spcAft>
                          <a:spcPts val="145"/>
                        </a:spcAft>
                      </a:pPr>
                      <a:r>
                        <a:rPr lang="en-US" sz="1600" dirty="0">
                          <a:solidFill>
                            <a:srgbClr val="002060"/>
                          </a:solidFill>
                          <a:effectLst/>
                          <a:latin typeface="+mn-lt"/>
                          <a:ea typeface="Times New Roman" panose="02020603050405020304" pitchFamily="18" charset="0"/>
                        </a:rPr>
                        <a:t>46</a:t>
                      </a:r>
                    </a:p>
                  </a:txBody>
                  <a:tcPr marL="18415" marR="1841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rgbClr val="FFF1CE"/>
                    </a:solidFill>
                  </a:tcPr>
                </a:tc>
                <a:tc>
                  <a:txBody>
                    <a:bodyPr/>
                    <a:lstStyle/>
                    <a:p>
                      <a:pPr marL="0" marR="0" algn="ctr">
                        <a:lnSpc>
                          <a:spcPct val="107000"/>
                        </a:lnSpc>
                        <a:spcBef>
                          <a:spcPts val="145"/>
                        </a:spcBef>
                        <a:spcAft>
                          <a:spcPts val="145"/>
                        </a:spcAft>
                      </a:pPr>
                      <a:r>
                        <a:rPr lang="en-US" sz="1600" dirty="0">
                          <a:solidFill>
                            <a:srgbClr val="002060"/>
                          </a:solidFill>
                          <a:effectLst/>
                          <a:latin typeface="+mn-lt"/>
                          <a:ea typeface="Times New Roman" panose="02020603050405020304" pitchFamily="18" charset="0"/>
                        </a:rPr>
                        <a:t>12.47</a:t>
                      </a:r>
                    </a:p>
                  </a:txBody>
                  <a:tcPr marL="18415" marR="18415" marT="0" marB="0" anchor="ctr">
                    <a:lnL w="12700" cap="flat" cmpd="sng" algn="ctr">
                      <a:solidFill>
                        <a:schemeClr val="tx1"/>
                      </a:solidFill>
                      <a:prstDash val="solid"/>
                      <a:round/>
                      <a:headEnd type="none" w="med" len="med"/>
                      <a:tailEnd type="none" w="med" len="med"/>
                    </a:lnL>
                    <a:solidFill>
                      <a:srgbClr val="FFF1CE"/>
                    </a:solidFill>
                  </a:tcPr>
                </a:tc>
                <a:extLst>
                  <a:ext uri="{0D108BD9-81ED-4DB2-BD59-A6C34878D82A}">
                    <a16:rowId xmlns:a16="http://schemas.microsoft.com/office/drawing/2014/main" val="2204228329"/>
                  </a:ext>
                </a:extLst>
              </a:tr>
              <a:tr h="329719">
                <a:tc>
                  <a:txBody>
                    <a:bodyPr/>
                    <a:lstStyle/>
                    <a:p>
                      <a:pPr marL="0" marR="0" algn="ctr">
                        <a:lnSpc>
                          <a:spcPct val="107000"/>
                        </a:lnSpc>
                        <a:spcBef>
                          <a:spcPts val="145"/>
                        </a:spcBef>
                        <a:spcAft>
                          <a:spcPts val="145"/>
                        </a:spcAft>
                      </a:pPr>
                      <a:r>
                        <a:rPr lang="en-US" sz="1600" dirty="0">
                          <a:solidFill>
                            <a:srgbClr val="002060"/>
                          </a:solidFill>
                          <a:effectLst/>
                          <a:latin typeface="+mn-lt"/>
                        </a:rPr>
                        <a:t>4</a:t>
                      </a:r>
                      <a:endParaRPr lang="en-US" sz="1600" dirty="0">
                        <a:solidFill>
                          <a:srgbClr val="002060"/>
                        </a:solidFill>
                        <a:effectLst/>
                        <a:latin typeface="+mn-lt"/>
                        <a:ea typeface="Times New Roman" panose="02020603050405020304" pitchFamily="18" charset="0"/>
                      </a:endParaRPr>
                    </a:p>
                  </a:txBody>
                  <a:tcPr marL="18415" marR="18415" marT="0" marB="0" anchor="ctr">
                    <a:lnR w="12700" cap="flat" cmpd="sng" algn="ctr">
                      <a:solidFill>
                        <a:schemeClr val="tx1"/>
                      </a:solidFill>
                      <a:prstDash val="solid"/>
                      <a:round/>
                      <a:headEnd type="none" w="med" len="med"/>
                      <a:tailEnd type="none" w="med" len="med"/>
                    </a:lnR>
                    <a:solidFill>
                      <a:srgbClr val="FFF1CE"/>
                    </a:solidFill>
                  </a:tcPr>
                </a:tc>
                <a:tc>
                  <a:txBody>
                    <a:bodyPr/>
                    <a:lstStyle/>
                    <a:p>
                      <a:pPr marL="0" marR="0" algn="ctr">
                        <a:lnSpc>
                          <a:spcPct val="107000"/>
                        </a:lnSpc>
                        <a:spcBef>
                          <a:spcPts val="145"/>
                        </a:spcBef>
                        <a:spcAft>
                          <a:spcPts val="145"/>
                        </a:spcAft>
                      </a:pPr>
                      <a:r>
                        <a:rPr lang="en-US" sz="1600" dirty="0">
                          <a:solidFill>
                            <a:srgbClr val="002060"/>
                          </a:solidFill>
                          <a:effectLst/>
                          <a:latin typeface="+mn-lt"/>
                          <a:ea typeface="Times New Roman" panose="02020603050405020304" pitchFamily="18" charset="0"/>
                        </a:rPr>
                        <a:t>71</a:t>
                      </a:r>
                    </a:p>
                  </a:txBody>
                  <a:tcPr marL="18415" marR="1841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rgbClr val="FFF1CE"/>
                    </a:solidFill>
                  </a:tcPr>
                </a:tc>
                <a:tc>
                  <a:txBody>
                    <a:bodyPr/>
                    <a:lstStyle/>
                    <a:p>
                      <a:pPr marL="0" marR="0" algn="ctr">
                        <a:lnSpc>
                          <a:spcPct val="107000"/>
                        </a:lnSpc>
                        <a:spcBef>
                          <a:spcPts val="145"/>
                        </a:spcBef>
                        <a:spcAft>
                          <a:spcPts val="145"/>
                        </a:spcAft>
                      </a:pPr>
                      <a:r>
                        <a:rPr lang="en-US" sz="1600" dirty="0">
                          <a:solidFill>
                            <a:srgbClr val="002060"/>
                          </a:solidFill>
                          <a:effectLst/>
                          <a:latin typeface="+mn-lt"/>
                          <a:ea typeface="Times New Roman" panose="02020603050405020304" pitchFamily="18" charset="0"/>
                        </a:rPr>
                        <a:t>19.24</a:t>
                      </a:r>
                    </a:p>
                  </a:txBody>
                  <a:tcPr marL="18415" marR="18415" marT="0" marB="0" anchor="ctr">
                    <a:lnL w="12700" cap="flat" cmpd="sng" algn="ctr">
                      <a:solidFill>
                        <a:schemeClr val="tx1"/>
                      </a:solidFill>
                      <a:prstDash val="solid"/>
                      <a:round/>
                      <a:headEnd type="none" w="med" len="med"/>
                      <a:tailEnd type="none" w="med" len="med"/>
                    </a:lnL>
                    <a:solidFill>
                      <a:srgbClr val="FFF1CE"/>
                    </a:solidFill>
                  </a:tcPr>
                </a:tc>
                <a:extLst>
                  <a:ext uri="{0D108BD9-81ED-4DB2-BD59-A6C34878D82A}">
                    <a16:rowId xmlns:a16="http://schemas.microsoft.com/office/drawing/2014/main" val="2192143303"/>
                  </a:ext>
                </a:extLst>
              </a:tr>
              <a:tr h="329719">
                <a:tc>
                  <a:txBody>
                    <a:bodyPr/>
                    <a:lstStyle/>
                    <a:p>
                      <a:pPr marL="0" marR="0" algn="ctr">
                        <a:lnSpc>
                          <a:spcPct val="107000"/>
                        </a:lnSpc>
                        <a:spcBef>
                          <a:spcPts val="145"/>
                        </a:spcBef>
                        <a:spcAft>
                          <a:spcPts val="145"/>
                        </a:spcAft>
                      </a:pPr>
                      <a:r>
                        <a:rPr lang="en-US" sz="1600" dirty="0">
                          <a:solidFill>
                            <a:srgbClr val="002060"/>
                          </a:solidFill>
                          <a:effectLst/>
                          <a:latin typeface="+mn-lt"/>
                        </a:rPr>
                        <a:t>5</a:t>
                      </a:r>
                      <a:endParaRPr lang="en-US" sz="1600" dirty="0">
                        <a:solidFill>
                          <a:srgbClr val="002060"/>
                        </a:solidFill>
                        <a:effectLst/>
                        <a:latin typeface="+mn-lt"/>
                        <a:ea typeface="Times New Roman" panose="02020603050405020304" pitchFamily="18" charset="0"/>
                      </a:endParaRPr>
                    </a:p>
                  </a:txBody>
                  <a:tcPr marL="18415" marR="18415" marT="0" marB="0" anchor="ctr">
                    <a:lnR w="12700" cap="flat" cmpd="sng" algn="ctr">
                      <a:solidFill>
                        <a:schemeClr val="tx1"/>
                      </a:solidFill>
                      <a:prstDash val="solid"/>
                      <a:round/>
                      <a:headEnd type="none" w="med" len="med"/>
                      <a:tailEnd type="none" w="med" len="med"/>
                    </a:lnR>
                    <a:solidFill>
                      <a:srgbClr val="FFF1CE"/>
                    </a:solidFill>
                  </a:tcPr>
                </a:tc>
                <a:tc>
                  <a:txBody>
                    <a:bodyPr/>
                    <a:lstStyle/>
                    <a:p>
                      <a:pPr marL="0" marR="0" algn="ctr">
                        <a:lnSpc>
                          <a:spcPct val="107000"/>
                        </a:lnSpc>
                        <a:spcBef>
                          <a:spcPts val="145"/>
                        </a:spcBef>
                        <a:spcAft>
                          <a:spcPts val="145"/>
                        </a:spcAft>
                      </a:pPr>
                      <a:r>
                        <a:rPr lang="en-US" sz="1600" dirty="0">
                          <a:solidFill>
                            <a:srgbClr val="002060"/>
                          </a:solidFill>
                          <a:effectLst/>
                          <a:latin typeface="+mn-lt"/>
                          <a:ea typeface="Times New Roman" panose="02020603050405020304" pitchFamily="18" charset="0"/>
                        </a:rPr>
                        <a:t>51</a:t>
                      </a:r>
                    </a:p>
                  </a:txBody>
                  <a:tcPr marL="18415" marR="1841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rgbClr val="FFF1CE"/>
                    </a:solidFill>
                  </a:tcPr>
                </a:tc>
                <a:tc>
                  <a:txBody>
                    <a:bodyPr/>
                    <a:lstStyle/>
                    <a:p>
                      <a:pPr marL="0" marR="0" algn="ctr">
                        <a:lnSpc>
                          <a:spcPct val="107000"/>
                        </a:lnSpc>
                        <a:spcBef>
                          <a:spcPts val="145"/>
                        </a:spcBef>
                        <a:spcAft>
                          <a:spcPts val="145"/>
                        </a:spcAft>
                      </a:pPr>
                      <a:r>
                        <a:rPr lang="en-US" sz="1600" dirty="0">
                          <a:solidFill>
                            <a:srgbClr val="002060"/>
                          </a:solidFill>
                          <a:effectLst/>
                          <a:latin typeface="+mn-lt"/>
                          <a:ea typeface="Times New Roman" panose="02020603050405020304" pitchFamily="18" charset="0"/>
                        </a:rPr>
                        <a:t>13.82</a:t>
                      </a:r>
                    </a:p>
                  </a:txBody>
                  <a:tcPr marL="18415" marR="18415" marT="0" marB="0" anchor="ctr">
                    <a:lnL w="12700" cap="flat" cmpd="sng" algn="ctr">
                      <a:solidFill>
                        <a:schemeClr val="tx1"/>
                      </a:solidFill>
                      <a:prstDash val="solid"/>
                      <a:round/>
                      <a:headEnd type="none" w="med" len="med"/>
                      <a:tailEnd type="none" w="med" len="med"/>
                    </a:lnL>
                    <a:solidFill>
                      <a:srgbClr val="FFF1CE"/>
                    </a:solidFill>
                  </a:tcPr>
                </a:tc>
                <a:extLst>
                  <a:ext uri="{0D108BD9-81ED-4DB2-BD59-A6C34878D82A}">
                    <a16:rowId xmlns:a16="http://schemas.microsoft.com/office/drawing/2014/main" val="3827137183"/>
                  </a:ext>
                </a:extLst>
              </a:tr>
              <a:tr h="329719">
                <a:tc>
                  <a:txBody>
                    <a:bodyPr/>
                    <a:lstStyle/>
                    <a:p>
                      <a:pPr marL="0" marR="0" algn="ctr">
                        <a:lnSpc>
                          <a:spcPct val="107000"/>
                        </a:lnSpc>
                        <a:spcBef>
                          <a:spcPts val="145"/>
                        </a:spcBef>
                        <a:spcAft>
                          <a:spcPts val="145"/>
                        </a:spcAft>
                      </a:pPr>
                      <a:r>
                        <a:rPr lang="en-US" sz="1600" dirty="0">
                          <a:solidFill>
                            <a:srgbClr val="002060"/>
                          </a:solidFill>
                          <a:effectLst/>
                          <a:latin typeface="+mn-lt"/>
                          <a:ea typeface="Times New Roman" panose="02020603050405020304" pitchFamily="18" charset="0"/>
                        </a:rPr>
                        <a:t>6</a:t>
                      </a:r>
                    </a:p>
                  </a:txBody>
                  <a:tcPr marL="18415" marR="18415" marT="0" marB="0" anchor="ctr">
                    <a:lnR w="12700" cap="flat" cmpd="sng" algn="ctr">
                      <a:solidFill>
                        <a:schemeClr val="tx1"/>
                      </a:solidFill>
                      <a:prstDash val="solid"/>
                      <a:round/>
                      <a:headEnd type="none" w="med" len="med"/>
                      <a:tailEnd type="none" w="med" len="med"/>
                    </a:lnR>
                    <a:solidFill>
                      <a:srgbClr val="FFF1CE"/>
                    </a:solidFill>
                  </a:tcPr>
                </a:tc>
                <a:tc>
                  <a:txBody>
                    <a:bodyPr/>
                    <a:lstStyle/>
                    <a:p>
                      <a:pPr marL="0" marR="0" algn="ctr">
                        <a:lnSpc>
                          <a:spcPct val="107000"/>
                        </a:lnSpc>
                        <a:spcBef>
                          <a:spcPts val="145"/>
                        </a:spcBef>
                        <a:spcAft>
                          <a:spcPts val="145"/>
                        </a:spcAft>
                      </a:pPr>
                      <a:r>
                        <a:rPr lang="en-US" sz="1600" dirty="0">
                          <a:solidFill>
                            <a:srgbClr val="002060"/>
                          </a:solidFill>
                          <a:effectLst/>
                          <a:latin typeface="+mn-lt"/>
                          <a:ea typeface="Times New Roman" panose="02020603050405020304" pitchFamily="18" charset="0"/>
                        </a:rPr>
                        <a:t>102</a:t>
                      </a:r>
                    </a:p>
                  </a:txBody>
                  <a:tcPr marL="18415" marR="1841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rgbClr val="FFF1CE"/>
                    </a:solidFill>
                  </a:tcPr>
                </a:tc>
                <a:tc>
                  <a:txBody>
                    <a:bodyPr/>
                    <a:lstStyle/>
                    <a:p>
                      <a:pPr marL="0" marR="0" algn="ctr">
                        <a:lnSpc>
                          <a:spcPct val="107000"/>
                        </a:lnSpc>
                        <a:spcBef>
                          <a:spcPts val="145"/>
                        </a:spcBef>
                        <a:spcAft>
                          <a:spcPts val="145"/>
                        </a:spcAft>
                      </a:pPr>
                      <a:r>
                        <a:rPr lang="en-US" sz="1600" dirty="0">
                          <a:solidFill>
                            <a:srgbClr val="002060"/>
                          </a:solidFill>
                          <a:effectLst/>
                          <a:latin typeface="+mn-lt"/>
                          <a:ea typeface="Times New Roman" panose="02020603050405020304" pitchFamily="18" charset="0"/>
                        </a:rPr>
                        <a:t>27.64</a:t>
                      </a:r>
                    </a:p>
                  </a:txBody>
                  <a:tcPr marL="18415" marR="18415" marT="0" marB="0" anchor="ctr">
                    <a:lnL w="12700" cap="flat" cmpd="sng" algn="ctr">
                      <a:solidFill>
                        <a:schemeClr val="tx1"/>
                      </a:solidFill>
                      <a:prstDash val="solid"/>
                      <a:round/>
                      <a:headEnd type="none" w="med" len="med"/>
                      <a:tailEnd type="none" w="med" len="med"/>
                    </a:lnL>
                    <a:solidFill>
                      <a:srgbClr val="FFF1CE"/>
                    </a:solidFill>
                  </a:tcPr>
                </a:tc>
                <a:extLst>
                  <a:ext uri="{0D108BD9-81ED-4DB2-BD59-A6C34878D82A}">
                    <a16:rowId xmlns:a16="http://schemas.microsoft.com/office/drawing/2014/main" val="1254848075"/>
                  </a:ext>
                </a:extLst>
              </a:tr>
            </a:tbl>
          </a:graphicData>
        </a:graphic>
      </p:graphicFrame>
      <p:sp>
        <p:nvSpPr>
          <p:cNvPr id="10" name="Title 1"/>
          <p:cNvSpPr txBox="1">
            <a:spLocks/>
          </p:cNvSpPr>
          <p:nvPr/>
        </p:nvSpPr>
        <p:spPr>
          <a:xfrm>
            <a:off x="6858998" y="1409700"/>
            <a:ext cx="4484458" cy="514350"/>
          </a:xfrm>
          <a:prstGeom prst="rect">
            <a:avLst/>
          </a:prstGeom>
          <a:solidFill>
            <a:srgbClr val="FFF1CE"/>
          </a:solidFill>
          <a:scene3d>
            <a:camera prst="orthographicFront"/>
            <a:lightRig rig="threePt" dir="t"/>
          </a:scene3d>
          <a:sp3d>
            <a:bevelT prst="angle"/>
          </a:sp3d>
        </p:spPr>
        <p:txBody>
          <a:bodyPr vert="horz" lIns="91440" tIns="45720" rIns="91440" bIns="45720" rtlCol="0" anchor="ctr" anchorCtr="1">
            <a:noAutofit/>
          </a:bodyPr>
          <a:lstStyle>
            <a:lvl1pPr algn="l" defTabSz="914400" rtl="0" eaLnBrk="1" latinLnBrk="0" hangingPunct="1">
              <a:lnSpc>
                <a:spcPct val="90000"/>
              </a:lnSpc>
              <a:spcBef>
                <a:spcPct val="0"/>
              </a:spcBef>
              <a:buNone/>
              <a:defRPr lang="en-US" sz="2800" b="1" kern="1200">
                <a:solidFill>
                  <a:srgbClr val="002060"/>
                </a:solidFill>
                <a:latin typeface="+mj-lt"/>
                <a:ea typeface="+mj-ea"/>
                <a:cs typeface="+mj-cs"/>
              </a:defRPr>
            </a:lvl1pPr>
          </a:lstStyle>
          <a:p>
            <a:r>
              <a:rPr lang="en-US" sz="2000" dirty="0"/>
              <a:t>Pelvic Exam: Male (12:00 Posterior) </a:t>
            </a:r>
          </a:p>
        </p:txBody>
      </p:sp>
      <p:graphicFrame>
        <p:nvGraphicFramePr>
          <p:cNvPr id="11" name="Table 10"/>
          <p:cNvGraphicFramePr>
            <a:graphicFrameLocks noGrp="1"/>
          </p:cNvGraphicFramePr>
          <p:nvPr>
            <p:extLst/>
          </p:nvPr>
        </p:nvGraphicFramePr>
        <p:xfrm>
          <a:off x="6858998" y="1921603"/>
          <a:ext cx="4484458" cy="2829876"/>
        </p:xfrm>
        <a:graphic>
          <a:graphicData uri="http://schemas.openxmlformats.org/drawingml/2006/table">
            <a:tbl>
              <a:tblPr>
                <a:tableStyleId>{5C22544A-7EE6-4342-B048-85BDC9FD1C3A}</a:tableStyleId>
              </a:tblPr>
              <a:tblGrid>
                <a:gridCol w="1878108">
                  <a:extLst>
                    <a:ext uri="{9D8B030D-6E8A-4147-A177-3AD203B41FA5}">
                      <a16:colId xmlns:a16="http://schemas.microsoft.com/office/drawing/2014/main" val="1861727877"/>
                    </a:ext>
                  </a:extLst>
                </a:gridCol>
                <a:gridCol w="1452068">
                  <a:extLst>
                    <a:ext uri="{9D8B030D-6E8A-4147-A177-3AD203B41FA5}">
                      <a16:colId xmlns:a16="http://schemas.microsoft.com/office/drawing/2014/main" val="121924216"/>
                    </a:ext>
                  </a:extLst>
                </a:gridCol>
                <a:gridCol w="1154282">
                  <a:extLst>
                    <a:ext uri="{9D8B030D-6E8A-4147-A177-3AD203B41FA5}">
                      <a16:colId xmlns:a16="http://schemas.microsoft.com/office/drawing/2014/main" val="1153991407"/>
                    </a:ext>
                  </a:extLst>
                </a:gridCol>
              </a:tblGrid>
              <a:tr h="418567">
                <a:tc>
                  <a:txBody>
                    <a:bodyPr/>
                    <a:lstStyle/>
                    <a:p>
                      <a:pPr marL="0" marR="0" algn="ctr">
                        <a:lnSpc>
                          <a:spcPct val="107000"/>
                        </a:lnSpc>
                        <a:spcBef>
                          <a:spcPts val="145"/>
                        </a:spcBef>
                        <a:spcAft>
                          <a:spcPts val="145"/>
                        </a:spcAft>
                      </a:pPr>
                      <a:r>
                        <a:rPr lang="en-US" sz="1600" dirty="0">
                          <a:solidFill>
                            <a:srgbClr val="002060"/>
                          </a:solidFill>
                        </a:rPr>
                        <a:t>PEX Internal </a:t>
                      </a:r>
                      <a:br>
                        <a:rPr lang="en-US" sz="1600" dirty="0">
                          <a:solidFill>
                            <a:srgbClr val="002060"/>
                          </a:solidFill>
                        </a:rPr>
                      </a:br>
                      <a:r>
                        <a:rPr lang="en-US" sz="1600" dirty="0">
                          <a:solidFill>
                            <a:srgbClr val="002060"/>
                          </a:solidFill>
                        </a:rPr>
                        <a:t>Pain Index6</a:t>
                      </a:r>
                      <a:endParaRPr lang="en-US" sz="1600" dirty="0">
                        <a:solidFill>
                          <a:srgbClr val="002060"/>
                        </a:solidFill>
                        <a:effectLst/>
                        <a:latin typeface="+mn-lt"/>
                        <a:ea typeface="Times New Roman" panose="02020603050405020304" pitchFamily="18" charset="0"/>
                      </a:endParaRPr>
                    </a:p>
                  </a:txBody>
                  <a:tcPr marL="18415" marR="18415" marT="0"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FFF1CE"/>
                    </a:solidFill>
                  </a:tcPr>
                </a:tc>
                <a:tc>
                  <a:txBody>
                    <a:bodyPr/>
                    <a:lstStyle/>
                    <a:p>
                      <a:pPr marL="0" marR="0" algn="ctr">
                        <a:lnSpc>
                          <a:spcPct val="107000"/>
                        </a:lnSpc>
                        <a:spcBef>
                          <a:spcPts val="145"/>
                        </a:spcBef>
                        <a:spcAft>
                          <a:spcPts val="145"/>
                        </a:spcAft>
                      </a:pPr>
                      <a:r>
                        <a:rPr lang="en-US" sz="1600" dirty="0">
                          <a:solidFill>
                            <a:srgbClr val="002060"/>
                          </a:solidFill>
                          <a:effectLst/>
                          <a:latin typeface="+mn-lt"/>
                        </a:rPr>
                        <a:t>Frequency</a:t>
                      </a:r>
                      <a:endParaRPr lang="en-US" sz="1600" dirty="0">
                        <a:solidFill>
                          <a:srgbClr val="002060"/>
                        </a:solidFill>
                        <a:effectLst/>
                        <a:latin typeface="+mn-lt"/>
                        <a:ea typeface="Times New Roman" panose="02020603050405020304" pitchFamily="18" charset="0"/>
                      </a:endParaRPr>
                    </a:p>
                  </a:txBody>
                  <a:tcPr marL="18415" marR="1841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rgbClr val="FFF1CE"/>
                    </a:solidFill>
                  </a:tcPr>
                </a:tc>
                <a:tc>
                  <a:txBody>
                    <a:bodyPr/>
                    <a:lstStyle/>
                    <a:p>
                      <a:pPr marL="0" marR="0" algn="ctr">
                        <a:lnSpc>
                          <a:spcPct val="107000"/>
                        </a:lnSpc>
                        <a:spcBef>
                          <a:spcPts val="145"/>
                        </a:spcBef>
                        <a:spcAft>
                          <a:spcPts val="145"/>
                        </a:spcAft>
                      </a:pPr>
                      <a:r>
                        <a:rPr lang="en-US" sz="1600" dirty="0">
                          <a:solidFill>
                            <a:srgbClr val="002060"/>
                          </a:solidFill>
                          <a:effectLst/>
                          <a:latin typeface="+mn-lt"/>
                        </a:rPr>
                        <a:t>Percent</a:t>
                      </a:r>
                      <a:endParaRPr lang="en-US" sz="1600" dirty="0">
                        <a:solidFill>
                          <a:srgbClr val="002060"/>
                        </a:solidFill>
                        <a:effectLst/>
                        <a:latin typeface="+mn-lt"/>
                        <a:ea typeface="Times New Roman" panose="02020603050405020304" pitchFamily="18" charset="0"/>
                      </a:endParaRPr>
                    </a:p>
                  </a:txBody>
                  <a:tcPr marL="18415" marR="18415" marT="0"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rgbClr val="FFF1CE"/>
                    </a:solidFill>
                  </a:tcPr>
                </a:tc>
                <a:extLst>
                  <a:ext uri="{0D108BD9-81ED-4DB2-BD59-A6C34878D82A}">
                    <a16:rowId xmlns:a16="http://schemas.microsoft.com/office/drawing/2014/main" val="3632334389"/>
                  </a:ext>
                </a:extLst>
              </a:tr>
              <a:tr h="329719">
                <a:tc>
                  <a:txBody>
                    <a:bodyPr/>
                    <a:lstStyle/>
                    <a:p>
                      <a:pPr marL="0" marR="0" algn="ctr">
                        <a:lnSpc>
                          <a:spcPct val="107000"/>
                        </a:lnSpc>
                        <a:spcBef>
                          <a:spcPts val="145"/>
                        </a:spcBef>
                        <a:spcAft>
                          <a:spcPts val="145"/>
                        </a:spcAft>
                      </a:pPr>
                      <a:r>
                        <a:rPr lang="en-US" sz="1600" dirty="0">
                          <a:solidFill>
                            <a:srgbClr val="002060"/>
                          </a:solidFill>
                          <a:effectLst/>
                          <a:latin typeface="+mn-lt"/>
                        </a:rPr>
                        <a:t>0</a:t>
                      </a:r>
                      <a:endParaRPr lang="en-US" sz="1600" dirty="0">
                        <a:solidFill>
                          <a:srgbClr val="002060"/>
                        </a:solidFill>
                        <a:effectLst/>
                        <a:latin typeface="+mn-lt"/>
                        <a:ea typeface="Times New Roman" panose="02020603050405020304" pitchFamily="18" charset="0"/>
                      </a:endParaRPr>
                    </a:p>
                  </a:txBody>
                  <a:tcPr marL="18415" marR="18415" marT="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FFF1CE"/>
                    </a:solidFill>
                  </a:tcPr>
                </a:tc>
                <a:tc>
                  <a:txBody>
                    <a:bodyPr/>
                    <a:lstStyle/>
                    <a:p>
                      <a:pPr marL="0" marR="0" algn="ctr">
                        <a:lnSpc>
                          <a:spcPct val="107000"/>
                        </a:lnSpc>
                        <a:spcBef>
                          <a:spcPts val="145"/>
                        </a:spcBef>
                        <a:spcAft>
                          <a:spcPts val="145"/>
                        </a:spcAft>
                      </a:pPr>
                      <a:r>
                        <a:rPr lang="en-US" sz="1600" dirty="0">
                          <a:solidFill>
                            <a:srgbClr val="002060"/>
                          </a:solidFill>
                          <a:effectLst/>
                          <a:latin typeface="+mn-lt"/>
                          <a:ea typeface="Times New Roman" panose="02020603050405020304" pitchFamily="18" charset="0"/>
                        </a:rPr>
                        <a:t>50</a:t>
                      </a:r>
                    </a:p>
                  </a:txBody>
                  <a:tcPr marL="18415" marR="1841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FFF1CE"/>
                    </a:solidFill>
                  </a:tcPr>
                </a:tc>
                <a:tc>
                  <a:txBody>
                    <a:bodyPr/>
                    <a:lstStyle/>
                    <a:p>
                      <a:pPr marL="0" marR="0" algn="ctr">
                        <a:lnSpc>
                          <a:spcPct val="107000"/>
                        </a:lnSpc>
                        <a:spcBef>
                          <a:spcPts val="145"/>
                        </a:spcBef>
                        <a:spcAft>
                          <a:spcPts val="145"/>
                        </a:spcAft>
                      </a:pPr>
                      <a:r>
                        <a:rPr lang="en-US" sz="1600" dirty="0">
                          <a:solidFill>
                            <a:srgbClr val="002060"/>
                          </a:solidFill>
                          <a:effectLst/>
                          <a:latin typeface="+mn-lt"/>
                          <a:ea typeface="Times New Roman" panose="02020603050405020304" pitchFamily="18" charset="0"/>
                        </a:rPr>
                        <a:t>27.17</a:t>
                      </a:r>
                    </a:p>
                  </a:txBody>
                  <a:tcPr marL="18415" marR="18415" marT="0"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rgbClr val="FFF1CE"/>
                    </a:solidFill>
                  </a:tcPr>
                </a:tc>
                <a:extLst>
                  <a:ext uri="{0D108BD9-81ED-4DB2-BD59-A6C34878D82A}">
                    <a16:rowId xmlns:a16="http://schemas.microsoft.com/office/drawing/2014/main" val="1719729517"/>
                  </a:ext>
                </a:extLst>
              </a:tr>
              <a:tr h="329719">
                <a:tc>
                  <a:txBody>
                    <a:bodyPr/>
                    <a:lstStyle/>
                    <a:p>
                      <a:pPr marL="0" marR="0" algn="ctr">
                        <a:lnSpc>
                          <a:spcPct val="107000"/>
                        </a:lnSpc>
                        <a:spcBef>
                          <a:spcPts val="145"/>
                        </a:spcBef>
                        <a:spcAft>
                          <a:spcPts val="145"/>
                        </a:spcAft>
                      </a:pPr>
                      <a:r>
                        <a:rPr lang="en-US" sz="1600" dirty="0">
                          <a:solidFill>
                            <a:srgbClr val="002060"/>
                          </a:solidFill>
                          <a:effectLst/>
                          <a:latin typeface="+mn-lt"/>
                        </a:rPr>
                        <a:t>1</a:t>
                      </a:r>
                      <a:endParaRPr lang="en-US" sz="1600" dirty="0">
                        <a:solidFill>
                          <a:srgbClr val="002060"/>
                        </a:solidFill>
                        <a:effectLst/>
                        <a:latin typeface="+mn-lt"/>
                        <a:ea typeface="Times New Roman" panose="02020603050405020304" pitchFamily="18" charset="0"/>
                      </a:endParaRPr>
                    </a:p>
                  </a:txBody>
                  <a:tcPr marL="18415" marR="18415" marT="0" marB="0" anchor="ctr">
                    <a:lnR w="12700" cap="flat" cmpd="sng" algn="ctr">
                      <a:solidFill>
                        <a:schemeClr val="tx1"/>
                      </a:solidFill>
                      <a:prstDash val="solid"/>
                      <a:round/>
                      <a:headEnd type="none" w="med" len="med"/>
                      <a:tailEnd type="none" w="med" len="med"/>
                    </a:lnR>
                    <a:solidFill>
                      <a:srgbClr val="FFF1CE"/>
                    </a:solidFill>
                  </a:tcPr>
                </a:tc>
                <a:tc>
                  <a:txBody>
                    <a:bodyPr/>
                    <a:lstStyle/>
                    <a:p>
                      <a:pPr marL="0" marR="0" algn="ctr">
                        <a:lnSpc>
                          <a:spcPct val="107000"/>
                        </a:lnSpc>
                        <a:spcBef>
                          <a:spcPts val="145"/>
                        </a:spcBef>
                        <a:spcAft>
                          <a:spcPts val="145"/>
                        </a:spcAft>
                      </a:pPr>
                      <a:r>
                        <a:rPr lang="en-US" sz="1600" dirty="0">
                          <a:solidFill>
                            <a:srgbClr val="002060"/>
                          </a:solidFill>
                          <a:effectLst/>
                          <a:latin typeface="+mn-lt"/>
                          <a:ea typeface="Times New Roman" panose="02020603050405020304" pitchFamily="18" charset="0"/>
                        </a:rPr>
                        <a:t>9</a:t>
                      </a:r>
                    </a:p>
                  </a:txBody>
                  <a:tcPr marL="18415" marR="1841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rgbClr val="FFF1CE"/>
                    </a:solidFill>
                  </a:tcPr>
                </a:tc>
                <a:tc>
                  <a:txBody>
                    <a:bodyPr/>
                    <a:lstStyle/>
                    <a:p>
                      <a:pPr marL="0" marR="0" algn="ctr">
                        <a:lnSpc>
                          <a:spcPct val="107000"/>
                        </a:lnSpc>
                        <a:spcBef>
                          <a:spcPts val="145"/>
                        </a:spcBef>
                        <a:spcAft>
                          <a:spcPts val="145"/>
                        </a:spcAft>
                      </a:pPr>
                      <a:r>
                        <a:rPr lang="en-US" sz="1600" dirty="0">
                          <a:solidFill>
                            <a:srgbClr val="002060"/>
                          </a:solidFill>
                          <a:effectLst/>
                          <a:latin typeface="+mn-lt"/>
                          <a:ea typeface="Times New Roman" panose="02020603050405020304" pitchFamily="18" charset="0"/>
                        </a:rPr>
                        <a:t>4.89</a:t>
                      </a:r>
                    </a:p>
                  </a:txBody>
                  <a:tcPr marL="18415" marR="18415" marT="0" marB="0" anchor="ctr">
                    <a:lnL w="12700" cap="flat" cmpd="sng" algn="ctr">
                      <a:solidFill>
                        <a:schemeClr val="tx1"/>
                      </a:solidFill>
                      <a:prstDash val="solid"/>
                      <a:round/>
                      <a:headEnd type="none" w="med" len="med"/>
                      <a:tailEnd type="none" w="med" len="med"/>
                    </a:lnL>
                    <a:solidFill>
                      <a:srgbClr val="FFF1CE"/>
                    </a:solidFill>
                  </a:tcPr>
                </a:tc>
                <a:extLst>
                  <a:ext uri="{0D108BD9-81ED-4DB2-BD59-A6C34878D82A}">
                    <a16:rowId xmlns:a16="http://schemas.microsoft.com/office/drawing/2014/main" val="2273026203"/>
                  </a:ext>
                </a:extLst>
              </a:tr>
              <a:tr h="329719">
                <a:tc>
                  <a:txBody>
                    <a:bodyPr/>
                    <a:lstStyle/>
                    <a:p>
                      <a:pPr marL="0" marR="0" algn="ctr">
                        <a:lnSpc>
                          <a:spcPct val="107000"/>
                        </a:lnSpc>
                        <a:spcBef>
                          <a:spcPts val="145"/>
                        </a:spcBef>
                        <a:spcAft>
                          <a:spcPts val="145"/>
                        </a:spcAft>
                      </a:pPr>
                      <a:r>
                        <a:rPr lang="en-US" sz="1600" dirty="0">
                          <a:solidFill>
                            <a:srgbClr val="002060"/>
                          </a:solidFill>
                          <a:effectLst/>
                          <a:latin typeface="+mn-lt"/>
                        </a:rPr>
                        <a:t>2</a:t>
                      </a:r>
                      <a:endParaRPr lang="en-US" sz="1600" dirty="0">
                        <a:solidFill>
                          <a:srgbClr val="002060"/>
                        </a:solidFill>
                        <a:effectLst/>
                        <a:latin typeface="+mn-lt"/>
                        <a:ea typeface="Times New Roman" panose="02020603050405020304" pitchFamily="18" charset="0"/>
                      </a:endParaRPr>
                    </a:p>
                  </a:txBody>
                  <a:tcPr marL="18415" marR="18415" marT="0" marB="0" anchor="ctr">
                    <a:lnR w="12700" cap="flat" cmpd="sng" algn="ctr">
                      <a:solidFill>
                        <a:schemeClr val="tx1"/>
                      </a:solidFill>
                      <a:prstDash val="solid"/>
                      <a:round/>
                      <a:headEnd type="none" w="med" len="med"/>
                      <a:tailEnd type="none" w="med" len="med"/>
                    </a:lnR>
                    <a:solidFill>
                      <a:srgbClr val="FFF1CE"/>
                    </a:solidFill>
                  </a:tcPr>
                </a:tc>
                <a:tc>
                  <a:txBody>
                    <a:bodyPr/>
                    <a:lstStyle/>
                    <a:p>
                      <a:pPr marL="0" marR="0" algn="ctr">
                        <a:lnSpc>
                          <a:spcPct val="107000"/>
                        </a:lnSpc>
                        <a:spcBef>
                          <a:spcPts val="145"/>
                        </a:spcBef>
                        <a:spcAft>
                          <a:spcPts val="145"/>
                        </a:spcAft>
                      </a:pPr>
                      <a:r>
                        <a:rPr lang="en-US" sz="1600" dirty="0">
                          <a:solidFill>
                            <a:srgbClr val="002060"/>
                          </a:solidFill>
                          <a:effectLst/>
                          <a:latin typeface="+mn-lt"/>
                          <a:ea typeface="Times New Roman" panose="02020603050405020304" pitchFamily="18" charset="0"/>
                        </a:rPr>
                        <a:t>29</a:t>
                      </a:r>
                    </a:p>
                  </a:txBody>
                  <a:tcPr marL="18415" marR="1841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rgbClr val="FFF1CE"/>
                    </a:solidFill>
                  </a:tcPr>
                </a:tc>
                <a:tc>
                  <a:txBody>
                    <a:bodyPr/>
                    <a:lstStyle/>
                    <a:p>
                      <a:pPr marL="0" marR="0" algn="ctr">
                        <a:lnSpc>
                          <a:spcPct val="107000"/>
                        </a:lnSpc>
                        <a:spcBef>
                          <a:spcPts val="145"/>
                        </a:spcBef>
                        <a:spcAft>
                          <a:spcPts val="145"/>
                        </a:spcAft>
                      </a:pPr>
                      <a:r>
                        <a:rPr lang="en-US" sz="1600" dirty="0">
                          <a:solidFill>
                            <a:srgbClr val="002060"/>
                          </a:solidFill>
                          <a:effectLst/>
                          <a:latin typeface="+mn-lt"/>
                          <a:ea typeface="Times New Roman" panose="02020603050405020304" pitchFamily="18" charset="0"/>
                        </a:rPr>
                        <a:t>15.76</a:t>
                      </a:r>
                    </a:p>
                  </a:txBody>
                  <a:tcPr marL="18415" marR="18415" marT="0" marB="0" anchor="ctr">
                    <a:lnL w="12700" cap="flat" cmpd="sng" algn="ctr">
                      <a:solidFill>
                        <a:schemeClr val="tx1"/>
                      </a:solidFill>
                      <a:prstDash val="solid"/>
                      <a:round/>
                      <a:headEnd type="none" w="med" len="med"/>
                      <a:tailEnd type="none" w="med" len="med"/>
                    </a:lnL>
                    <a:solidFill>
                      <a:srgbClr val="FFF1CE"/>
                    </a:solidFill>
                  </a:tcPr>
                </a:tc>
                <a:extLst>
                  <a:ext uri="{0D108BD9-81ED-4DB2-BD59-A6C34878D82A}">
                    <a16:rowId xmlns:a16="http://schemas.microsoft.com/office/drawing/2014/main" val="437149939"/>
                  </a:ext>
                </a:extLst>
              </a:tr>
              <a:tr h="329719">
                <a:tc>
                  <a:txBody>
                    <a:bodyPr/>
                    <a:lstStyle/>
                    <a:p>
                      <a:pPr marL="0" marR="0" algn="ctr">
                        <a:lnSpc>
                          <a:spcPct val="107000"/>
                        </a:lnSpc>
                        <a:spcBef>
                          <a:spcPts val="145"/>
                        </a:spcBef>
                        <a:spcAft>
                          <a:spcPts val="145"/>
                        </a:spcAft>
                      </a:pPr>
                      <a:r>
                        <a:rPr lang="en-US" sz="1600" dirty="0">
                          <a:solidFill>
                            <a:srgbClr val="002060"/>
                          </a:solidFill>
                          <a:effectLst/>
                          <a:latin typeface="+mn-lt"/>
                        </a:rPr>
                        <a:t>3</a:t>
                      </a:r>
                      <a:endParaRPr lang="en-US" sz="1600" dirty="0">
                        <a:solidFill>
                          <a:srgbClr val="002060"/>
                        </a:solidFill>
                        <a:effectLst/>
                        <a:latin typeface="+mn-lt"/>
                        <a:ea typeface="Times New Roman" panose="02020603050405020304" pitchFamily="18" charset="0"/>
                      </a:endParaRPr>
                    </a:p>
                  </a:txBody>
                  <a:tcPr marL="18415" marR="18415" marT="0" marB="0" anchor="ctr">
                    <a:lnR w="12700" cap="flat" cmpd="sng" algn="ctr">
                      <a:solidFill>
                        <a:schemeClr val="tx1"/>
                      </a:solidFill>
                      <a:prstDash val="solid"/>
                      <a:round/>
                      <a:headEnd type="none" w="med" len="med"/>
                      <a:tailEnd type="none" w="med" len="med"/>
                    </a:lnR>
                    <a:solidFill>
                      <a:srgbClr val="FFF1CE"/>
                    </a:solidFill>
                  </a:tcPr>
                </a:tc>
                <a:tc>
                  <a:txBody>
                    <a:bodyPr/>
                    <a:lstStyle/>
                    <a:p>
                      <a:pPr marL="0" marR="0" algn="ctr">
                        <a:lnSpc>
                          <a:spcPct val="107000"/>
                        </a:lnSpc>
                        <a:spcBef>
                          <a:spcPts val="145"/>
                        </a:spcBef>
                        <a:spcAft>
                          <a:spcPts val="145"/>
                        </a:spcAft>
                      </a:pPr>
                      <a:r>
                        <a:rPr lang="en-US" sz="1600" dirty="0">
                          <a:solidFill>
                            <a:srgbClr val="002060"/>
                          </a:solidFill>
                          <a:effectLst/>
                          <a:latin typeface="+mn-lt"/>
                          <a:ea typeface="Times New Roman" panose="02020603050405020304" pitchFamily="18" charset="0"/>
                        </a:rPr>
                        <a:t>16</a:t>
                      </a:r>
                    </a:p>
                  </a:txBody>
                  <a:tcPr marL="18415" marR="1841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rgbClr val="FFF1CE"/>
                    </a:solidFill>
                  </a:tcPr>
                </a:tc>
                <a:tc>
                  <a:txBody>
                    <a:bodyPr/>
                    <a:lstStyle/>
                    <a:p>
                      <a:pPr marL="0" marR="0" algn="ctr">
                        <a:lnSpc>
                          <a:spcPct val="107000"/>
                        </a:lnSpc>
                        <a:spcBef>
                          <a:spcPts val="145"/>
                        </a:spcBef>
                        <a:spcAft>
                          <a:spcPts val="145"/>
                        </a:spcAft>
                      </a:pPr>
                      <a:r>
                        <a:rPr lang="en-US" sz="1600" dirty="0">
                          <a:solidFill>
                            <a:srgbClr val="002060"/>
                          </a:solidFill>
                          <a:effectLst/>
                          <a:latin typeface="+mn-lt"/>
                          <a:ea typeface="Times New Roman" panose="02020603050405020304" pitchFamily="18" charset="0"/>
                        </a:rPr>
                        <a:t>8.70</a:t>
                      </a:r>
                    </a:p>
                  </a:txBody>
                  <a:tcPr marL="18415" marR="18415" marT="0" marB="0" anchor="ctr">
                    <a:lnL w="12700" cap="flat" cmpd="sng" algn="ctr">
                      <a:solidFill>
                        <a:schemeClr val="tx1"/>
                      </a:solidFill>
                      <a:prstDash val="solid"/>
                      <a:round/>
                      <a:headEnd type="none" w="med" len="med"/>
                      <a:tailEnd type="none" w="med" len="med"/>
                    </a:lnL>
                    <a:solidFill>
                      <a:srgbClr val="FFF1CE"/>
                    </a:solidFill>
                  </a:tcPr>
                </a:tc>
                <a:extLst>
                  <a:ext uri="{0D108BD9-81ED-4DB2-BD59-A6C34878D82A}">
                    <a16:rowId xmlns:a16="http://schemas.microsoft.com/office/drawing/2014/main" val="2204228329"/>
                  </a:ext>
                </a:extLst>
              </a:tr>
              <a:tr h="329719">
                <a:tc>
                  <a:txBody>
                    <a:bodyPr/>
                    <a:lstStyle/>
                    <a:p>
                      <a:pPr marL="0" marR="0" algn="ctr">
                        <a:lnSpc>
                          <a:spcPct val="107000"/>
                        </a:lnSpc>
                        <a:spcBef>
                          <a:spcPts val="145"/>
                        </a:spcBef>
                        <a:spcAft>
                          <a:spcPts val="145"/>
                        </a:spcAft>
                      </a:pPr>
                      <a:r>
                        <a:rPr lang="en-US" sz="1600" dirty="0">
                          <a:solidFill>
                            <a:srgbClr val="002060"/>
                          </a:solidFill>
                          <a:effectLst/>
                          <a:latin typeface="+mn-lt"/>
                        </a:rPr>
                        <a:t>4</a:t>
                      </a:r>
                      <a:endParaRPr lang="en-US" sz="1600" dirty="0">
                        <a:solidFill>
                          <a:srgbClr val="002060"/>
                        </a:solidFill>
                        <a:effectLst/>
                        <a:latin typeface="+mn-lt"/>
                        <a:ea typeface="Times New Roman" panose="02020603050405020304" pitchFamily="18" charset="0"/>
                      </a:endParaRPr>
                    </a:p>
                  </a:txBody>
                  <a:tcPr marL="18415" marR="18415" marT="0" marB="0" anchor="ctr">
                    <a:lnR w="12700" cap="flat" cmpd="sng" algn="ctr">
                      <a:solidFill>
                        <a:schemeClr val="tx1"/>
                      </a:solidFill>
                      <a:prstDash val="solid"/>
                      <a:round/>
                      <a:headEnd type="none" w="med" len="med"/>
                      <a:tailEnd type="none" w="med" len="med"/>
                    </a:lnR>
                    <a:solidFill>
                      <a:srgbClr val="FFF1CE"/>
                    </a:solidFill>
                  </a:tcPr>
                </a:tc>
                <a:tc>
                  <a:txBody>
                    <a:bodyPr/>
                    <a:lstStyle/>
                    <a:p>
                      <a:pPr marL="0" marR="0" algn="ctr">
                        <a:lnSpc>
                          <a:spcPct val="107000"/>
                        </a:lnSpc>
                        <a:spcBef>
                          <a:spcPts val="145"/>
                        </a:spcBef>
                        <a:spcAft>
                          <a:spcPts val="145"/>
                        </a:spcAft>
                      </a:pPr>
                      <a:r>
                        <a:rPr lang="en-US" sz="1600" dirty="0">
                          <a:solidFill>
                            <a:srgbClr val="002060"/>
                          </a:solidFill>
                          <a:effectLst/>
                          <a:latin typeface="+mn-lt"/>
                          <a:ea typeface="Times New Roman" panose="02020603050405020304" pitchFamily="18" charset="0"/>
                        </a:rPr>
                        <a:t>24</a:t>
                      </a:r>
                    </a:p>
                  </a:txBody>
                  <a:tcPr marL="18415" marR="1841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rgbClr val="FFF1CE"/>
                    </a:solidFill>
                  </a:tcPr>
                </a:tc>
                <a:tc>
                  <a:txBody>
                    <a:bodyPr/>
                    <a:lstStyle/>
                    <a:p>
                      <a:pPr marL="0" marR="0" algn="ctr">
                        <a:lnSpc>
                          <a:spcPct val="107000"/>
                        </a:lnSpc>
                        <a:spcBef>
                          <a:spcPts val="145"/>
                        </a:spcBef>
                        <a:spcAft>
                          <a:spcPts val="145"/>
                        </a:spcAft>
                      </a:pPr>
                      <a:r>
                        <a:rPr lang="en-US" sz="1600" dirty="0">
                          <a:solidFill>
                            <a:srgbClr val="002060"/>
                          </a:solidFill>
                          <a:effectLst/>
                          <a:latin typeface="+mn-lt"/>
                          <a:ea typeface="Times New Roman" panose="02020603050405020304" pitchFamily="18" charset="0"/>
                        </a:rPr>
                        <a:t>13.04</a:t>
                      </a:r>
                    </a:p>
                  </a:txBody>
                  <a:tcPr marL="18415" marR="18415" marT="0" marB="0" anchor="ctr">
                    <a:lnL w="12700" cap="flat" cmpd="sng" algn="ctr">
                      <a:solidFill>
                        <a:schemeClr val="tx1"/>
                      </a:solidFill>
                      <a:prstDash val="solid"/>
                      <a:round/>
                      <a:headEnd type="none" w="med" len="med"/>
                      <a:tailEnd type="none" w="med" len="med"/>
                    </a:lnL>
                    <a:solidFill>
                      <a:srgbClr val="FFF1CE"/>
                    </a:solidFill>
                  </a:tcPr>
                </a:tc>
                <a:extLst>
                  <a:ext uri="{0D108BD9-81ED-4DB2-BD59-A6C34878D82A}">
                    <a16:rowId xmlns:a16="http://schemas.microsoft.com/office/drawing/2014/main" val="2192143303"/>
                  </a:ext>
                </a:extLst>
              </a:tr>
              <a:tr h="329719">
                <a:tc>
                  <a:txBody>
                    <a:bodyPr/>
                    <a:lstStyle/>
                    <a:p>
                      <a:pPr marL="0" marR="0" algn="ctr">
                        <a:lnSpc>
                          <a:spcPct val="107000"/>
                        </a:lnSpc>
                        <a:spcBef>
                          <a:spcPts val="145"/>
                        </a:spcBef>
                        <a:spcAft>
                          <a:spcPts val="145"/>
                        </a:spcAft>
                      </a:pPr>
                      <a:r>
                        <a:rPr lang="en-US" sz="1600" dirty="0">
                          <a:solidFill>
                            <a:srgbClr val="002060"/>
                          </a:solidFill>
                          <a:effectLst/>
                          <a:latin typeface="+mn-lt"/>
                        </a:rPr>
                        <a:t>5</a:t>
                      </a:r>
                      <a:endParaRPr lang="en-US" sz="1600" dirty="0">
                        <a:solidFill>
                          <a:srgbClr val="002060"/>
                        </a:solidFill>
                        <a:effectLst/>
                        <a:latin typeface="+mn-lt"/>
                        <a:ea typeface="Times New Roman" panose="02020603050405020304" pitchFamily="18" charset="0"/>
                      </a:endParaRPr>
                    </a:p>
                  </a:txBody>
                  <a:tcPr marL="18415" marR="18415" marT="0" marB="0" anchor="ctr">
                    <a:lnR w="12700" cap="flat" cmpd="sng" algn="ctr">
                      <a:solidFill>
                        <a:schemeClr val="tx1"/>
                      </a:solidFill>
                      <a:prstDash val="solid"/>
                      <a:round/>
                      <a:headEnd type="none" w="med" len="med"/>
                      <a:tailEnd type="none" w="med" len="med"/>
                    </a:lnR>
                    <a:solidFill>
                      <a:srgbClr val="FFF1CE"/>
                    </a:solidFill>
                  </a:tcPr>
                </a:tc>
                <a:tc>
                  <a:txBody>
                    <a:bodyPr/>
                    <a:lstStyle/>
                    <a:p>
                      <a:pPr marL="0" marR="0" algn="ctr">
                        <a:lnSpc>
                          <a:spcPct val="107000"/>
                        </a:lnSpc>
                        <a:spcBef>
                          <a:spcPts val="145"/>
                        </a:spcBef>
                        <a:spcAft>
                          <a:spcPts val="145"/>
                        </a:spcAft>
                      </a:pPr>
                      <a:r>
                        <a:rPr lang="en-US" sz="1600" dirty="0">
                          <a:solidFill>
                            <a:srgbClr val="002060"/>
                          </a:solidFill>
                          <a:effectLst/>
                          <a:latin typeface="+mn-lt"/>
                          <a:ea typeface="Times New Roman" panose="02020603050405020304" pitchFamily="18" charset="0"/>
                        </a:rPr>
                        <a:t>17</a:t>
                      </a:r>
                    </a:p>
                  </a:txBody>
                  <a:tcPr marL="18415" marR="1841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rgbClr val="FFF1CE"/>
                    </a:solidFill>
                  </a:tcPr>
                </a:tc>
                <a:tc>
                  <a:txBody>
                    <a:bodyPr/>
                    <a:lstStyle/>
                    <a:p>
                      <a:pPr marL="0" marR="0" algn="ctr">
                        <a:lnSpc>
                          <a:spcPct val="107000"/>
                        </a:lnSpc>
                        <a:spcBef>
                          <a:spcPts val="145"/>
                        </a:spcBef>
                        <a:spcAft>
                          <a:spcPts val="145"/>
                        </a:spcAft>
                      </a:pPr>
                      <a:r>
                        <a:rPr lang="en-US" sz="1600" dirty="0">
                          <a:solidFill>
                            <a:srgbClr val="002060"/>
                          </a:solidFill>
                          <a:effectLst/>
                          <a:latin typeface="+mn-lt"/>
                          <a:ea typeface="Times New Roman" panose="02020603050405020304" pitchFamily="18" charset="0"/>
                        </a:rPr>
                        <a:t>9.24</a:t>
                      </a:r>
                    </a:p>
                  </a:txBody>
                  <a:tcPr marL="18415" marR="18415" marT="0" marB="0" anchor="ctr">
                    <a:lnL w="12700" cap="flat" cmpd="sng" algn="ctr">
                      <a:solidFill>
                        <a:schemeClr val="tx1"/>
                      </a:solidFill>
                      <a:prstDash val="solid"/>
                      <a:round/>
                      <a:headEnd type="none" w="med" len="med"/>
                      <a:tailEnd type="none" w="med" len="med"/>
                    </a:lnL>
                    <a:solidFill>
                      <a:srgbClr val="FFF1CE"/>
                    </a:solidFill>
                  </a:tcPr>
                </a:tc>
                <a:extLst>
                  <a:ext uri="{0D108BD9-81ED-4DB2-BD59-A6C34878D82A}">
                    <a16:rowId xmlns:a16="http://schemas.microsoft.com/office/drawing/2014/main" val="3827137183"/>
                  </a:ext>
                </a:extLst>
              </a:tr>
              <a:tr h="329719">
                <a:tc>
                  <a:txBody>
                    <a:bodyPr/>
                    <a:lstStyle/>
                    <a:p>
                      <a:pPr marL="0" marR="0" algn="ctr">
                        <a:lnSpc>
                          <a:spcPct val="107000"/>
                        </a:lnSpc>
                        <a:spcBef>
                          <a:spcPts val="145"/>
                        </a:spcBef>
                        <a:spcAft>
                          <a:spcPts val="145"/>
                        </a:spcAft>
                      </a:pPr>
                      <a:r>
                        <a:rPr lang="en-US" sz="1600" dirty="0">
                          <a:solidFill>
                            <a:srgbClr val="002060"/>
                          </a:solidFill>
                          <a:effectLst/>
                          <a:latin typeface="+mn-lt"/>
                          <a:ea typeface="Times New Roman" panose="02020603050405020304" pitchFamily="18" charset="0"/>
                        </a:rPr>
                        <a:t>6</a:t>
                      </a:r>
                    </a:p>
                  </a:txBody>
                  <a:tcPr marL="18415" marR="18415" marT="0" marB="0" anchor="ctr">
                    <a:lnR w="12700" cap="flat" cmpd="sng" algn="ctr">
                      <a:solidFill>
                        <a:schemeClr val="tx1"/>
                      </a:solidFill>
                      <a:prstDash val="solid"/>
                      <a:round/>
                      <a:headEnd type="none" w="med" len="med"/>
                      <a:tailEnd type="none" w="med" len="med"/>
                    </a:lnR>
                    <a:solidFill>
                      <a:srgbClr val="FFF1CE"/>
                    </a:solidFill>
                  </a:tcPr>
                </a:tc>
                <a:tc>
                  <a:txBody>
                    <a:bodyPr/>
                    <a:lstStyle/>
                    <a:p>
                      <a:pPr marL="0" marR="0" algn="ctr">
                        <a:lnSpc>
                          <a:spcPct val="107000"/>
                        </a:lnSpc>
                        <a:spcBef>
                          <a:spcPts val="145"/>
                        </a:spcBef>
                        <a:spcAft>
                          <a:spcPts val="145"/>
                        </a:spcAft>
                      </a:pPr>
                      <a:r>
                        <a:rPr lang="en-US" sz="1600" dirty="0">
                          <a:solidFill>
                            <a:srgbClr val="002060"/>
                          </a:solidFill>
                          <a:effectLst/>
                          <a:latin typeface="+mn-lt"/>
                          <a:ea typeface="Times New Roman" panose="02020603050405020304" pitchFamily="18" charset="0"/>
                        </a:rPr>
                        <a:t>39</a:t>
                      </a:r>
                    </a:p>
                  </a:txBody>
                  <a:tcPr marL="18415" marR="18415"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rgbClr val="FFF1CE"/>
                    </a:solidFill>
                  </a:tcPr>
                </a:tc>
                <a:tc>
                  <a:txBody>
                    <a:bodyPr/>
                    <a:lstStyle/>
                    <a:p>
                      <a:pPr marL="0" marR="0" algn="ctr">
                        <a:lnSpc>
                          <a:spcPct val="107000"/>
                        </a:lnSpc>
                        <a:spcBef>
                          <a:spcPts val="145"/>
                        </a:spcBef>
                        <a:spcAft>
                          <a:spcPts val="145"/>
                        </a:spcAft>
                      </a:pPr>
                      <a:r>
                        <a:rPr lang="en-US" sz="1600" dirty="0">
                          <a:solidFill>
                            <a:srgbClr val="002060"/>
                          </a:solidFill>
                          <a:effectLst/>
                          <a:latin typeface="+mn-lt"/>
                          <a:ea typeface="Times New Roman" panose="02020603050405020304" pitchFamily="18" charset="0"/>
                        </a:rPr>
                        <a:t>21.20</a:t>
                      </a:r>
                    </a:p>
                  </a:txBody>
                  <a:tcPr marL="18415" marR="18415" marT="0" marB="0" anchor="ctr">
                    <a:lnL w="12700" cap="flat" cmpd="sng" algn="ctr">
                      <a:solidFill>
                        <a:schemeClr val="tx1"/>
                      </a:solidFill>
                      <a:prstDash val="solid"/>
                      <a:round/>
                      <a:headEnd type="none" w="med" len="med"/>
                      <a:tailEnd type="none" w="med" len="med"/>
                    </a:lnL>
                    <a:solidFill>
                      <a:srgbClr val="FFF1CE"/>
                    </a:solidFill>
                  </a:tcPr>
                </a:tc>
                <a:extLst>
                  <a:ext uri="{0D108BD9-81ED-4DB2-BD59-A6C34878D82A}">
                    <a16:rowId xmlns:a16="http://schemas.microsoft.com/office/drawing/2014/main" val="1254848075"/>
                  </a:ext>
                </a:extLst>
              </a:tr>
            </a:tbl>
          </a:graphicData>
        </a:graphic>
      </p:graphicFrame>
      <p:sp>
        <p:nvSpPr>
          <p:cNvPr id="12" name="Title 1"/>
          <p:cNvSpPr txBox="1">
            <a:spLocks/>
          </p:cNvSpPr>
          <p:nvPr/>
        </p:nvSpPr>
        <p:spPr>
          <a:xfrm>
            <a:off x="9625" y="0"/>
            <a:ext cx="12179808" cy="795528"/>
          </a:xfrm>
          <a:prstGeom prst="rect">
            <a:avLst/>
          </a:prstGeom>
          <a:solidFill>
            <a:srgbClr val="FFF1CE"/>
          </a:solidFill>
          <a:scene3d>
            <a:camera prst="orthographicFront"/>
            <a:lightRig rig="threePt" dir="t"/>
          </a:scene3d>
          <a:sp3d>
            <a:bevelT prst="angle"/>
          </a:sp3d>
        </p:spPr>
        <p:txBody>
          <a:bodyPr vert="horz" lIns="91440" tIns="45720" rIns="91440" bIns="45720" rtlCol="0" anchor="ctr" anchorCtr="1">
            <a:noAutofit/>
          </a:bodyPr>
          <a:lstStyle>
            <a:lvl1pPr algn="l" defTabSz="914400" rtl="0" eaLnBrk="1" latinLnBrk="0" hangingPunct="1">
              <a:lnSpc>
                <a:spcPct val="90000"/>
              </a:lnSpc>
              <a:spcBef>
                <a:spcPct val="0"/>
              </a:spcBef>
              <a:buNone/>
              <a:defRPr lang="en-US" sz="2800" b="1" kern="1200">
                <a:solidFill>
                  <a:srgbClr val="002060"/>
                </a:solidFill>
                <a:latin typeface="+mj-lt"/>
                <a:ea typeface="+mj-ea"/>
                <a:cs typeface="+mj-cs"/>
              </a:defRPr>
            </a:lvl1pPr>
          </a:lstStyle>
          <a:p>
            <a:r>
              <a:rPr lang="en-US" dirty="0" smtClean="0"/>
              <a:t>MAPP Pelvic Muscle Tenderness Scoring System </a:t>
            </a:r>
            <a:endParaRPr lang="en-US" dirty="0"/>
          </a:p>
        </p:txBody>
      </p:sp>
    </p:spTree>
    <p:extLst>
      <p:ext uri="{BB962C8B-B14F-4D97-AF65-F5344CB8AC3E}">
        <p14:creationId xmlns:p14="http://schemas.microsoft.com/office/powerpoint/2010/main" val="62616898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4294967295"/>
          </p:nvPr>
        </p:nvSpPr>
        <p:spPr/>
        <p:txBody>
          <a:bodyPr/>
          <a:lstStyle/>
          <a:p>
            <a:fld id="{09008396-F53A-4E23-9AE2-C374FC83E0A8}" type="slidenum">
              <a:rPr lang="en-US" smtClean="0"/>
              <a:t>43</a:t>
            </a:fld>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0712" y="657226"/>
            <a:ext cx="9697188" cy="6200774"/>
          </a:xfrm>
          <a:prstGeom prst="rect">
            <a:avLst/>
          </a:prstGeom>
        </p:spPr>
      </p:pic>
      <p:sp>
        <p:nvSpPr>
          <p:cNvPr id="8" name="Title 1"/>
          <p:cNvSpPr txBox="1">
            <a:spLocks/>
          </p:cNvSpPr>
          <p:nvPr/>
        </p:nvSpPr>
        <p:spPr>
          <a:xfrm>
            <a:off x="9625" y="9525"/>
            <a:ext cx="11196855" cy="795528"/>
          </a:xfrm>
          <a:prstGeom prst="rect">
            <a:avLst/>
          </a:prstGeom>
          <a:solidFill>
            <a:srgbClr val="FFF1CE"/>
          </a:solidFill>
          <a:scene3d>
            <a:camera prst="orthographicFront"/>
            <a:lightRig rig="threePt" dir="t"/>
          </a:scene3d>
          <a:sp3d>
            <a:bevelT prst="angle"/>
          </a:sp3d>
        </p:spPr>
        <p:txBody>
          <a:bodyPr vert="horz" lIns="91440" tIns="45720" rIns="91440" bIns="45720" rtlCol="0" anchor="ctr" anchorCtr="1">
            <a:noAutofit/>
          </a:bodyPr>
          <a:lstStyle>
            <a:lvl1pPr algn="l" defTabSz="914400" rtl="0" eaLnBrk="1" latinLnBrk="0" hangingPunct="1">
              <a:lnSpc>
                <a:spcPct val="90000"/>
              </a:lnSpc>
              <a:spcBef>
                <a:spcPct val="0"/>
              </a:spcBef>
              <a:buNone/>
              <a:defRPr lang="en-US" sz="2800" b="1" kern="1200">
                <a:solidFill>
                  <a:srgbClr val="002060"/>
                </a:solidFill>
                <a:latin typeface="+mj-lt"/>
                <a:ea typeface="+mj-ea"/>
                <a:cs typeface="+mj-cs"/>
              </a:defRPr>
            </a:lvl1pPr>
          </a:lstStyle>
          <a:p>
            <a:r>
              <a:rPr lang="en-US" dirty="0" smtClean="0"/>
              <a:t>Neuropathic </a:t>
            </a:r>
            <a:r>
              <a:rPr lang="en-US" dirty="0"/>
              <a:t>Pain </a:t>
            </a:r>
            <a:r>
              <a:rPr lang="en-US" dirty="0" smtClean="0"/>
              <a:t>in 10% of UCPPS</a:t>
            </a:r>
            <a:r>
              <a:rPr lang="en-US" dirty="0"/>
              <a:t> </a:t>
            </a:r>
            <a:r>
              <a:rPr lang="en-US" dirty="0" smtClean="0"/>
              <a:t>Participants</a:t>
            </a:r>
            <a:endParaRPr lang="en-US" dirty="0"/>
          </a:p>
        </p:txBody>
      </p:sp>
      <p:graphicFrame>
        <p:nvGraphicFramePr>
          <p:cNvPr id="9" name="Table 8"/>
          <p:cNvGraphicFramePr>
            <a:graphicFrameLocks noGrp="1"/>
          </p:cNvGraphicFramePr>
          <p:nvPr>
            <p:extLst>
              <p:ext uri="{D42A27DB-BD31-4B8C-83A1-F6EECF244321}">
                <p14:modId xmlns:p14="http://schemas.microsoft.com/office/powerpoint/2010/main" val="4030889210"/>
              </p:ext>
            </p:extLst>
          </p:nvPr>
        </p:nvGraphicFramePr>
        <p:xfrm>
          <a:off x="9867900" y="490394"/>
          <a:ext cx="2270125" cy="6278579"/>
        </p:xfrm>
        <a:graphic>
          <a:graphicData uri="http://schemas.openxmlformats.org/drawingml/2006/table">
            <a:tbl>
              <a:tblPr>
                <a:tableStyleId>{5C22544A-7EE6-4342-B048-85BDC9FD1C3A}</a:tableStyleId>
              </a:tblPr>
              <a:tblGrid>
                <a:gridCol w="738225">
                  <a:extLst>
                    <a:ext uri="{9D8B030D-6E8A-4147-A177-3AD203B41FA5}">
                      <a16:colId xmlns:a16="http://schemas.microsoft.com/office/drawing/2014/main" val="649927726"/>
                    </a:ext>
                  </a:extLst>
                </a:gridCol>
                <a:gridCol w="831763">
                  <a:extLst>
                    <a:ext uri="{9D8B030D-6E8A-4147-A177-3AD203B41FA5}">
                      <a16:colId xmlns:a16="http://schemas.microsoft.com/office/drawing/2014/main" val="882915743"/>
                    </a:ext>
                  </a:extLst>
                </a:gridCol>
                <a:gridCol w="700137">
                  <a:extLst>
                    <a:ext uri="{9D8B030D-6E8A-4147-A177-3AD203B41FA5}">
                      <a16:colId xmlns:a16="http://schemas.microsoft.com/office/drawing/2014/main" val="3502913922"/>
                    </a:ext>
                  </a:extLst>
                </a:gridCol>
              </a:tblGrid>
              <a:tr h="339328">
                <a:tc>
                  <a:txBody>
                    <a:bodyPr/>
                    <a:lstStyle/>
                    <a:p>
                      <a:pPr marL="0" marR="0" algn="ctr">
                        <a:lnSpc>
                          <a:spcPct val="107000"/>
                        </a:lnSpc>
                        <a:spcBef>
                          <a:spcPts val="145"/>
                        </a:spcBef>
                        <a:spcAft>
                          <a:spcPts val="145"/>
                        </a:spcAft>
                      </a:pPr>
                      <a:r>
                        <a:rPr lang="en-US" sz="1100" dirty="0" err="1">
                          <a:solidFill>
                            <a:srgbClr val="002060"/>
                          </a:solidFill>
                          <a:effectLst/>
                        </a:rPr>
                        <a:t>Base_pain</a:t>
                      </a:r>
                      <a:r>
                        <a:rPr lang="en-US" sz="1100" dirty="0">
                          <a:solidFill>
                            <a:srgbClr val="002060"/>
                          </a:solidFill>
                          <a:effectLst/>
                        </a:rPr>
                        <a:t/>
                      </a:r>
                      <a:br>
                        <a:rPr lang="en-US" sz="1100" dirty="0">
                          <a:solidFill>
                            <a:srgbClr val="002060"/>
                          </a:solidFill>
                          <a:effectLst/>
                        </a:rPr>
                      </a:br>
                      <a:r>
                        <a:rPr lang="en-US" sz="1100" dirty="0">
                          <a:solidFill>
                            <a:srgbClr val="002060"/>
                          </a:solidFill>
                          <a:effectLst/>
                        </a:rPr>
                        <a:t>index38</a:t>
                      </a:r>
                      <a:endParaRPr lang="en-US" sz="1100" dirty="0">
                        <a:solidFill>
                          <a:srgbClr val="002060"/>
                        </a:solidFill>
                        <a:effectLst/>
                        <a:latin typeface="Times New Roman" panose="02020603050405020304" pitchFamily="18" charset="0"/>
                        <a:ea typeface="Times New Roman" panose="02020603050405020304" pitchFamily="18" charset="0"/>
                      </a:endParaRPr>
                    </a:p>
                  </a:txBody>
                  <a:tcPr marL="18415" marR="18415" marT="0" marB="0" anchor="ctr">
                    <a:lnB w="12700" cap="flat" cmpd="sng" algn="ctr">
                      <a:solidFill>
                        <a:schemeClr val="tx1"/>
                      </a:solidFill>
                      <a:prstDash val="solid"/>
                      <a:round/>
                      <a:headEnd type="none" w="med" len="med"/>
                      <a:tailEnd type="none" w="med" len="med"/>
                    </a:lnB>
                    <a:solidFill>
                      <a:srgbClr val="FFF1CE"/>
                    </a:solidFill>
                  </a:tcPr>
                </a:tc>
                <a:tc>
                  <a:txBody>
                    <a:bodyPr/>
                    <a:lstStyle/>
                    <a:p>
                      <a:pPr marL="0" marR="0" algn="ctr">
                        <a:lnSpc>
                          <a:spcPct val="107000"/>
                        </a:lnSpc>
                        <a:spcBef>
                          <a:spcPts val="145"/>
                        </a:spcBef>
                        <a:spcAft>
                          <a:spcPts val="145"/>
                        </a:spcAft>
                      </a:pPr>
                      <a:r>
                        <a:rPr lang="en-US" sz="1100" dirty="0">
                          <a:solidFill>
                            <a:srgbClr val="002060"/>
                          </a:solidFill>
                          <a:effectLst/>
                        </a:rPr>
                        <a:t>Cumulative</a:t>
                      </a:r>
                      <a:br>
                        <a:rPr lang="en-US" sz="1100" dirty="0">
                          <a:solidFill>
                            <a:srgbClr val="002060"/>
                          </a:solidFill>
                          <a:effectLst/>
                        </a:rPr>
                      </a:br>
                      <a:r>
                        <a:rPr lang="en-US" sz="1100" dirty="0">
                          <a:solidFill>
                            <a:srgbClr val="002060"/>
                          </a:solidFill>
                          <a:effectLst/>
                        </a:rPr>
                        <a:t>Frequency</a:t>
                      </a:r>
                      <a:endParaRPr lang="en-US" sz="1100" dirty="0">
                        <a:solidFill>
                          <a:srgbClr val="002060"/>
                        </a:solidFill>
                        <a:effectLst/>
                        <a:latin typeface="Times New Roman" panose="02020603050405020304" pitchFamily="18" charset="0"/>
                        <a:ea typeface="Times New Roman" panose="02020603050405020304" pitchFamily="18" charset="0"/>
                      </a:endParaRPr>
                    </a:p>
                  </a:txBody>
                  <a:tcPr marL="18415" marR="18415" marT="0" marB="0" anchor="ctr">
                    <a:lnB w="12700" cap="flat" cmpd="sng" algn="ctr">
                      <a:solidFill>
                        <a:schemeClr val="tx1"/>
                      </a:solidFill>
                      <a:prstDash val="solid"/>
                      <a:round/>
                      <a:headEnd type="none" w="med" len="med"/>
                      <a:tailEnd type="none" w="med" len="med"/>
                    </a:lnB>
                    <a:solidFill>
                      <a:srgbClr val="FFF1CE"/>
                    </a:solidFill>
                  </a:tcPr>
                </a:tc>
                <a:tc>
                  <a:txBody>
                    <a:bodyPr/>
                    <a:lstStyle/>
                    <a:p>
                      <a:pPr marL="0" marR="0" algn="ctr">
                        <a:lnSpc>
                          <a:spcPct val="107000"/>
                        </a:lnSpc>
                        <a:spcBef>
                          <a:spcPts val="145"/>
                        </a:spcBef>
                        <a:spcAft>
                          <a:spcPts val="145"/>
                        </a:spcAft>
                      </a:pPr>
                      <a:r>
                        <a:rPr lang="en-US" sz="1100" dirty="0">
                          <a:solidFill>
                            <a:srgbClr val="002060"/>
                          </a:solidFill>
                          <a:effectLst/>
                        </a:rPr>
                        <a:t>Cumulative</a:t>
                      </a:r>
                      <a:br>
                        <a:rPr lang="en-US" sz="1100" dirty="0">
                          <a:solidFill>
                            <a:srgbClr val="002060"/>
                          </a:solidFill>
                          <a:effectLst/>
                        </a:rPr>
                      </a:br>
                      <a:r>
                        <a:rPr lang="en-US" sz="1100" dirty="0">
                          <a:solidFill>
                            <a:srgbClr val="002060"/>
                          </a:solidFill>
                          <a:effectLst/>
                        </a:rPr>
                        <a:t>Percent</a:t>
                      </a:r>
                      <a:endParaRPr lang="en-US" sz="1100" dirty="0">
                        <a:solidFill>
                          <a:srgbClr val="002060"/>
                        </a:solidFill>
                        <a:effectLst/>
                        <a:latin typeface="Times New Roman" panose="02020603050405020304" pitchFamily="18" charset="0"/>
                        <a:ea typeface="Times New Roman" panose="02020603050405020304" pitchFamily="18" charset="0"/>
                      </a:endParaRPr>
                    </a:p>
                  </a:txBody>
                  <a:tcPr marL="18415" marR="18415" marT="0" marB="0" anchor="ctr">
                    <a:lnB w="12700" cap="flat" cmpd="sng" algn="ctr">
                      <a:solidFill>
                        <a:schemeClr val="tx1"/>
                      </a:solidFill>
                      <a:prstDash val="solid"/>
                      <a:round/>
                      <a:headEnd type="none" w="med" len="med"/>
                      <a:tailEnd type="none" w="med" len="med"/>
                    </a:lnB>
                    <a:solidFill>
                      <a:srgbClr val="FFF1CE"/>
                    </a:solidFill>
                  </a:tcPr>
                </a:tc>
                <a:extLst>
                  <a:ext uri="{0D108BD9-81ED-4DB2-BD59-A6C34878D82A}">
                    <a16:rowId xmlns:a16="http://schemas.microsoft.com/office/drawing/2014/main" val="2982478088"/>
                  </a:ext>
                </a:extLst>
              </a:tr>
              <a:tr h="165384">
                <a:tc>
                  <a:txBody>
                    <a:bodyPr/>
                    <a:lstStyle/>
                    <a:p>
                      <a:pPr marL="0" marR="0" algn="ctr">
                        <a:lnSpc>
                          <a:spcPct val="107000"/>
                        </a:lnSpc>
                        <a:spcBef>
                          <a:spcPts val="145"/>
                        </a:spcBef>
                        <a:spcAft>
                          <a:spcPts val="145"/>
                        </a:spcAft>
                      </a:pPr>
                      <a:r>
                        <a:rPr lang="en-US" sz="1100" dirty="0">
                          <a:solidFill>
                            <a:srgbClr val="002060"/>
                          </a:solidFill>
                          <a:effectLst/>
                        </a:rPr>
                        <a:t>-1</a:t>
                      </a:r>
                      <a:endParaRPr lang="en-US" sz="1100" dirty="0">
                        <a:solidFill>
                          <a:srgbClr val="002060"/>
                        </a:solidFill>
                        <a:effectLst/>
                        <a:latin typeface="Times New Roman" panose="02020603050405020304" pitchFamily="18" charset="0"/>
                        <a:ea typeface="Times New Roman" panose="02020603050405020304" pitchFamily="18" charset="0"/>
                      </a:endParaRPr>
                    </a:p>
                  </a:txBody>
                  <a:tcPr marL="18415" marR="18415" marT="0" marB="0" anchor="ctr">
                    <a:lnT w="12700" cap="flat" cmpd="sng" algn="ctr">
                      <a:solidFill>
                        <a:schemeClr val="tx1"/>
                      </a:solidFill>
                      <a:prstDash val="solid"/>
                      <a:round/>
                      <a:headEnd type="none" w="med" len="med"/>
                      <a:tailEnd type="none" w="med" len="med"/>
                    </a:lnT>
                    <a:solidFill>
                      <a:srgbClr val="FFF1CE"/>
                    </a:solidFill>
                  </a:tcPr>
                </a:tc>
                <a:tc>
                  <a:txBody>
                    <a:bodyPr/>
                    <a:lstStyle/>
                    <a:p>
                      <a:pPr marL="0" marR="0" algn="ctr">
                        <a:lnSpc>
                          <a:spcPct val="107000"/>
                        </a:lnSpc>
                        <a:spcBef>
                          <a:spcPts val="145"/>
                        </a:spcBef>
                        <a:spcAft>
                          <a:spcPts val="145"/>
                        </a:spcAft>
                      </a:pPr>
                      <a:r>
                        <a:rPr lang="en-US" sz="1100">
                          <a:solidFill>
                            <a:srgbClr val="002060"/>
                          </a:solidFill>
                          <a:effectLst/>
                        </a:rPr>
                        <a:t>6</a:t>
                      </a:r>
                      <a:endParaRPr lang="en-US" sz="1100">
                        <a:solidFill>
                          <a:srgbClr val="002060"/>
                        </a:solidFill>
                        <a:effectLst/>
                        <a:latin typeface="Times New Roman" panose="02020603050405020304" pitchFamily="18" charset="0"/>
                        <a:ea typeface="Times New Roman" panose="02020603050405020304" pitchFamily="18" charset="0"/>
                      </a:endParaRPr>
                    </a:p>
                  </a:txBody>
                  <a:tcPr marL="18415" marR="18415" marT="0" marB="0">
                    <a:lnT w="12700" cap="flat" cmpd="sng" algn="ctr">
                      <a:solidFill>
                        <a:schemeClr val="tx1"/>
                      </a:solidFill>
                      <a:prstDash val="solid"/>
                      <a:round/>
                      <a:headEnd type="none" w="med" len="med"/>
                      <a:tailEnd type="none" w="med" len="med"/>
                    </a:lnT>
                    <a:solidFill>
                      <a:srgbClr val="FFF1CE"/>
                    </a:solidFill>
                  </a:tcPr>
                </a:tc>
                <a:tc>
                  <a:txBody>
                    <a:bodyPr/>
                    <a:lstStyle/>
                    <a:p>
                      <a:pPr marL="0" marR="0" algn="ctr">
                        <a:lnSpc>
                          <a:spcPct val="107000"/>
                        </a:lnSpc>
                        <a:spcBef>
                          <a:spcPts val="145"/>
                        </a:spcBef>
                        <a:spcAft>
                          <a:spcPts val="145"/>
                        </a:spcAft>
                      </a:pPr>
                      <a:r>
                        <a:rPr lang="en-US" sz="1100">
                          <a:solidFill>
                            <a:srgbClr val="002060"/>
                          </a:solidFill>
                          <a:effectLst/>
                        </a:rPr>
                        <a:t>1.04</a:t>
                      </a:r>
                      <a:endParaRPr lang="en-US" sz="1100">
                        <a:solidFill>
                          <a:srgbClr val="002060"/>
                        </a:solidFill>
                        <a:effectLst/>
                        <a:latin typeface="Times New Roman" panose="02020603050405020304" pitchFamily="18" charset="0"/>
                        <a:ea typeface="Times New Roman" panose="02020603050405020304" pitchFamily="18" charset="0"/>
                      </a:endParaRPr>
                    </a:p>
                  </a:txBody>
                  <a:tcPr marL="18415" marR="18415" marT="0" marB="0">
                    <a:lnT w="12700" cap="flat" cmpd="sng" algn="ctr">
                      <a:solidFill>
                        <a:schemeClr val="tx1"/>
                      </a:solidFill>
                      <a:prstDash val="solid"/>
                      <a:round/>
                      <a:headEnd type="none" w="med" len="med"/>
                      <a:tailEnd type="none" w="med" len="med"/>
                    </a:lnT>
                    <a:solidFill>
                      <a:srgbClr val="FFF1CE"/>
                    </a:solidFill>
                  </a:tcPr>
                </a:tc>
                <a:extLst>
                  <a:ext uri="{0D108BD9-81ED-4DB2-BD59-A6C34878D82A}">
                    <a16:rowId xmlns:a16="http://schemas.microsoft.com/office/drawing/2014/main" val="2401108705"/>
                  </a:ext>
                </a:extLst>
              </a:tr>
              <a:tr h="165384">
                <a:tc>
                  <a:txBody>
                    <a:bodyPr/>
                    <a:lstStyle/>
                    <a:p>
                      <a:pPr marL="0" marR="0" algn="ctr">
                        <a:lnSpc>
                          <a:spcPct val="107000"/>
                        </a:lnSpc>
                        <a:spcBef>
                          <a:spcPts val="145"/>
                        </a:spcBef>
                        <a:spcAft>
                          <a:spcPts val="145"/>
                        </a:spcAft>
                      </a:pPr>
                      <a:r>
                        <a:rPr lang="en-US" sz="1100" dirty="0">
                          <a:solidFill>
                            <a:srgbClr val="002060"/>
                          </a:solidFill>
                          <a:effectLst/>
                        </a:rPr>
                        <a:t>0</a:t>
                      </a:r>
                      <a:endParaRPr lang="en-US" sz="1100" dirty="0">
                        <a:solidFill>
                          <a:srgbClr val="002060"/>
                        </a:solidFill>
                        <a:effectLst/>
                        <a:latin typeface="Times New Roman" panose="02020603050405020304" pitchFamily="18" charset="0"/>
                        <a:ea typeface="Times New Roman" panose="02020603050405020304" pitchFamily="18" charset="0"/>
                      </a:endParaRPr>
                    </a:p>
                  </a:txBody>
                  <a:tcPr marL="18415" marR="18415" marT="0" marB="0" anchor="ctr">
                    <a:solidFill>
                      <a:srgbClr val="FFF1CE"/>
                    </a:solidFill>
                  </a:tcPr>
                </a:tc>
                <a:tc>
                  <a:txBody>
                    <a:bodyPr/>
                    <a:lstStyle/>
                    <a:p>
                      <a:pPr marL="0" marR="0" algn="ctr">
                        <a:lnSpc>
                          <a:spcPct val="107000"/>
                        </a:lnSpc>
                        <a:spcBef>
                          <a:spcPts val="145"/>
                        </a:spcBef>
                        <a:spcAft>
                          <a:spcPts val="145"/>
                        </a:spcAft>
                      </a:pPr>
                      <a:r>
                        <a:rPr lang="en-US" sz="1100">
                          <a:solidFill>
                            <a:srgbClr val="002060"/>
                          </a:solidFill>
                          <a:effectLst/>
                        </a:rPr>
                        <a:t>28</a:t>
                      </a:r>
                      <a:endParaRPr lang="en-US" sz="1100">
                        <a:solidFill>
                          <a:srgbClr val="002060"/>
                        </a:solidFill>
                        <a:effectLst/>
                        <a:latin typeface="Times New Roman" panose="02020603050405020304" pitchFamily="18" charset="0"/>
                        <a:ea typeface="Times New Roman" panose="02020603050405020304" pitchFamily="18" charset="0"/>
                      </a:endParaRPr>
                    </a:p>
                  </a:txBody>
                  <a:tcPr marL="18415" marR="18415" marT="0" marB="0">
                    <a:solidFill>
                      <a:srgbClr val="FFF1CE"/>
                    </a:solidFill>
                  </a:tcPr>
                </a:tc>
                <a:tc>
                  <a:txBody>
                    <a:bodyPr/>
                    <a:lstStyle/>
                    <a:p>
                      <a:pPr marL="0" marR="0" algn="ctr">
                        <a:lnSpc>
                          <a:spcPct val="107000"/>
                        </a:lnSpc>
                        <a:spcBef>
                          <a:spcPts val="145"/>
                        </a:spcBef>
                        <a:spcAft>
                          <a:spcPts val="145"/>
                        </a:spcAft>
                      </a:pPr>
                      <a:r>
                        <a:rPr lang="en-US" sz="1100">
                          <a:solidFill>
                            <a:srgbClr val="002060"/>
                          </a:solidFill>
                          <a:effectLst/>
                        </a:rPr>
                        <a:t>4.84</a:t>
                      </a:r>
                      <a:endParaRPr lang="en-US" sz="1100">
                        <a:solidFill>
                          <a:srgbClr val="002060"/>
                        </a:solidFill>
                        <a:effectLst/>
                        <a:latin typeface="Times New Roman" panose="02020603050405020304" pitchFamily="18" charset="0"/>
                        <a:ea typeface="Times New Roman" panose="02020603050405020304" pitchFamily="18" charset="0"/>
                      </a:endParaRPr>
                    </a:p>
                  </a:txBody>
                  <a:tcPr marL="18415" marR="18415" marT="0" marB="0">
                    <a:solidFill>
                      <a:srgbClr val="FFF1CE"/>
                    </a:solidFill>
                  </a:tcPr>
                </a:tc>
                <a:extLst>
                  <a:ext uri="{0D108BD9-81ED-4DB2-BD59-A6C34878D82A}">
                    <a16:rowId xmlns:a16="http://schemas.microsoft.com/office/drawing/2014/main" val="1828185791"/>
                  </a:ext>
                </a:extLst>
              </a:tr>
              <a:tr h="165384">
                <a:tc>
                  <a:txBody>
                    <a:bodyPr/>
                    <a:lstStyle/>
                    <a:p>
                      <a:pPr marL="0" marR="0" algn="ctr">
                        <a:lnSpc>
                          <a:spcPct val="107000"/>
                        </a:lnSpc>
                        <a:spcBef>
                          <a:spcPts val="145"/>
                        </a:spcBef>
                        <a:spcAft>
                          <a:spcPts val="145"/>
                        </a:spcAft>
                      </a:pPr>
                      <a:r>
                        <a:rPr lang="en-US" sz="1100" dirty="0">
                          <a:solidFill>
                            <a:srgbClr val="002060"/>
                          </a:solidFill>
                          <a:effectLst/>
                        </a:rPr>
                        <a:t>1</a:t>
                      </a:r>
                      <a:endParaRPr lang="en-US" sz="1100" dirty="0">
                        <a:solidFill>
                          <a:srgbClr val="002060"/>
                        </a:solidFill>
                        <a:effectLst/>
                        <a:latin typeface="Times New Roman" panose="02020603050405020304" pitchFamily="18" charset="0"/>
                        <a:ea typeface="Times New Roman" panose="02020603050405020304" pitchFamily="18" charset="0"/>
                      </a:endParaRPr>
                    </a:p>
                  </a:txBody>
                  <a:tcPr marL="18415" marR="18415" marT="0" marB="0" anchor="ctr">
                    <a:solidFill>
                      <a:srgbClr val="FFF1CE"/>
                    </a:solidFill>
                  </a:tcPr>
                </a:tc>
                <a:tc>
                  <a:txBody>
                    <a:bodyPr/>
                    <a:lstStyle/>
                    <a:p>
                      <a:pPr marL="0" marR="0" algn="ctr">
                        <a:lnSpc>
                          <a:spcPct val="107000"/>
                        </a:lnSpc>
                        <a:spcBef>
                          <a:spcPts val="145"/>
                        </a:spcBef>
                        <a:spcAft>
                          <a:spcPts val="145"/>
                        </a:spcAft>
                      </a:pPr>
                      <a:r>
                        <a:rPr lang="en-US" sz="1100">
                          <a:solidFill>
                            <a:srgbClr val="002060"/>
                          </a:solidFill>
                          <a:effectLst/>
                        </a:rPr>
                        <a:t>55</a:t>
                      </a:r>
                      <a:endParaRPr lang="en-US" sz="1100">
                        <a:solidFill>
                          <a:srgbClr val="002060"/>
                        </a:solidFill>
                        <a:effectLst/>
                        <a:latin typeface="Times New Roman" panose="02020603050405020304" pitchFamily="18" charset="0"/>
                        <a:ea typeface="Times New Roman" panose="02020603050405020304" pitchFamily="18" charset="0"/>
                      </a:endParaRPr>
                    </a:p>
                  </a:txBody>
                  <a:tcPr marL="18415" marR="18415" marT="0" marB="0">
                    <a:solidFill>
                      <a:srgbClr val="FFF1CE"/>
                    </a:solidFill>
                  </a:tcPr>
                </a:tc>
                <a:tc>
                  <a:txBody>
                    <a:bodyPr/>
                    <a:lstStyle/>
                    <a:p>
                      <a:pPr marL="0" marR="0" algn="ctr">
                        <a:lnSpc>
                          <a:spcPct val="107000"/>
                        </a:lnSpc>
                        <a:spcBef>
                          <a:spcPts val="145"/>
                        </a:spcBef>
                        <a:spcAft>
                          <a:spcPts val="145"/>
                        </a:spcAft>
                      </a:pPr>
                      <a:r>
                        <a:rPr lang="en-US" sz="1100">
                          <a:solidFill>
                            <a:srgbClr val="002060"/>
                          </a:solidFill>
                          <a:effectLst/>
                        </a:rPr>
                        <a:t>9.52</a:t>
                      </a:r>
                      <a:endParaRPr lang="en-US" sz="1100">
                        <a:solidFill>
                          <a:srgbClr val="002060"/>
                        </a:solidFill>
                        <a:effectLst/>
                        <a:latin typeface="Times New Roman" panose="02020603050405020304" pitchFamily="18" charset="0"/>
                        <a:ea typeface="Times New Roman" panose="02020603050405020304" pitchFamily="18" charset="0"/>
                      </a:endParaRPr>
                    </a:p>
                  </a:txBody>
                  <a:tcPr marL="18415" marR="18415" marT="0" marB="0">
                    <a:solidFill>
                      <a:srgbClr val="FFF1CE"/>
                    </a:solidFill>
                  </a:tcPr>
                </a:tc>
                <a:extLst>
                  <a:ext uri="{0D108BD9-81ED-4DB2-BD59-A6C34878D82A}">
                    <a16:rowId xmlns:a16="http://schemas.microsoft.com/office/drawing/2014/main" val="3002361935"/>
                  </a:ext>
                </a:extLst>
              </a:tr>
              <a:tr h="165384">
                <a:tc>
                  <a:txBody>
                    <a:bodyPr/>
                    <a:lstStyle/>
                    <a:p>
                      <a:pPr marL="0" marR="0" algn="ctr">
                        <a:lnSpc>
                          <a:spcPct val="107000"/>
                        </a:lnSpc>
                        <a:spcBef>
                          <a:spcPts val="145"/>
                        </a:spcBef>
                        <a:spcAft>
                          <a:spcPts val="145"/>
                        </a:spcAft>
                      </a:pPr>
                      <a:r>
                        <a:rPr lang="en-US" sz="1100" dirty="0">
                          <a:solidFill>
                            <a:srgbClr val="002060"/>
                          </a:solidFill>
                          <a:effectLst/>
                        </a:rPr>
                        <a:t>2</a:t>
                      </a:r>
                      <a:endParaRPr lang="en-US" sz="1100" dirty="0">
                        <a:solidFill>
                          <a:srgbClr val="002060"/>
                        </a:solidFill>
                        <a:effectLst/>
                        <a:latin typeface="Times New Roman" panose="02020603050405020304" pitchFamily="18" charset="0"/>
                        <a:ea typeface="Times New Roman" panose="02020603050405020304" pitchFamily="18" charset="0"/>
                      </a:endParaRPr>
                    </a:p>
                  </a:txBody>
                  <a:tcPr marL="18415" marR="18415" marT="0" marB="0" anchor="ctr">
                    <a:solidFill>
                      <a:srgbClr val="FFF1CE"/>
                    </a:solidFill>
                  </a:tcPr>
                </a:tc>
                <a:tc>
                  <a:txBody>
                    <a:bodyPr/>
                    <a:lstStyle/>
                    <a:p>
                      <a:pPr marL="0" marR="0" algn="ctr">
                        <a:lnSpc>
                          <a:spcPct val="107000"/>
                        </a:lnSpc>
                        <a:spcBef>
                          <a:spcPts val="145"/>
                        </a:spcBef>
                        <a:spcAft>
                          <a:spcPts val="145"/>
                        </a:spcAft>
                      </a:pPr>
                      <a:r>
                        <a:rPr lang="en-US" sz="1100" dirty="0">
                          <a:solidFill>
                            <a:srgbClr val="002060"/>
                          </a:solidFill>
                          <a:effectLst/>
                        </a:rPr>
                        <a:t>85</a:t>
                      </a:r>
                      <a:endParaRPr lang="en-US" sz="1100" dirty="0">
                        <a:solidFill>
                          <a:srgbClr val="002060"/>
                        </a:solidFill>
                        <a:effectLst/>
                        <a:latin typeface="Times New Roman" panose="02020603050405020304" pitchFamily="18" charset="0"/>
                        <a:ea typeface="Times New Roman" panose="02020603050405020304" pitchFamily="18" charset="0"/>
                      </a:endParaRPr>
                    </a:p>
                  </a:txBody>
                  <a:tcPr marL="18415" marR="18415" marT="0" marB="0">
                    <a:solidFill>
                      <a:srgbClr val="FFF1CE"/>
                    </a:solidFill>
                  </a:tcPr>
                </a:tc>
                <a:tc>
                  <a:txBody>
                    <a:bodyPr/>
                    <a:lstStyle/>
                    <a:p>
                      <a:pPr marL="0" marR="0" algn="ctr">
                        <a:lnSpc>
                          <a:spcPct val="107000"/>
                        </a:lnSpc>
                        <a:spcBef>
                          <a:spcPts val="145"/>
                        </a:spcBef>
                        <a:spcAft>
                          <a:spcPts val="145"/>
                        </a:spcAft>
                      </a:pPr>
                      <a:r>
                        <a:rPr lang="en-US" sz="1100">
                          <a:solidFill>
                            <a:srgbClr val="002060"/>
                          </a:solidFill>
                          <a:effectLst/>
                        </a:rPr>
                        <a:t>14.71</a:t>
                      </a:r>
                      <a:endParaRPr lang="en-US" sz="1100">
                        <a:solidFill>
                          <a:srgbClr val="002060"/>
                        </a:solidFill>
                        <a:effectLst/>
                        <a:latin typeface="Times New Roman" panose="02020603050405020304" pitchFamily="18" charset="0"/>
                        <a:ea typeface="Times New Roman" panose="02020603050405020304" pitchFamily="18" charset="0"/>
                      </a:endParaRPr>
                    </a:p>
                  </a:txBody>
                  <a:tcPr marL="18415" marR="18415" marT="0" marB="0">
                    <a:solidFill>
                      <a:srgbClr val="FFF1CE"/>
                    </a:solidFill>
                  </a:tcPr>
                </a:tc>
                <a:extLst>
                  <a:ext uri="{0D108BD9-81ED-4DB2-BD59-A6C34878D82A}">
                    <a16:rowId xmlns:a16="http://schemas.microsoft.com/office/drawing/2014/main" val="2918787805"/>
                  </a:ext>
                </a:extLst>
              </a:tr>
              <a:tr h="165384">
                <a:tc>
                  <a:txBody>
                    <a:bodyPr/>
                    <a:lstStyle/>
                    <a:p>
                      <a:pPr marL="0" marR="0" algn="ctr">
                        <a:lnSpc>
                          <a:spcPct val="107000"/>
                        </a:lnSpc>
                        <a:spcBef>
                          <a:spcPts val="145"/>
                        </a:spcBef>
                        <a:spcAft>
                          <a:spcPts val="145"/>
                        </a:spcAft>
                      </a:pPr>
                      <a:r>
                        <a:rPr lang="en-US" sz="1100" dirty="0">
                          <a:solidFill>
                            <a:srgbClr val="002060"/>
                          </a:solidFill>
                          <a:effectLst/>
                        </a:rPr>
                        <a:t>3</a:t>
                      </a:r>
                      <a:endParaRPr lang="en-US" sz="1100" dirty="0">
                        <a:solidFill>
                          <a:srgbClr val="002060"/>
                        </a:solidFill>
                        <a:effectLst/>
                        <a:latin typeface="Times New Roman" panose="02020603050405020304" pitchFamily="18" charset="0"/>
                        <a:ea typeface="Times New Roman" panose="02020603050405020304" pitchFamily="18" charset="0"/>
                      </a:endParaRPr>
                    </a:p>
                  </a:txBody>
                  <a:tcPr marL="18415" marR="18415" marT="0" marB="0" anchor="ctr">
                    <a:solidFill>
                      <a:srgbClr val="FFF1CE"/>
                    </a:solidFill>
                  </a:tcPr>
                </a:tc>
                <a:tc>
                  <a:txBody>
                    <a:bodyPr/>
                    <a:lstStyle/>
                    <a:p>
                      <a:pPr marL="0" marR="0" algn="ctr">
                        <a:lnSpc>
                          <a:spcPct val="107000"/>
                        </a:lnSpc>
                        <a:spcBef>
                          <a:spcPts val="145"/>
                        </a:spcBef>
                        <a:spcAft>
                          <a:spcPts val="145"/>
                        </a:spcAft>
                      </a:pPr>
                      <a:r>
                        <a:rPr lang="en-US" sz="1100" dirty="0">
                          <a:solidFill>
                            <a:srgbClr val="002060"/>
                          </a:solidFill>
                          <a:effectLst/>
                        </a:rPr>
                        <a:t>124</a:t>
                      </a:r>
                      <a:endParaRPr lang="en-US" sz="1100" dirty="0">
                        <a:solidFill>
                          <a:srgbClr val="002060"/>
                        </a:solidFill>
                        <a:effectLst/>
                        <a:latin typeface="Times New Roman" panose="02020603050405020304" pitchFamily="18" charset="0"/>
                        <a:ea typeface="Times New Roman" panose="02020603050405020304" pitchFamily="18" charset="0"/>
                      </a:endParaRPr>
                    </a:p>
                  </a:txBody>
                  <a:tcPr marL="18415" marR="18415" marT="0" marB="0">
                    <a:solidFill>
                      <a:srgbClr val="FFF1CE"/>
                    </a:solidFill>
                  </a:tcPr>
                </a:tc>
                <a:tc>
                  <a:txBody>
                    <a:bodyPr/>
                    <a:lstStyle/>
                    <a:p>
                      <a:pPr marL="0" marR="0" algn="ctr">
                        <a:lnSpc>
                          <a:spcPct val="107000"/>
                        </a:lnSpc>
                        <a:spcBef>
                          <a:spcPts val="145"/>
                        </a:spcBef>
                        <a:spcAft>
                          <a:spcPts val="145"/>
                        </a:spcAft>
                      </a:pPr>
                      <a:r>
                        <a:rPr lang="en-US" sz="1100">
                          <a:solidFill>
                            <a:srgbClr val="002060"/>
                          </a:solidFill>
                          <a:effectLst/>
                        </a:rPr>
                        <a:t>21.45</a:t>
                      </a:r>
                      <a:endParaRPr lang="en-US" sz="1100">
                        <a:solidFill>
                          <a:srgbClr val="002060"/>
                        </a:solidFill>
                        <a:effectLst/>
                        <a:latin typeface="Times New Roman" panose="02020603050405020304" pitchFamily="18" charset="0"/>
                        <a:ea typeface="Times New Roman" panose="02020603050405020304" pitchFamily="18" charset="0"/>
                      </a:endParaRPr>
                    </a:p>
                  </a:txBody>
                  <a:tcPr marL="18415" marR="18415" marT="0" marB="0">
                    <a:solidFill>
                      <a:srgbClr val="FFF1CE"/>
                    </a:solidFill>
                  </a:tcPr>
                </a:tc>
                <a:extLst>
                  <a:ext uri="{0D108BD9-81ED-4DB2-BD59-A6C34878D82A}">
                    <a16:rowId xmlns:a16="http://schemas.microsoft.com/office/drawing/2014/main" val="627711499"/>
                  </a:ext>
                </a:extLst>
              </a:tr>
              <a:tr h="165384">
                <a:tc>
                  <a:txBody>
                    <a:bodyPr/>
                    <a:lstStyle/>
                    <a:p>
                      <a:pPr marL="0" marR="0" algn="ctr">
                        <a:lnSpc>
                          <a:spcPct val="107000"/>
                        </a:lnSpc>
                        <a:spcBef>
                          <a:spcPts val="145"/>
                        </a:spcBef>
                        <a:spcAft>
                          <a:spcPts val="145"/>
                        </a:spcAft>
                      </a:pPr>
                      <a:r>
                        <a:rPr lang="en-US" sz="1100" dirty="0">
                          <a:solidFill>
                            <a:srgbClr val="002060"/>
                          </a:solidFill>
                          <a:effectLst/>
                        </a:rPr>
                        <a:t>4</a:t>
                      </a:r>
                      <a:endParaRPr lang="en-US" sz="1100" dirty="0">
                        <a:solidFill>
                          <a:srgbClr val="002060"/>
                        </a:solidFill>
                        <a:effectLst/>
                        <a:latin typeface="Times New Roman" panose="02020603050405020304" pitchFamily="18" charset="0"/>
                        <a:ea typeface="Times New Roman" panose="02020603050405020304" pitchFamily="18" charset="0"/>
                      </a:endParaRPr>
                    </a:p>
                  </a:txBody>
                  <a:tcPr marL="18415" marR="18415" marT="0" marB="0" anchor="ctr">
                    <a:solidFill>
                      <a:srgbClr val="FFF1CE"/>
                    </a:solidFill>
                  </a:tcPr>
                </a:tc>
                <a:tc>
                  <a:txBody>
                    <a:bodyPr/>
                    <a:lstStyle/>
                    <a:p>
                      <a:pPr marL="0" marR="0" algn="ctr">
                        <a:lnSpc>
                          <a:spcPct val="107000"/>
                        </a:lnSpc>
                        <a:spcBef>
                          <a:spcPts val="145"/>
                        </a:spcBef>
                        <a:spcAft>
                          <a:spcPts val="145"/>
                        </a:spcAft>
                      </a:pPr>
                      <a:r>
                        <a:rPr lang="en-US" sz="1100" dirty="0">
                          <a:solidFill>
                            <a:srgbClr val="002060"/>
                          </a:solidFill>
                          <a:effectLst/>
                        </a:rPr>
                        <a:t>157</a:t>
                      </a:r>
                      <a:endParaRPr lang="en-US" sz="1100" dirty="0">
                        <a:solidFill>
                          <a:srgbClr val="002060"/>
                        </a:solidFill>
                        <a:effectLst/>
                        <a:latin typeface="Times New Roman" panose="02020603050405020304" pitchFamily="18" charset="0"/>
                        <a:ea typeface="Times New Roman" panose="02020603050405020304" pitchFamily="18" charset="0"/>
                      </a:endParaRPr>
                    </a:p>
                  </a:txBody>
                  <a:tcPr marL="18415" marR="18415" marT="0" marB="0">
                    <a:solidFill>
                      <a:srgbClr val="FFF1CE"/>
                    </a:solidFill>
                  </a:tcPr>
                </a:tc>
                <a:tc>
                  <a:txBody>
                    <a:bodyPr/>
                    <a:lstStyle/>
                    <a:p>
                      <a:pPr marL="0" marR="0" algn="ctr">
                        <a:lnSpc>
                          <a:spcPct val="107000"/>
                        </a:lnSpc>
                        <a:spcBef>
                          <a:spcPts val="145"/>
                        </a:spcBef>
                        <a:spcAft>
                          <a:spcPts val="145"/>
                        </a:spcAft>
                      </a:pPr>
                      <a:r>
                        <a:rPr lang="en-US" sz="1100">
                          <a:solidFill>
                            <a:srgbClr val="002060"/>
                          </a:solidFill>
                          <a:effectLst/>
                        </a:rPr>
                        <a:t>27.16</a:t>
                      </a:r>
                      <a:endParaRPr lang="en-US" sz="1100">
                        <a:solidFill>
                          <a:srgbClr val="002060"/>
                        </a:solidFill>
                        <a:effectLst/>
                        <a:latin typeface="Times New Roman" panose="02020603050405020304" pitchFamily="18" charset="0"/>
                        <a:ea typeface="Times New Roman" panose="02020603050405020304" pitchFamily="18" charset="0"/>
                      </a:endParaRPr>
                    </a:p>
                  </a:txBody>
                  <a:tcPr marL="18415" marR="18415" marT="0" marB="0">
                    <a:solidFill>
                      <a:srgbClr val="FFF1CE"/>
                    </a:solidFill>
                  </a:tcPr>
                </a:tc>
                <a:extLst>
                  <a:ext uri="{0D108BD9-81ED-4DB2-BD59-A6C34878D82A}">
                    <a16:rowId xmlns:a16="http://schemas.microsoft.com/office/drawing/2014/main" val="2060690571"/>
                  </a:ext>
                </a:extLst>
              </a:tr>
              <a:tr h="165384">
                <a:tc>
                  <a:txBody>
                    <a:bodyPr/>
                    <a:lstStyle/>
                    <a:p>
                      <a:pPr marL="0" marR="0" algn="ctr">
                        <a:lnSpc>
                          <a:spcPct val="107000"/>
                        </a:lnSpc>
                        <a:spcBef>
                          <a:spcPts val="145"/>
                        </a:spcBef>
                        <a:spcAft>
                          <a:spcPts val="145"/>
                        </a:spcAft>
                      </a:pPr>
                      <a:r>
                        <a:rPr lang="en-US" sz="1100">
                          <a:solidFill>
                            <a:srgbClr val="002060"/>
                          </a:solidFill>
                          <a:effectLst/>
                        </a:rPr>
                        <a:t>5</a:t>
                      </a:r>
                      <a:endParaRPr lang="en-US" sz="1100">
                        <a:solidFill>
                          <a:srgbClr val="002060"/>
                        </a:solidFill>
                        <a:effectLst/>
                        <a:latin typeface="Times New Roman" panose="02020603050405020304" pitchFamily="18" charset="0"/>
                        <a:ea typeface="Times New Roman" panose="02020603050405020304" pitchFamily="18" charset="0"/>
                      </a:endParaRPr>
                    </a:p>
                  </a:txBody>
                  <a:tcPr marL="18415" marR="18415" marT="0" marB="0" anchor="ctr">
                    <a:solidFill>
                      <a:srgbClr val="FFF1CE"/>
                    </a:solidFill>
                  </a:tcPr>
                </a:tc>
                <a:tc>
                  <a:txBody>
                    <a:bodyPr/>
                    <a:lstStyle/>
                    <a:p>
                      <a:pPr marL="0" marR="0" algn="ctr">
                        <a:lnSpc>
                          <a:spcPct val="107000"/>
                        </a:lnSpc>
                        <a:spcBef>
                          <a:spcPts val="145"/>
                        </a:spcBef>
                        <a:spcAft>
                          <a:spcPts val="145"/>
                        </a:spcAft>
                      </a:pPr>
                      <a:r>
                        <a:rPr lang="en-US" sz="1100" dirty="0">
                          <a:solidFill>
                            <a:srgbClr val="002060"/>
                          </a:solidFill>
                          <a:effectLst/>
                        </a:rPr>
                        <a:t>202</a:t>
                      </a:r>
                      <a:endParaRPr lang="en-US" sz="1100" dirty="0">
                        <a:solidFill>
                          <a:srgbClr val="002060"/>
                        </a:solidFill>
                        <a:effectLst/>
                        <a:latin typeface="Times New Roman" panose="02020603050405020304" pitchFamily="18" charset="0"/>
                        <a:ea typeface="Times New Roman" panose="02020603050405020304" pitchFamily="18" charset="0"/>
                      </a:endParaRPr>
                    </a:p>
                  </a:txBody>
                  <a:tcPr marL="18415" marR="18415" marT="0" marB="0">
                    <a:solidFill>
                      <a:srgbClr val="FFF1CE"/>
                    </a:solidFill>
                  </a:tcPr>
                </a:tc>
                <a:tc>
                  <a:txBody>
                    <a:bodyPr/>
                    <a:lstStyle/>
                    <a:p>
                      <a:pPr marL="0" marR="0" algn="ctr">
                        <a:lnSpc>
                          <a:spcPct val="107000"/>
                        </a:lnSpc>
                        <a:spcBef>
                          <a:spcPts val="145"/>
                        </a:spcBef>
                        <a:spcAft>
                          <a:spcPts val="145"/>
                        </a:spcAft>
                      </a:pPr>
                      <a:r>
                        <a:rPr lang="en-US" sz="1100">
                          <a:solidFill>
                            <a:srgbClr val="002060"/>
                          </a:solidFill>
                          <a:effectLst/>
                        </a:rPr>
                        <a:t>34.95</a:t>
                      </a:r>
                      <a:endParaRPr lang="en-US" sz="1100">
                        <a:solidFill>
                          <a:srgbClr val="002060"/>
                        </a:solidFill>
                        <a:effectLst/>
                        <a:latin typeface="Times New Roman" panose="02020603050405020304" pitchFamily="18" charset="0"/>
                        <a:ea typeface="Times New Roman" panose="02020603050405020304" pitchFamily="18" charset="0"/>
                      </a:endParaRPr>
                    </a:p>
                  </a:txBody>
                  <a:tcPr marL="18415" marR="18415" marT="0" marB="0">
                    <a:solidFill>
                      <a:srgbClr val="FFF1CE"/>
                    </a:solidFill>
                  </a:tcPr>
                </a:tc>
                <a:extLst>
                  <a:ext uri="{0D108BD9-81ED-4DB2-BD59-A6C34878D82A}">
                    <a16:rowId xmlns:a16="http://schemas.microsoft.com/office/drawing/2014/main" val="1904409132"/>
                  </a:ext>
                </a:extLst>
              </a:tr>
              <a:tr h="165384">
                <a:tc>
                  <a:txBody>
                    <a:bodyPr/>
                    <a:lstStyle/>
                    <a:p>
                      <a:pPr marL="0" marR="0" algn="ctr">
                        <a:lnSpc>
                          <a:spcPct val="107000"/>
                        </a:lnSpc>
                        <a:spcBef>
                          <a:spcPts val="145"/>
                        </a:spcBef>
                        <a:spcAft>
                          <a:spcPts val="145"/>
                        </a:spcAft>
                      </a:pPr>
                      <a:r>
                        <a:rPr lang="en-US" sz="1100" dirty="0">
                          <a:solidFill>
                            <a:srgbClr val="002060"/>
                          </a:solidFill>
                          <a:effectLst/>
                        </a:rPr>
                        <a:t>6</a:t>
                      </a:r>
                      <a:endParaRPr lang="en-US" sz="1100" dirty="0">
                        <a:solidFill>
                          <a:srgbClr val="002060"/>
                        </a:solidFill>
                        <a:effectLst/>
                        <a:latin typeface="Times New Roman" panose="02020603050405020304" pitchFamily="18" charset="0"/>
                        <a:ea typeface="Times New Roman" panose="02020603050405020304" pitchFamily="18" charset="0"/>
                      </a:endParaRPr>
                    </a:p>
                  </a:txBody>
                  <a:tcPr marL="18415" marR="18415" marT="0" marB="0" anchor="ctr">
                    <a:solidFill>
                      <a:srgbClr val="FFF1CE"/>
                    </a:solidFill>
                  </a:tcPr>
                </a:tc>
                <a:tc>
                  <a:txBody>
                    <a:bodyPr/>
                    <a:lstStyle/>
                    <a:p>
                      <a:pPr marL="0" marR="0" algn="ctr">
                        <a:lnSpc>
                          <a:spcPct val="107000"/>
                        </a:lnSpc>
                        <a:spcBef>
                          <a:spcPts val="145"/>
                        </a:spcBef>
                        <a:spcAft>
                          <a:spcPts val="145"/>
                        </a:spcAft>
                      </a:pPr>
                      <a:r>
                        <a:rPr lang="en-US" sz="1100" dirty="0">
                          <a:solidFill>
                            <a:srgbClr val="002060"/>
                          </a:solidFill>
                          <a:effectLst/>
                        </a:rPr>
                        <a:t>234</a:t>
                      </a:r>
                      <a:endParaRPr lang="en-US" sz="1100" dirty="0">
                        <a:solidFill>
                          <a:srgbClr val="002060"/>
                        </a:solidFill>
                        <a:effectLst/>
                        <a:latin typeface="Times New Roman" panose="02020603050405020304" pitchFamily="18" charset="0"/>
                        <a:ea typeface="Times New Roman" panose="02020603050405020304" pitchFamily="18" charset="0"/>
                      </a:endParaRPr>
                    </a:p>
                  </a:txBody>
                  <a:tcPr marL="18415" marR="18415" marT="0" marB="0">
                    <a:solidFill>
                      <a:srgbClr val="FFF1CE"/>
                    </a:solidFill>
                  </a:tcPr>
                </a:tc>
                <a:tc>
                  <a:txBody>
                    <a:bodyPr/>
                    <a:lstStyle/>
                    <a:p>
                      <a:pPr marL="0" marR="0" algn="ctr">
                        <a:lnSpc>
                          <a:spcPct val="107000"/>
                        </a:lnSpc>
                        <a:spcBef>
                          <a:spcPts val="145"/>
                        </a:spcBef>
                        <a:spcAft>
                          <a:spcPts val="145"/>
                        </a:spcAft>
                      </a:pPr>
                      <a:r>
                        <a:rPr lang="en-US" sz="1100">
                          <a:solidFill>
                            <a:srgbClr val="002060"/>
                          </a:solidFill>
                          <a:effectLst/>
                        </a:rPr>
                        <a:t>40.48</a:t>
                      </a:r>
                      <a:endParaRPr lang="en-US" sz="1100">
                        <a:solidFill>
                          <a:srgbClr val="002060"/>
                        </a:solidFill>
                        <a:effectLst/>
                        <a:latin typeface="Times New Roman" panose="02020603050405020304" pitchFamily="18" charset="0"/>
                        <a:ea typeface="Times New Roman" panose="02020603050405020304" pitchFamily="18" charset="0"/>
                      </a:endParaRPr>
                    </a:p>
                  </a:txBody>
                  <a:tcPr marL="18415" marR="18415" marT="0" marB="0">
                    <a:solidFill>
                      <a:srgbClr val="FFF1CE"/>
                    </a:solidFill>
                  </a:tcPr>
                </a:tc>
                <a:extLst>
                  <a:ext uri="{0D108BD9-81ED-4DB2-BD59-A6C34878D82A}">
                    <a16:rowId xmlns:a16="http://schemas.microsoft.com/office/drawing/2014/main" val="1185944620"/>
                  </a:ext>
                </a:extLst>
              </a:tr>
              <a:tr h="165384">
                <a:tc>
                  <a:txBody>
                    <a:bodyPr/>
                    <a:lstStyle/>
                    <a:p>
                      <a:pPr marL="0" marR="0" algn="ctr">
                        <a:lnSpc>
                          <a:spcPct val="107000"/>
                        </a:lnSpc>
                        <a:spcBef>
                          <a:spcPts val="145"/>
                        </a:spcBef>
                        <a:spcAft>
                          <a:spcPts val="145"/>
                        </a:spcAft>
                      </a:pPr>
                      <a:r>
                        <a:rPr lang="en-US" sz="1100" dirty="0">
                          <a:solidFill>
                            <a:srgbClr val="002060"/>
                          </a:solidFill>
                          <a:effectLst/>
                        </a:rPr>
                        <a:t>7</a:t>
                      </a:r>
                      <a:endParaRPr lang="en-US" sz="1100" dirty="0">
                        <a:solidFill>
                          <a:srgbClr val="002060"/>
                        </a:solidFill>
                        <a:effectLst/>
                        <a:latin typeface="Times New Roman" panose="02020603050405020304" pitchFamily="18" charset="0"/>
                        <a:ea typeface="Times New Roman" panose="02020603050405020304" pitchFamily="18" charset="0"/>
                      </a:endParaRPr>
                    </a:p>
                  </a:txBody>
                  <a:tcPr marL="18415" marR="18415" marT="0" marB="0" anchor="ctr">
                    <a:solidFill>
                      <a:srgbClr val="FFF1CE"/>
                    </a:solidFill>
                  </a:tcPr>
                </a:tc>
                <a:tc>
                  <a:txBody>
                    <a:bodyPr/>
                    <a:lstStyle/>
                    <a:p>
                      <a:pPr marL="0" marR="0" algn="ctr">
                        <a:lnSpc>
                          <a:spcPct val="107000"/>
                        </a:lnSpc>
                        <a:spcBef>
                          <a:spcPts val="145"/>
                        </a:spcBef>
                        <a:spcAft>
                          <a:spcPts val="145"/>
                        </a:spcAft>
                      </a:pPr>
                      <a:r>
                        <a:rPr lang="en-US" sz="1100" dirty="0">
                          <a:solidFill>
                            <a:srgbClr val="002060"/>
                          </a:solidFill>
                          <a:effectLst/>
                        </a:rPr>
                        <a:t>265</a:t>
                      </a:r>
                      <a:endParaRPr lang="en-US" sz="1100" dirty="0">
                        <a:solidFill>
                          <a:srgbClr val="002060"/>
                        </a:solidFill>
                        <a:effectLst/>
                        <a:latin typeface="Times New Roman" panose="02020603050405020304" pitchFamily="18" charset="0"/>
                        <a:ea typeface="Times New Roman" panose="02020603050405020304" pitchFamily="18" charset="0"/>
                      </a:endParaRPr>
                    </a:p>
                  </a:txBody>
                  <a:tcPr marL="18415" marR="18415" marT="0" marB="0">
                    <a:solidFill>
                      <a:srgbClr val="FFF1CE"/>
                    </a:solidFill>
                  </a:tcPr>
                </a:tc>
                <a:tc>
                  <a:txBody>
                    <a:bodyPr/>
                    <a:lstStyle/>
                    <a:p>
                      <a:pPr marL="0" marR="0" algn="ctr">
                        <a:lnSpc>
                          <a:spcPct val="107000"/>
                        </a:lnSpc>
                        <a:spcBef>
                          <a:spcPts val="145"/>
                        </a:spcBef>
                        <a:spcAft>
                          <a:spcPts val="145"/>
                        </a:spcAft>
                      </a:pPr>
                      <a:r>
                        <a:rPr lang="en-US" sz="1100">
                          <a:solidFill>
                            <a:srgbClr val="002060"/>
                          </a:solidFill>
                          <a:effectLst/>
                        </a:rPr>
                        <a:t>45.85</a:t>
                      </a:r>
                      <a:endParaRPr lang="en-US" sz="1100">
                        <a:solidFill>
                          <a:srgbClr val="002060"/>
                        </a:solidFill>
                        <a:effectLst/>
                        <a:latin typeface="Times New Roman" panose="02020603050405020304" pitchFamily="18" charset="0"/>
                        <a:ea typeface="Times New Roman" panose="02020603050405020304" pitchFamily="18" charset="0"/>
                      </a:endParaRPr>
                    </a:p>
                  </a:txBody>
                  <a:tcPr marL="18415" marR="18415" marT="0" marB="0">
                    <a:solidFill>
                      <a:srgbClr val="FFF1CE"/>
                    </a:solidFill>
                  </a:tcPr>
                </a:tc>
                <a:extLst>
                  <a:ext uri="{0D108BD9-81ED-4DB2-BD59-A6C34878D82A}">
                    <a16:rowId xmlns:a16="http://schemas.microsoft.com/office/drawing/2014/main" val="3979265665"/>
                  </a:ext>
                </a:extLst>
              </a:tr>
              <a:tr h="165384">
                <a:tc>
                  <a:txBody>
                    <a:bodyPr/>
                    <a:lstStyle/>
                    <a:p>
                      <a:pPr marL="0" marR="0" algn="ctr">
                        <a:lnSpc>
                          <a:spcPct val="107000"/>
                        </a:lnSpc>
                        <a:spcBef>
                          <a:spcPts val="145"/>
                        </a:spcBef>
                        <a:spcAft>
                          <a:spcPts val="145"/>
                        </a:spcAft>
                      </a:pPr>
                      <a:r>
                        <a:rPr lang="en-US" sz="1100" dirty="0">
                          <a:solidFill>
                            <a:srgbClr val="002060"/>
                          </a:solidFill>
                          <a:effectLst/>
                        </a:rPr>
                        <a:t>8</a:t>
                      </a:r>
                      <a:endParaRPr lang="en-US" sz="1100" dirty="0">
                        <a:solidFill>
                          <a:srgbClr val="002060"/>
                        </a:solidFill>
                        <a:effectLst/>
                        <a:latin typeface="Times New Roman" panose="02020603050405020304" pitchFamily="18" charset="0"/>
                        <a:ea typeface="Times New Roman" panose="02020603050405020304" pitchFamily="18" charset="0"/>
                      </a:endParaRPr>
                    </a:p>
                  </a:txBody>
                  <a:tcPr marL="18415" marR="18415" marT="0" marB="0" anchor="ctr">
                    <a:solidFill>
                      <a:srgbClr val="FFF1CE"/>
                    </a:solidFill>
                  </a:tcPr>
                </a:tc>
                <a:tc>
                  <a:txBody>
                    <a:bodyPr/>
                    <a:lstStyle/>
                    <a:p>
                      <a:pPr marL="0" marR="0" algn="ctr">
                        <a:lnSpc>
                          <a:spcPct val="107000"/>
                        </a:lnSpc>
                        <a:spcBef>
                          <a:spcPts val="145"/>
                        </a:spcBef>
                        <a:spcAft>
                          <a:spcPts val="145"/>
                        </a:spcAft>
                      </a:pPr>
                      <a:r>
                        <a:rPr lang="en-US" sz="1100" dirty="0">
                          <a:solidFill>
                            <a:srgbClr val="002060"/>
                          </a:solidFill>
                          <a:effectLst/>
                        </a:rPr>
                        <a:t>303</a:t>
                      </a:r>
                      <a:endParaRPr lang="en-US" sz="1100" dirty="0">
                        <a:solidFill>
                          <a:srgbClr val="002060"/>
                        </a:solidFill>
                        <a:effectLst/>
                        <a:latin typeface="Times New Roman" panose="02020603050405020304" pitchFamily="18" charset="0"/>
                        <a:ea typeface="Times New Roman" panose="02020603050405020304" pitchFamily="18" charset="0"/>
                      </a:endParaRPr>
                    </a:p>
                  </a:txBody>
                  <a:tcPr marL="18415" marR="18415" marT="0" marB="0">
                    <a:solidFill>
                      <a:srgbClr val="FFF1CE"/>
                    </a:solidFill>
                  </a:tcPr>
                </a:tc>
                <a:tc>
                  <a:txBody>
                    <a:bodyPr/>
                    <a:lstStyle/>
                    <a:p>
                      <a:pPr marL="0" marR="0" algn="ctr">
                        <a:lnSpc>
                          <a:spcPct val="107000"/>
                        </a:lnSpc>
                        <a:spcBef>
                          <a:spcPts val="145"/>
                        </a:spcBef>
                        <a:spcAft>
                          <a:spcPts val="145"/>
                        </a:spcAft>
                      </a:pPr>
                      <a:r>
                        <a:rPr lang="en-US" sz="1100">
                          <a:solidFill>
                            <a:srgbClr val="002060"/>
                          </a:solidFill>
                          <a:effectLst/>
                        </a:rPr>
                        <a:t>52.42</a:t>
                      </a:r>
                      <a:endParaRPr lang="en-US" sz="1100">
                        <a:solidFill>
                          <a:srgbClr val="002060"/>
                        </a:solidFill>
                        <a:effectLst/>
                        <a:latin typeface="Times New Roman" panose="02020603050405020304" pitchFamily="18" charset="0"/>
                        <a:ea typeface="Times New Roman" panose="02020603050405020304" pitchFamily="18" charset="0"/>
                      </a:endParaRPr>
                    </a:p>
                  </a:txBody>
                  <a:tcPr marL="18415" marR="18415" marT="0" marB="0">
                    <a:solidFill>
                      <a:srgbClr val="FFF1CE"/>
                    </a:solidFill>
                  </a:tcPr>
                </a:tc>
                <a:extLst>
                  <a:ext uri="{0D108BD9-81ED-4DB2-BD59-A6C34878D82A}">
                    <a16:rowId xmlns:a16="http://schemas.microsoft.com/office/drawing/2014/main" val="874446018"/>
                  </a:ext>
                </a:extLst>
              </a:tr>
              <a:tr h="165384">
                <a:tc>
                  <a:txBody>
                    <a:bodyPr/>
                    <a:lstStyle/>
                    <a:p>
                      <a:pPr marL="0" marR="0" algn="ctr">
                        <a:lnSpc>
                          <a:spcPct val="107000"/>
                        </a:lnSpc>
                        <a:spcBef>
                          <a:spcPts val="145"/>
                        </a:spcBef>
                        <a:spcAft>
                          <a:spcPts val="145"/>
                        </a:spcAft>
                      </a:pPr>
                      <a:r>
                        <a:rPr lang="en-US" sz="1100">
                          <a:solidFill>
                            <a:srgbClr val="002060"/>
                          </a:solidFill>
                          <a:effectLst/>
                        </a:rPr>
                        <a:t>9</a:t>
                      </a:r>
                      <a:endParaRPr lang="en-US" sz="1100">
                        <a:solidFill>
                          <a:srgbClr val="002060"/>
                        </a:solidFill>
                        <a:effectLst/>
                        <a:latin typeface="Times New Roman" panose="02020603050405020304" pitchFamily="18" charset="0"/>
                        <a:ea typeface="Times New Roman" panose="02020603050405020304" pitchFamily="18" charset="0"/>
                      </a:endParaRPr>
                    </a:p>
                  </a:txBody>
                  <a:tcPr marL="18415" marR="18415" marT="0" marB="0" anchor="ctr">
                    <a:solidFill>
                      <a:srgbClr val="FFF1CE"/>
                    </a:solidFill>
                  </a:tcPr>
                </a:tc>
                <a:tc>
                  <a:txBody>
                    <a:bodyPr/>
                    <a:lstStyle/>
                    <a:p>
                      <a:pPr marL="0" marR="0" algn="ctr">
                        <a:lnSpc>
                          <a:spcPct val="107000"/>
                        </a:lnSpc>
                        <a:spcBef>
                          <a:spcPts val="145"/>
                        </a:spcBef>
                        <a:spcAft>
                          <a:spcPts val="145"/>
                        </a:spcAft>
                      </a:pPr>
                      <a:r>
                        <a:rPr lang="en-US" sz="1100" dirty="0">
                          <a:solidFill>
                            <a:srgbClr val="002060"/>
                          </a:solidFill>
                          <a:effectLst/>
                        </a:rPr>
                        <a:t>332</a:t>
                      </a:r>
                      <a:endParaRPr lang="en-US" sz="1100" dirty="0">
                        <a:solidFill>
                          <a:srgbClr val="002060"/>
                        </a:solidFill>
                        <a:effectLst/>
                        <a:latin typeface="Times New Roman" panose="02020603050405020304" pitchFamily="18" charset="0"/>
                        <a:ea typeface="Times New Roman" panose="02020603050405020304" pitchFamily="18" charset="0"/>
                      </a:endParaRPr>
                    </a:p>
                  </a:txBody>
                  <a:tcPr marL="18415" marR="18415" marT="0" marB="0">
                    <a:solidFill>
                      <a:srgbClr val="FFF1CE"/>
                    </a:solidFill>
                  </a:tcPr>
                </a:tc>
                <a:tc>
                  <a:txBody>
                    <a:bodyPr/>
                    <a:lstStyle/>
                    <a:p>
                      <a:pPr marL="0" marR="0" algn="ctr">
                        <a:lnSpc>
                          <a:spcPct val="107000"/>
                        </a:lnSpc>
                        <a:spcBef>
                          <a:spcPts val="145"/>
                        </a:spcBef>
                        <a:spcAft>
                          <a:spcPts val="145"/>
                        </a:spcAft>
                      </a:pPr>
                      <a:r>
                        <a:rPr lang="en-US" sz="1100" dirty="0">
                          <a:solidFill>
                            <a:srgbClr val="002060"/>
                          </a:solidFill>
                          <a:effectLst/>
                        </a:rPr>
                        <a:t>57.44</a:t>
                      </a:r>
                      <a:endParaRPr lang="en-US" sz="1100" dirty="0">
                        <a:solidFill>
                          <a:srgbClr val="002060"/>
                        </a:solidFill>
                        <a:effectLst/>
                        <a:latin typeface="Times New Roman" panose="02020603050405020304" pitchFamily="18" charset="0"/>
                        <a:ea typeface="Times New Roman" panose="02020603050405020304" pitchFamily="18" charset="0"/>
                      </a:endParaRPr>
                    </a:p>
                  </a:txBody>
                  <a:tcPr marL="18415" marR="18415" marT="0" marB="0">
                    <a:solidFill>
                      <a:srgbClr val="FFF1CE"/>
                    </a:solidFill>
                  </a:tcPr>
                </a:tc>
                <a:extLst>
                  <a:ext uri="{0D108BD9-81ED-4DB2-BD59-A6C34878D82A}">
                    <a16:rowId xmlns:a16="http://schemas.microsoft.com/office/drawing/2014/main" val="461276911"/>
                  </a:ext>
                </a:extLst>
              </a:tr>
              <a:tr h="165384">
                <a:tc>
                  <a:txBody>
                    <a:bodyPr/>
                    <a:lstStyle/>
                    <a:p>
                      <a:pPr marL="0" marR="0" algn="ctr">
                        <a:lnSpc>
                          <a:spcPct val="107000"/>
                        </a:lnSpc>
                        <a:spcBef>
                          <a:spcPts val="145"/>
                        </a:spcBef>
                        <a:spcAft>
                          <a:spcPts val="145"/>
                        </a:spcAft>
                      </a:pPr>
                      <a:r>
                        <a:rPr lang="en-US" sz="1100" dirty="0">
                          <a:solidFill>
                            <a:srgbClr val="002060"/>
                          </a:solidFill>
                          <a:effectLst/>
                        </a:rPr>
                        <a:t>10</a:t>
                      </a:r>
                      <a:endParaRPr lang="en-US" sz="1100" dirty="0">
                        <a:solidFill>
                          <a:srgbClr val="002060"/>
                        </a:solidFill>
                        <a:effectLst/>
                        <a:latin typeface="Times New Roman" panose="02020603050405020304" pitchFamily="18" charset="0"/>
                        <a:ea typeface="Times New Roman" panose="02020603050405020304" pitchFamily="18" charset="0"/>
                      </a:endParaRPr>
                    </a:p>
                  </a:txBody>
                  <a:tcPr marL="18415" marR="18415" marT="0" marB="0" anchor="ctr">
                    <a:solidFill>
                      <a:srgbClr val="FFF1CE"/>
                    </a:solidFill>
                  </a:tcPr>
                </a:tc>
                <a:tc>
                  <a:txBody>
                    <a:bodyPr/>
                    <a:lstStyle/>
                    <a:p>
                      <a:pPr marL="0" marR="0" algn="ctr">
                        <a:lnSpc>
                          <a:spcPct val="107000"/>
                        </a:lnSpc>
                        <a:spcBef>
                          <a:spcPts val="145"/>
                        </a:spcBef>
                        <a:spcAft>
                          <a:spcPts val="145"/>
                        </a:spcAft>
                      </a:pPr>
                      <a:r>
                        <a:rPr lang="en-US" sz="1100">
                          <a:solidFill>
                            <a:srgbClr val="002060"/>
                          </a:solidFill>
                          <a:effectLst/>
                        </a:rPr>
                        <a:t>361</a:t>
                      </a:r>
                      <a:endParaRPr lang="en-US" sz="1100">
                        <a:solidFill>
                          <a:srgbClr val="002060"/>
                        </a:solidFill>
                        <a:effectLst/>
                        <a:latin typeface="Times New Roman" panose="02020603050405020304" pitchFamily="18" charset="0"/>
                        <a:ea typeface="Times New Roman" panose="02020603050405020304" pitchFamily="18" charset="0"/>
                      </a:endParaRPr>
                    </a:p>
                  </a:txBody>
                  <a:tcPr marL="18415" marR="18415" marT="0" marB="0">
                    <a:solidFill>
                      <a:srgbClr val="FFF1CE"/>
                    </a:solidFill>
                  </a:tcPr>
                </a:tc>
                <a:tc>
                  <a:txBody>
                    <a:bodyPr/>
                    <a:lstStyle/>
                    <a:p>
                      <a:pPr marL="0" marR="0" algn="ctr">
                        <a:lnSpc>
                          <a:spcPct val="107000"/>
                        </a:lnSpc>
                        <a:spcBef>
                          <a:spcPts val="145"/>
                        </a:spcBef>
                        <a:spcAft>
                          <a:spcPts val="145"/>
                        </a:spcAft>
                      </a:pPr>
                      <a:r>
                        <a:rPr lang="en-US" sz="1100" dirty="0">
                          <a:solidFill>
                            <a:srgbClr val="002060"/>
                          </a:solidFill>
                          <a:effectLst/>
                        </a:rPr>
                        <a:t>62.46</a:t>
                      </a:r>
                      <a:endParaRPr lang="en-US" sz="1100" dirty="0">
                        <a:solidFill>
                          <a:srgbClr val="002060"/>
                        </a:solidFill>
                        <a:effectLst/>
                        <a:latin typeface="Times New Roman" panose="02020603050405020304" pitchFamily="18" charset="0"/>
                        <a:ea typeface="Times New Roman" panose="02020603050405020304" pitchFamily="18" charset="0"/>
                      </a:endParaRPr>
                    </a:p>
                  </a:txBody>
                  <a:tcPr marL="18415" marR="18415" marT="0" marB="0">
                    <a:solidFill>
                      <a:srgbClr val="FFF1CE"/>
                    </a:solidFill>
                  </a:tcPr>
                </a:tc>
                <a:extLst>
                  <a:ext uri="{0D108BD9-81ED-4DB2-BD59-A6C34878D82A}">
                    <a16:rowId xmlns:a16="http://schemas.microsoft.com/office/drawing/2014/main" val="2846085586"/>
                  </a:ext>
                </a:extLst>
              </a:tr>
              <a:tr h="165384">
                <a:tc>
                  <a:txBody>
                    <a:bodyPr/>
                    <a:lstStyle/>
                    <a:p>
                      <a:pPr marL="0" marR="0" algn="ctr">
                        <a:lnSpc>
                          <a:spcPct val="107000"/>
                        </a:lnSpc>
                        <a:spcBef>
                          <a:spcPts val="145"/>
                        </a:spcBef>
                        <a:spcAft>
                          <a:spcPts val="145"/>
                        </a:spcAft>
                      </a:pPr>
                      <a:r>
                        <a:rPr lang="en-US" sz="1100" dirty="0">
                          <a:solidFill>
                            <a:srgbClr val="002060"/>
                          </a:solidFill>
                          <a:effectLst/>
                        </a:rPr>
                        <a:t>11</a:t>
                      </a:r>
                      <a:endParaRPr lang="en-US" sz="1100" dirty="0">
                        <a:solidFill>
                          <a:srgbClr val="002060"/>
                        </a:solidFill>
                        <a:effectLst/>
                        <a:latin typeface="Times New Roman" panose="02020603050405020304" pitchFamily="18" charset="0"/>
                        <a:ea typeface="Times New Roman" panose="02020603050405020304" pitchFamily="18" charset="0"/>
                      </a:endParaRPr>
                    </a:p>
                  </a:txBody>
                  <a:tcPr marL="18415" marR="18415" marT="0" marB="0" anchor="ctr">
                    <a:solidFill>
                      <a:srgbClr val="FFF1CE"/>
                    </a:solidFill>
                  </a:tcPr>
                </a:tc>
                <a:tc>
                  <a:txBody>
                    <a:bodyPr/>
                    <a:lstStyle/>
                    <a:p>
                      <a:pPr marL="0" marR="0" algn="ctr">
                        <a:lnSpc>
                          <a:spcPct val="107000"/>
                        </a:lnSpc>
                        <a:spcBef>
                          <a:spcPts val="145"/>
                        </a:spcBef>
                        <a:spcAft>
                          <a:spcPts val="145"/>
                        </a:spcAft>
                      </a:pPr>
                      <a:r>
                        <a:rPr lang="en-US" sz="1100">
                          <a:solidFill>
                            <a:srgbClr val="002060"/>
                          </a:solidFill>
                          <a:effectLst/>
                        </a:rPr>
                        <a:t>379</a:t>
                      </a:r>
                      <a:endParaRPr lang="en-US" sz="1100">
                        <a:solidFill>
                          <a:srgbClr val="002060"/>
                        </a:solidFill>
                        <a:effectLst/>
                        <a:latin typeface="Times New Roman" panose="02020603050405020304" pitchFamily="18" charset="0"/>
                        <a:ea typeface="Times New Roman" panose="02020603050405020304" pitchFamily="18" charset="0"/>
                      </a:endParaRPr>
                    </a:p>
                  </a:txBody>
                  <a:tcPr marL="18415" marR="18415" marT="0" marB="0">
                    <a:solidFill>
                      <a:srgbClr val="FFF1CE"/>
                    </a:solidFill>
                  </a:tcPr>
                </a:tc>
                <a:tc>
                  <a:txBody>
                    <a:bodyPr/>
                    <a:lstStyle/>
                    <a:p>
                      <a:pPr marL="0" marR="0" algn="ctr">
                        <a:lnSpc>
                          <a:spcPct val="107000"/>
                        </a:lnSpc>
                        <a:spcBef>
                          <a:spcPts val="145"/>
                        </a:spcBef>
                        <a:spcAft>
                          <a:spcPts val="145"/>
                        </a:spcAft>
                      </a:pPr>
                      <a:r>
                        <a:rPr lang="en-US" sz="1100" dirty="0">
                          <a:solidFill>
                            <a:srgbClr val="002060"/>
                          </a:solidFill>
                          <a:effectLst/>
                        </a:rPr>
                        <a:t>65.57</a:t>
                      </a:r>
                      <a:endParaRPr lang="en-US" sz="1100" dirty="0">
                        <a:solidFill>
                          <a:srgbClr val="002060"/>
                        </a:solidFill>
                        <a:effectLst/>
                        <a:latin typeface="Times New Roman" panose="02020603050405020304" pitchFamily="18" charset="0"/>
                        <a:ea typeface="Times New Roman" panose="02020603050405020304" pitchFamily="18" charset="0"/>
                      </a:endParaRPr>
                    </a:p>
                  </a:txBody>
                  <a:tcPr marL="18415" marR="18415" marT="0" marB="0">
                    <a:solidFill>
                      <a:srgbClr val="FFF1CE"/>
                    </a:solidFill>
                  </a:tcPr>
                </a:tc>
                <a:extLst>
                  <a:ext uri="{0D108BD9-81ED-4DB2-BD59-A6C34878D82A}">
                    <a16:rowId xmlns:a16="http://schemas.microsoft.com/office/drawing/2014/main" val="1758038868"/>
                  </a:ext>
                </a:extLst>
              </a:tr>
              <a:tr h="165384">
                <a:tc>
                  <a:txBody>
                    <a:bodyPr/>
                    <a:lstStyle/>
                    <a:p>
                      <a:pPr marL="0" marR="0" algn="ctr">
                        <a:lnSpc>
                          <a:spcPct val="107000"/>
                        </a:lnSpc>
                        <a:spcBef>
                          <a:spcPts val="145"/>
                        </a:spcBef>
                        <a:spcAft>
                          <a:spcPts val="145"/>
                        </a:spcAft>
                      </a:pPr>
                      <a:r>
                        <a:rPr lang="en-US" sz="1100" dirty="0">
                          <a:solidFill>
                            <a:srgbClr val="002060"/>
                          </a:solidFill>
                          <a:effectLst/>
                        </a:rPr>
                        <a:t>12</a:t>
                      </a:r>
                      <a:endParaRPr lang="en-US" sz="1100" dirty="0">
                        <a:solidFill>
                          <a:srgbClr val="002060"/>
                        </a:solidFill>
                        <a:effectLst/>
                        <a:latin typeface="Times New Roman" panose="02020603050405020304" pitchFamily="18" charset="0"/>
                        <a:ea typeface="Times New Roman" panose="02020603050405020304" pitchFamily="18" charset="0"/>
                      </a:endParaRPr>
                    </a:p>
                  </a:txBody>
                  <a:tcPr marL="18415" marR="18415" marT="0" marB="0" anchor="ctr">
                    <a:lnB w="12700" cap="flat" cmpd="sng" algn="ctr">
                      <a:solidFill>
                        <a:schemeClr val="tx1"/>
                      </a:solidFill>
                      <a:prstDash val="solid"/>
                      <a:round/>
                      <a:headEnd type="none" w="med" len="med"/>
                      <a:tailEnd type="none" w="med" len="med"/>
                    </a:lnB>
                    <a:solidFill>
                      <a:srgbClr val="FFF1CE"/>
                    </a:solidFill>
                  </a:tcPr>
                </a:tc>
                <a:tc>
                  <a:txBody>
                    <a:bodyPr/>
                    <a:lstStyle/>
                    <a:p>
                      <a:pPr marL="0" marR="0" algn="ctr">
                        <a:lnSpc>
                          <a:spcPct val="107000"/>
                        </a:lnSpc>
                        <a:spcBef>
                          <a:spcPts val="145"/>
                        </a:spcBef>
                        <a:spcAft>
                          <a:spcPts val="145"/>
                        </a:spcAft>
                      </a:pPr>
                      <a:r>
                        <a:rPr lang="en-US" sz="1100" dirty="0">
                          <a:solidFill>
                            <a:srgbClr val="002060"/>
                          </a:solidFill>
                          <a:effectLst/>
                        </a:rPr>
                        <a:t>407</a:t>
                      </a:r>
                      <a:endParaRPr lang="en-US" sz="1100" dirty="0">
                        <a:solidFill>
                          <a:srgbClr val="002060"/>
                        </a:solidFill>
                        <a:effectLst/>
                        <a:latin typeface="Times New Roman" panose="02020603050405020304" pitchFamily="18" charset="0"/>
                        <a:ea typeface="Times New Roman" panose="02020603050405020304" pitchFamily="18" charset="0"/>
                      </a:endParaRPr>
                    </a:p>
                  </a:txBody>
                  <a:tcPr marL="18415" marR="18415" marT="0" marB="0">
                    <a:lnB w="12700" cap="flat" cmpd="sng" algn="ctr">
                      <a:solidFill>
                        <a:schemeClr val="tx1"/>
                      </a:solidFill>
                      <a:prstDash val="solid"/>
                      <a:round/>
                      <a:headEnd type="none" w="med" len="med"/>
                      <a:tailEnd type="none" w="med" len="med"/>
                    </a:lnB>
                    <a:solidFill>
                      <a:srgbClr val="FFF1CE"/>
                    </a:solidFill>
                  </a:tcPr>
                </a:tc>
                <a:tc>
                  <a:txBody>
                    <a:bodyPr/>
                    <a:lstStyle/>
                    <a:p>
                      <a:pPr marL="0" marR="0" algn="ctr">
                        <a:lnSpc>
                          <a:spcPct val="107000"/>
                        </a:lnSpc>
                        <a:spcBef>
                          <a:spcPts val="145"/>
                        </a:spcBef>
                        <a:spcAft>
                          <a:spcPts val="145"/>
                        </a:spcAft>
                      </a:pPr>
                      <a:r>
                        <a:rPr lang="en-US" sz="1100" dirty="0">
                          <a:solidFill>
                            <a:srgbClr val="002060"/>
                          </a:solidFill>
                          <a:effectLst/>
                        </a:rPr>
                        <a:t>70.42</a:t>
                      </a:r>
                      <a:endParaRPr lang="en-US" sz="1100" dirty="0">
                        <a:solidFill>
                          <a:srgbClr val="002060"/>
                        </a:solidFill>
                        <a:effectLst/>
                        <a:latin typeface="Times New Roman" panose="02020603050405020304" pitchFamily="18" charset="0"/>
                        <a:ea typeface="Times New Roman" panose="02020603050405020304" pitchFamily="18" charset="0"/>
                      </a:endParaRPr>
                    </a:p>
                  </a:txBody>
                  <a:tcPr marL="18415" marR="18415" marT="0" marB="0">
                    <a:lnB w="12700" cap="flat" cmpd="sng" algn="ctr">
                      <a:solidFill>
                        <a:schemeClr val="tx1"/>
                      </a:solidFill>
                      <a:prstDash val="solid"/>
                      <a:round/>
                      <a:headEnd type="none" w="med" len="med"/>
                      <a:tailEnd type="none" w="med" len="med"/>
                    </a:lnB>
                    <a:solidFill>
                      <a:srgbClr val="FFF1CE"/>
                    </a:solidFill>
                  </a:tcPr>
                </a:tc>
                <a:extLst>
                  <a:ext uri="{0D108BD9-81ED-4DB2-BD59-A6C34878D82A}">
                    <a16:rowId xmlns:a16="http://schemas.microsoft.com/office/drawing/2014/main" val="1752686431"/>
                  </a:ext>
                </a:extLst>
              </a:tr>
              <a:tr h="165384">
                <a:tc>
                  <a:txBody>
                    <a:bodyPr/>
                    <a:lstStyle/>
                    <a:p>
                      <a:pPr marL="0" marR="0" algn="ctr">
                        <a:lnSpc>
                          <a:spcPct val="107000"/>
                        </a:lnSpc>
                        <a:spcBef>
                          <a:spcPts val="145"/>
                        </a:spcBef>
                        <a:spcAft>
                          <a:spcPts val="145"/>
                        </a:spcAft>
                      </a:pPr>
                      <a:r>
                        <a:rPr lang="en-US" sz="1100" dirty="0">
                          <a:solidFill>
                            <a:srgbClr val="002060"/>
                          </a:solidFill>
                          <a:effectLst/>
                        </a:rPr>
                        <a:t>13</a:t>
                      </a:r>
                      <a:endParaRPr lang="en-US" sz="1100" dirty="0">
                        <a:solidFill>
                          <a:srgbClr val="002060"/>
                        </a:solidFill>
                        <a:effectLst/>
                        <a:latin typeface="Times New Roman" panose="02020603050405020304" pitchFamily="18" charset="0"/>
                        <a:ea typeface="Times New Roman" panose="02020603050405020304" pitchFamily="18" charset="0"/>
                      </a:endParaRPr>
                    </a:p>
                  </a:txBody>
                  <a:tcPr marL="18415" marR="18415" marT="0" marB="0" anchor="ctr">
                    <a:lnT w="12700" cap="flat" cmpd="sng" algn="ctr">
                      <a:solidFill>
                        <a:schemeClr val="tx1"/>
                      </a:solidFill>
                      <a:prstDash val="solid"/>
                      <a:round/>
                      <a:headEnd type="none" w="med" len="med"/>
                      <a:tailEnd type="none" w="med" len="med"/>
                    </a:lnT>
                    <a:solidFill>
                      <a:srgbClr val="FFF1CE"/>
                    </a:solidFill>
                  </a:tcPr>
                </a:tc>
                <a:tc>
                  <a:txBody>
                    <a:bodyPr/>
                    <a:lstStyle/>
                    <a:p>
                      <a:pPr marL="0" marR="0" algn="ctr">
                        <a:lnSpc>
                          <a:spcPct val="107000"/>
                        </a:lnSpc>
                        <a:spcBef>
                          <a:spcPts val="145"/>
                        </a:spcBef>
                        <a:spcAft>
                          <a:spcPts val="145"/>
                        </a:spcAft>
                      </a:pPr>
                      <a:r>
                        <a:rPr lang="en-US" sz="1100">
                          <a:solidFill>
                            <a:srgbClr val="002060"/>
                          </a:solidFill>
                          <a:effectLst/>
                        </a:rPr>
                        <a:t>425</a:t>
                      </a:r>
                      <a:endParaRPr lang="en-US" sz="1100">
                        <a:solidFill>
                          <a:srgbClr val="002060"/>
                        </a:solidFill>
                        <a:effectLst/>
                        <a:latin typeface="Times New Roman" panose="02020603050405020304" pitchFamily="18" charset="0"/>
                        <a:ea typeface="Times New Roman" panose="02020603050405020304" pitchFamily="18" charset="0"/>
                      </a:endParaRPr>
                    </a:p>
                  </a:txBody>
                  <a:tcPr marL="18415" marR="18415" marT="0" marB="0">
                    <a:lnT w="12700" cap="flat" cmpd="sng" algn="ctr">
                      <a:solidFill>
                        <a:schemeClr val="tx1"/>
                      </a:solidFill>
                      <a:prstDash val="solid"/>
                      <a:round/>
                      <a:headEnd type="none" w="med" len="med"/>
                      <a:tailEnd type="none" w="med" len="med"/>
                    </a:lnT>
                    <a:solidFill>
                      <a:srgbClr val="FFF1CE"/>
                    </a:solidFill>
                  </a:tcPr>
                </a:tc>
                <a:tc>
                  <a:txBody>
                    <a:bodyPr/>
                    <a:lstStyle/>
                    <a:p>
                      <a:pPr marL="0" marR="0" algn="ctr">
                        <a:lnSpc>
                          <a:spcPct val="107000"/>
                        </a:lnSpc>
                        <a:spcBef>
                          <a:spcPts val="145"/>
                        </a:spcBef>
                        <a:spcAft>
                          <a:spcPts val="145"/>
                        </a:spcAft>
                      </a:pPr>
                      <a:r>
                        <a:rPr lang="en-US" sz="1100" dirty="0">
                          <a:solidFill>
                            <a:srgbClr val="002060"/>
                          </a:solidFill>
                          <a:effectLst/>
                        </a:rPr>
                        <a:t>73.53</a:t>
                      </a:r>
                      <a:endParaRPr lang="en-US" sz="1100" dirty="0">
                        <a:solidFill>
                          <a:srgbClr val="002060"/>
                        </a:solidFill>
                        <a:effectLst/>
                        <a:latin typeface="Times New Roman" panose="02020603050405020304" pitchFamily="18" charset="0"/>
                        <a:ea typeface="Times New Roman" panose="02020603050405020304" pitchFamily="18" charset="0"/>
                      </a:endParaRPr>
                    </a:p>
                  </a:txBody>
                  <a:tcPr marL="18415" marR="18415" marT="0" marB="0">
                    <a:lnT w="12700" cap="flat" cmpd="sng" algn="ctr">
                      <a:solidFill>
                        <a:schemeClr val="tx1"/>
                      </a:solidFill>
                      <a:prstDash val="solid"/>
                      <a:round/>
                      <a:headEnd type="none" w="med" len="med"/>
                      <a:tailEnd type="none" w="med" len="med"/>
                    </a:lnT>
                    <a:solidFill>
                      <a:srgbClr val="FFF1CE"/>
                    </a:solidFill>
                  </a:tcPr>
                </a:tc>
                <a:extLst>
                  <a:ext uri="{0D108BD9-81ED-4DB2-BD59-A6C34878D82A}">
                    <a16:rowId xmlns:a16="http://schemas.microsoft.com/office/drawing/2014/main" val="328016956"/>
                  </a:ext>
                </a:extLst>
              </a:tr>
              <a:tr h="165384">
                <a:tc>
                  <a:txBody>
                    <a:bodyPr/>
                    <a:lstStyle/>
                    <a:p>
                      <a:pPr marL="0" marR="0" algn="ctr">
                        <a:lnSpc>
                          <a:spcPct val="107000"/>
                        </a:lnSpc>
                        <a:spcBef>
                          <a:spcPts val="145"/>
                        </a:spcBef>
                        <a:spcAft>
                          <a:spcPts val="145"/>
                        </a:spcAft>
                      </a:pPr>
                      <a:r>
                        <a:rPr lang="en-US" sz="1100" dirty="0">
                          <a:solidFill>
                            <a:srgbClr val="002060"/>
                          </a:solidFill>
                          <a:effectLst/>
                        </a:rPr>
                        <a:t>14</a:t>
                      </a:r>
                      <a:endParaRPr lang="en-US" sz="1100" dirty="0">
                        <a:solidFill>
                          <a:srgbClr val="002060"/>
                        </a:solidFill>
                        <a:effectLst/>
                        <a:latin typeface="Times New Roman" panose="02020603050405020304" pitchFamily="18" charset="0"/>
                        <a:ea typeface="Times New Roman" panose="02020603050405020304" pitchFamily="18" charset="0"/>
                      </a:endParaRPr>
                    </a:p>
                  </a:txBody>
                  <a:tcPr marL="18415" marR="18415" marT="0" marB="0" anchor="ctr">
                    <a:solidFill>
                      <a:srgbClr val="FFF1CE"/>
                    </a:solidFill>
                  </a:tcPr>
                </a:tc>
                <a:tc>
                  <a:txBody>
                    <a:bodyPr/>
                    <a:lstStyle/>
                    <a:p>
                      <a:pPr marL="0" marR="0" algn="ctr">
                        <a:lnSpc>
                          <a:spcPct val="107000"/>
                        </a:lnSpc>
                        <a:spcBef>
                          <a:spcPts val="145"/>
                        </a:spcBef>
                        <a:spcAft>
                          <a:spcPts val="145"/>
                        </a:spcAft>
                      </a:pPr>
                      <a:r>
                        <a:rPr lang="en-US" sz="1100">
                          <a:solidFill>
                            <a:srgbClr val="002060"/>
                          </a:solidFill>
                          <a:effectLst/>
                        </a:rPr>
                        <a:t>456</a:t>
                      </a:r>
                      <a:endParaRPr lang="en-US" sz="1100">
                        <a:solidFill>
                          <a:srgbClr val="002060"/>
                        </a:solidFill>
                        <a:effectLst/>
                        <a:latin typeface="Times New Roman" panose="02020603050405020304" pitchFamily="18" charset="0"/>
                        <a:ea typeface="Times New Roman" panose="02020603050405020304" pitchFamily="18" charset="0"/>
                      </a:endParaRPr>
                    </a:p>
                  </a:txBody>
                  <a:tcPr marL="18415" marR="18415" marT="0" marB="0">
                    <a:solidFill>
                      <a:srgbClr val="FFF1CE"/>
                    </a:solidFill>
                  </a:tcPr>
                </a:tc>
                <a:tc>
                  <a:txBody>
                    <a:bodyPr/>
                    <a:lstStyle/>
                    <a:p>
                      <a:pPr marL="0" marR="0" algn="ctr">
                        <a:lnSpc>
                          <a:spcPct val="107000"/>
                        </a:lnSpc>
                        <a:spcBef>
                          <a:spcPts val="145"/>
                        </a:spcBef>
                        <a:spcAft>
                          <a:spcPts val="145"/>
                        </a:spcAft>
                      </a:pPr>
                      <a:r>
                        <a:rPr lang="en-US" sz="1100" dirty="0">
                          <a:solidFill>
                            <a:srgbClr val="002060"/>
                          </a:solidFill>
                          <a:effectLst/>
                        </a:rPr>
                        <a:t>78.89</a:t>
                      </a:r>
                      <a:endParaRPr lang="en-US" sz="1100" dirty="0">
                        <a:solidFill>
                          <a:srgbClr val="002060"/>
                        </a:solidFill>
                        <a:effectLst/>
                        <a:latin typeface="Times New Roman" panose="02020603050405020304" pitchFamily="18" charset="0"/>
                        <a:ea typeface="Times New Roman" panose="02020603050405020304" pitchFamily="18" charset="0"/>
                      </a:endParaRPr>
                    </a:p>
                  </a:txBody>
                  <a:tcPr marL="18415" marR="18415" marT="0" marB="0">
                    <a:solidFill>
                      <a:srgbClr val="FFF1CE"/>
                    </a:solidFill>
                  </a:tcPr>
                </a:tc>
                <a:extLst>
                  <a:ext uri="{0D108BD9-81ED-4DB2-BD59-A6C34878D82A}">
                    <a16:rowId xmlns:a16="http://schemas.microsoft.com/office/drawing/2014/main" val="2005853367"/>
                  </a:ext>
                </a:extLst>
              </a:tr>
              <a:tr h="165384">
                <a:tc>
                  <a:txBody>
                    <a:bodyPr/>
                    <a:lstStyle/>
                    <a:p>
                      <a:pPr marL="0" marR="0" algn="ctr">
                        <a:lnSpc>
                          <a:spcPct val="107000"/>
                        </a:lnSpc>
                        <a:spcBef>
                          <a:spcPts val="145"/>
                        </a:spcBef>
                        <a:spcAft>
                          <a:spcPts val="145"/>
                        </a:spcAft>
                      </a:pPr>
                      <a:r>
                        <a:rPr lang="en-US" sz="1100" dirty="0">
                          <a:solidFill>
                            <a:srgbClr val="002060"/>
                          </a:solidFill>
                          <a:effectLst/>
                        </a:rPr>
                        <a:t>15</a:t>
                      </a:r>
                      <a:endParaRPr lang="en-US" sz="1100" dirty="0">
                        <a:solidFill>
                          <a:srgbClr val="002060"/>
                        </a:solidFill>
                        <a:effectLst/>
                        <a:latin typeface="Times New Roman" panose="02020603050405020304" pitchFamily="18" charset="0"/>
                        <a:ea typeface="Times New Roman" panose="02020603050405020304" pitchFamily="18" charset="0"/>
                      </a:endParaRPr>
                    </a:p>
                  </a:txBody>
                  <a:tcPr marL="18415" marR="18415" marT="0" marB="0" anchor="ctr">
                    <a:solidFill>
                      <a:srgbClr val="FFF1CE"/>
                    </a:solidFill>
                  </a:tcPr>
                </a:tc>
                <a:tc>
                  <a:txBody>
                    <a:bodyPr/>
                    <a:lstStyle/>
                    <a:p>
                      <a:pPr marL="0" marR="0" algn="ctr">
                        <a:lnSpc>
                          <a:spcPct val="107000"/>
                        </a:lnSpc>
                        <a:spcBef>
                          <a:spcPts val="145"/>
                        </a:spcBef>
                        <a:spcAft>
                          <a:spcPts val="145"/>
                        </a:spcAft>
                      </a:pPr>
                      <a:r>
                        <a:rPr lang="en-US" sz="1100">
                          <a:solidFill>
                            <a:srgbClr val="002060"/>
                          </a:solidFill>
                          <a:effectLst/>
                        </a:rPr>
                        <a:t>480</a:t>
                      </a:r>
                      <a:endParaRPr lang="en-US" sz="1100">
                        <a:solidFill>
                          <a:srgbClr val="002060"/>
                        </a:solidFill>
                        <a:effectLst/>
                        <a:latin typeface="Times New Roman" panose="02020603050405020304" pitchFamily="18" charset="0"/>
                        <a:ea typeface="Times New Roman" panose="02020603050405020304" pitchFamily="18" charset="0"/>
                      </a:endParaRPr>
                    </a:p>
                  </a:txBody>
                  <a:tcPr marL="18415" marR="18415" marT="0" marB="0">
                    <a:solidFill>
                      <a:srgbClr val="FFF1CE"/>
                    </a:solidFill>
                  </a:tcPr>
                </a:tc>
                <a:tc>
                  <a:txBody>
                    <a:bodyPr/>
                    <a:lstStyle/>
                    <a:p>
                      <a:pPr marL="0" marR="0" algn="ctr">
                        <a:lnSpc>
                          <a:spcPct val="107000"/>
                        </a:lnSpc>
                        <a:spcBef>
                          <a:spcPts val="145"/>
                        </a:spcBef>
                        <a:spcAft>
                          <a:spcPts val="145"/>
                        </a:spcAft>
                      </a:pPr>
                      <a:r>
                        <a:rPr lang="en-US" sz="1100" dirty="0">
                          <a:solidFill>
                            <a:srgbClr val="002060"/>
                          </a:solidFill>
                          <a:effectLst/>
                        </a:rPr>
                        <a:t>83.04</a:t>
                      </a:r>
                      <a:endParaRPr lang="en-US" sz="1100" dirty="0">
                        <a:solidFill>
                          <a:srgbClr val="002060"/>
                        </a:solidFill>
                        <a:effectLst/>
                        <a:latin typeface="Times New Roman" panose="02020603050405020304" pitchFamily="18" charset="0"/>
                        <a:ea typeface="Times New Roman" panose="02020603050405020304" pitchFamily="18" charset="0"/>
                      </a:endParaRPr>
                    </a:p>
                  </a:txBody>
                  <a:tcPr marL="18415" marR="18415" marT="0" marB="0">
                    <a:solidFill>
                      <a:srgbClr val="FFF1CE"/>
                    </a:solidFill>
                  </a:tcPr>
                </a:tc>
                <a:extLst>
                  <a:ext uri="{0D108BD9-81ED-4DB2-BD59-A6C34878D82A}">
                    <a16:rowId xmlns:a16="http://schemas.microsoft.com/office/drawing/2014/main" val="3072853663"/>
                  </a:ext>
                </a:extLst>
              </a:tr>
              <a:tr h="165384">
                <a:tc>
                  <a:txBody>
                    <a:bodyPr/>
                    <a:lstStyle/>
                    <a:p>
                      <a:pPr marL="0" marR="0" algn="ctr">
                        <a:lnSpc>
                          <a:spcPct val="107000"/>
                        </a:lnSpc>
                        <a:spcBef>
                          <a:spcPts val="145"/>
                        </a:spcBef>
                        <a:spcAft>
                          <a:spcPts val="145"/>
                        </a:spcAft>
                      </a:pPr>
                      <a:r>
                        <a:rPr lang="en-US" sz="1100">
                          <a:solidFill>
                            <a:srgbClr val="002060"/>
                          </a:solidFill>
                          <a:effectLst/>
                        </a:rPr>
                        <a:t>16</a:t>
                      </a:r>
                      <a:endParaRPr lang="en-US" sz="1100">
                        <a:solidFill>
                          <a:srgbClr val="002060"/>
                        </a:solidFill>
                        <a:effectLst/>
                        <a:latin typeface="Times New Roman" panose="02020603050405020304" pitchFamily="18" charset="0"/>
                        <a:ea typeface="Times New Roman" panose="02020603050405020304" pitchFamily="18" charset="0"/>
                      </a:endParaRPr>
                    </a:p>
                  </a:txBody>
                  <a:tcPr marL="18415" marR="18415" marT="0" marB="0" anchor="ctr">
                    <a:solidFill>
                      <a:srgbClr val="FFF1CE"/>
                    </a:solidFill>
                  </a:tcPr>
                </a:tc>
                <a:tc>
                  <a:txBody>
                    <a:bodyPr/>
                    <a:lstStyle/>
                    <a:p>
                      <a:pPr marL="0" marR="0" algn="ctr">
                        <a:lnSpc>
                          <a:spcPct val="107000"/>
                        </a:lnSpc>
                        <a:spcBef>
                          <a:spcPts val="145"/>
                        </a:spcBef>
                        <a:spcAft>
                          <a:spcPts val="145"/>
                        </a:spcAft>
                      </a:pPr>
                      <a:r>
                        <a:rPr lang="en-US" sz="1100" dirty="0">
                          <a:solidFill>
                            <a:srgbClr val="002060"/>
                          </a:solidFill>
                          <a:effectLst/>
                        </a:rPr>
                        <a:t>495</a:t>
                      </a:r>
                      <a:endParaRPr lang="en-US" sz="1100" dirty="0">
                        <a:solidFill>
                          <a:srgbClr val="002060"/>
                        </a:solidFill>
                        <a:effectLst/>
                        <a:latin typeface="Times New Roman" panose="02020603050405020304" pitchFamily="18" charset="0"/>
                        <a:ea typeface="Times New Roman" panose="02020603050405020304" pitchFamily="18" charset="0"/>
                      </a:endParaRPr>
                    </a:p>
                  </a:txBody>
                  <a:tcPr marL="18415" marR="18415" marT="0" marB="0">
                    <a:solidFill>
                      <a:srgbClr val="FFF1CE"/>
                    </a:solidFill>
                  </a:tcPr>
                </a:tc>
                <a:tc>
                  <a:txBody>
                    <a:bodyPr/>
                    <a:lstStyle/>
                    <a:p>
                      <a:pPr marL="0" marR="0" algn="ctr">
                        <a:lnSpc>
                          <a:spcPct val="107000"/>
                        </a:lnSpc>
                        <a:spcBef>
                          <a:spcPts val="145"/>
                        </a:spcBef>
                        <a:spcAft>
                          <a:spcPts val="145"/>
                        </a:spcAft>
                      </a:pPr>
                      <a:r>
                        <a:rPr lang="en-US" sz="1100" dirty="0">
                          <a:solidFill>
                            <a:srgbClr val="002060"/>
                          </a:solidFill>
                          <a:effectLst/>
                        </a:rPr>
                        <a:t>85.64</a:t>
                      </a:r>
                      <a:endParaRPr lang="en-US" sz="1100" dirty="0">
                        <a:solidFill>
                          <a:srgbClr val="002060"/>
                        </a:solidFill>
                        <a:effectLst/>
                        <a:latin typeface="Times New Roman" panose="02020603050405020304" pitchFamily="18" charset="0"/>
                        <a:ea typeface="Times New Roman" panose="02020603050405020304" pitchFamily="18" charset="0"/>
                      </a:endParaRPr>
                    </a:p>
                  </a:txBody>
                  <a:tcPr marL="18415" marR="18415" marT="0" marB="0">
                    <a:solidFill>
                      <a:srgbClr val="FFF1CE"/>
                    </a:solidFill>
                  </a:tcPr>
                </a:tc>
                <a:extLst>
                  <a:ext uri="{0D108BD9-81ED-4DB2-BD59-A6C34878D82A}">
                    <a16:rowId xmlns:a16="http://schemas.microsoft.com/office/drawing/2014/main" val="2778540446"/>
                  </a:ext>
                </a:extLst>
              </a:tr>
              <a:tr h="165384">
                <a:tc>
                  <a:txBody>
                    <a:bodyPr/>
                    <a:lstStyle/>
                    <a:p>
                      <a:pPr marL="0" marR="0" algn="ctr">
                        <a:lnSpc>
                          <a:spcPct val="107000"/>
                        </a:lnSpc>
                        <a:spcBef>
                          <a:spcPts val="145"/>
                        </a:spcBef>
                        <a:spcAft>
                          <a:spcPts val="145"/>
                        </a:spcAft>
                      </a:pPr>
                      <a:r>
                        <a:rPr lang="en-US" sz="1100">
                          <a:solidFill>
                            <a:srgbClr val="002060"/>
                          </a:solidFill>
                          <a:effectLst/>
                        </a:rPr>
                        <a:t>17</a:t>
                      </a:r>
                      <a:endParaRPr lang="en-US" sz="1100">
                        <a:solidFill>
                          <a:srgbClr val="002060"/>
                        </a:solidFill>
                        <a:effectLst/>
                        <a:latin typeface="Times New Roman" panose="02020603050405020304" pitchFamily="18" charset="0"/>
                        <a:ea typeface="Times New Roman" panose="02020603050405020304" pitchFamily="18" charset="0"/>
                      </a:endParaRPr>
                    </a:p>
                  </a:txBody>
                  <a:tcPr marL="18415" marR="18415" marT="0" marB="0" anchor="ctr">
                    <a:solidFill>
                      <a:srgbClr val="FFF1CE"/>
                    </a:solidFill>
                  </a:tcPr>
                </a:tc>
                <a:tc>
                  <a:txBody>
                    <a:bodyPr/>
                    <a:lstStyle/>
                    <a:p>
                      <a:pPr marL="0" marR="0" algn="ctr">
                        <a:lnSpc>
                          <a:spcPct val="107000"/>
                        </a:lnSpc>
                        <a:spcBef>
                          <a:spcPts val="145"/>
                        </a:spcBef>
                        <a:spcAft>
                          <a:spcPts val="145"/>
                        </a:spcAft>
                      </a:pPr>
                      <a:r>
                        <a:rPr lang="en-US" sz="1100" dirty="0">
                          <a:solidFill>
                            <a:srgbClr val="002060"/>
                          </a:solidFill>
                          <a:effectLst/>
                        </a:rPr>
                        <a:t>508</a:t>
                      </a:r>
                      <a:endParaRPr lang="en-US" sz="1100" dirty="0">
                        <a:solidFill>
                          <a:srgbClr val="002060"/>
                        </a:solidFill>
                        <a:effectLst/>
                        <a:latin typeface="Times New Roman" panose="02020603050405020304" pitchFamily="18" charset="0"/>
                        <a:ea typeface="Times New Roman" panose="02020603050405020304" pitchFamily="18" charset="0"/>
                      </a:endParaRPr>
                    </a:p>
                  </a:txBody>
                  <a:tcPr marL="18415" marR="18415" marT="0" marB="0">
                    <a:solidFill>
                      <a:srgbClr val="FFF1CE"/>
                    </a:solidFill>
                  </a:tcPr>
                </a:tc>
                <a:tc>
                  <a:txBody>
                    <a:bodyPr/>
                    <a:lstStyle/>
                    <a:p>
                      <a:pPr marL="0" marR="0" algn="ctr">
                        <a:lnSpc>
                          <a:spcPct val="107000"/>
                        </a:lnSpc>
                        <a:spcBef>
                          <a:spcPts val="145"/>
                        </a:spcBef>
                        <a:spcAft>
                          <a:spcPts val="145"/>
                        </a:spcAft>
                      </a:pPr>
                      <a:r>
                        <a:rPr lang="en-US" sz="1100" dirty="0">
                          <a:solidFill>
                            <a:srgbClr val="002060"/>
                          </a:solidFill>
                          <a:effectLst/>
                        </a:rPr>
                        <a:t>87.89</a:t>
                      </a:r>
                      <a:endParaRPr lang="en-US" sz="1100" dirty="0">
                        <a:solidFill>
                          <a:srgbClr val="002060"/>
                        </a:solidFill>
                        <a:effectLst/>
                        <a:latin typeface="Times New Roman" panose="02020603050405020304" pitchFamily="18" charset="0"/>
                        <a:ea typeface="Times New Roman" panose="02020603050405020304" pitchFamily="18" charset="0"/>
                      </a:endParaRPr>
                    </a:p>
                  </a:txBody>
                  <a:tcPr marL="18415" marR="18415" marT="0" marB="0">
                    <a:solidFill>
                      <a:srgbClr val="FFF1CE"/>
                    </a:solidFill>
                  </a:tcPr>
                </a:tc>
                <a:extLst>
                  <a:ext uri="{0D108BD9-81ED-4DB2-BD59-A6C34878D82A}">
                    <a16:rowId xmlns:a16="http://schemas.microsoft.com/office/drawing/2014/main" val="2463953049"/>
                  </a:ext>
                </a:extLst>
              </a:tr>
              <a:tr h="165384">
                <a:tc>
                  <a:txBody>
                    <a:bodyPr/>
                    <a:lstStyle/>
                    <a:p>
                      <a:pPr marL="0" marR="0" algn="ctr">
                        <a:lnSpc>
                          <a:spcPct val="107000"/>
                        </a:lnSpc>
                        <a:spcBef>
                          <a:spcPts val="145"/>
                        </a:spcBef>
                        <a:spcAft>
                          <a:spcPts val="145"/>
                        </a:spcAft>
                      </a:pPr>
                      <a:r>
                        <a:rPr lang="en-US" sz="1100" dirty="0">
                          <a:solidFill>
                            <a:srgbClr val="002060"/>
                          </a:solidFill>
                          <a:effectLst/>
                        </a:rPr>
                        <a:t>18</a:t>
                      </a:r>
                      <a:endParaRPr lang="en-US" sz="1100" dirty="0">
                        <a:solidFill>
                          <a:srgbClr val="002060"/>
                        </a:solidFill>
                        <a:effectLst/>
                        <a:latin typeface="Times New Roman" panose="02020603050405020304" pitchFamily="18" charset="0"/>
                        <a:ea typeface="Times New Roman" panose="02020603050405020304" pitchFamily="18" charset="0"/>
                      </a:endParaRPr>
                    </a:p>
                  </a:txBody>
                  <a:tcPr marL="18415" marR="18415" marT="0" marB="0" anchor="ctr">
                    <a:lnB w="12700" cap="flat" cmpd="sng" algn="ctr">
                      <a:solidFill>
                        <a:schemeClr val="tx1"/>
                      </a:solidFill>
                      <a:prstDash val="solid"/>
                      <a:round/>
                      <a:headEnd type="none" w="med" len="med"/>
                      <a:tailEnd type="none" w="med" len="med"/>
                    </a:lnB>
                    <a:solidFill>
                      <a:srgbClr val="FFF1CE"/>
                    </a:solidFill>
                  </a:tcPr>
                </a:tc>
                <a:tc>
                  <a:txBody>
                    <a:bodyPr/>
                    <a:lstStyle/>
                    <a:p>
                      <a:pPr marL="0" marR="0" algn="ctr">
                        <a:lnSpc>
                          <a:spcPct val="107000"/>
                        </a:lnSpc>
                        <a:spcBef>
                          <a:spcPts val="145"/>
                        </a:spcBef>
                        <a:spcAft>
                          <a:spcPts val="145"/>
                        </a:spcAft>
                      </a:pPr>
                      <a:r>
                        <a:rPr lang="en-US" sz="1100" dirty="0">
                          <a:solidFill>
                            <a:srgbClr val="002060"/>
                          </a:solidFill>
                          <a:effectLst/>
                        </a:rPr>
                        <a:t>519</a:t>
                      </a:r>
                      <a:endParaRPr lang="en-US" sz="1100" dirty="0">
                        <a:solidFill>
                          <a:srgbClr val="002060"/>
                        </a:solidFill>
                        <a:effectLst/>
                        <a:latin typeface="Times New Roman" panose="02020603050405020304" pitchFamily="18" charset="0"/>
                        <a:ea typeface="Times New Roman" panose="02020603050405020304" pitchFamily="18" charset="0"/>
                      </a:endParaRPr>
                    </a:p>
                  </a:txBody>
                  <a:tcPr marL="18415" marR="18415" marT="0" marB="0">
                    <a:lnB w="12700" cap="flat" cmpd="sng" algn="ctr">
                      <a:solidFill>
                        <a:schemeClr val="tx1"/>
                      </a:solidFill>
                      <a:prstDash val="solid"/>
                      <a:round/>
                      <a:headEnd type="none" w="med" len="med"/>
                      <a:tailEnd type="none" w="med" len="med"/>
                    </a:lnB>
                    <a:solidFill>
                      <a:srgbClr val="FFF1CE"/>
                    </a:solidFill>
                  </a:tcPr>
                </a:tc>
                <a:tc>
                  <a:txBody>
                    <a:bodyPr/>
                    <a:lstStyle/>
                    <a:p>
                      <a:pPr marL="0" marR="0" algn="ctr">
                        <a:lnSpc>
                          <a:spcPct val="107000"/>
                        </a:lnSpc>
                        <a:spcBef>
                          <a:spcPts val="145"/>
                        </a:spcBef>
                        <a:spcAft>
                          <a:spcPts val="145"/>
                        </a:spcAft>
                      </a:pPr>
                      <a:r>
                        <a:rPr lang="en-US" sz="1100" dirty="0">
                          <a:solidFill>
                            <a:srgbClr val="002060"/>
                          </a:solidFill>
                          <a:effectLst/>
                        </a:rPr>
                        <a:t>89.79</a:t>
                      </a:r>
                      <a:endParaRPr lang="en-US" sz="1100" dirty="0">
                        <a:solidFill>
                          <a:srgbClr val="002060"/>
                        </a:solidFill>
                        <a:effectLst/>
                        <a:latin typeface="Times New Roman" panose="02020603050405020304" pitchFamily="18" charset="0"/>
                        <a:ea typeface="Times New Roman" panose="02020603050405020304" pitchFamily="18" charset="0"/>
                      </a:endParaRPr>
                    </a:p>
                  </a:txBody>
                  <a:tcPr marL="18415" marR="18415" marT="0" marB="0">
                    <a:lnB w="12700" cap="flat" cmpd="sng" algn="ctr">
                      <a:solidFill>
                        <a:schemeClr val="tx1"/>
                      </a:solidFill>
                      <a:prstDash val="solid"/>
                      <a:round/>
                      <a:headEnd type="none" w="med" len="med"/>
                      <a:tailEnd type="none" w="med" len="med"/>
                    </a:lnB>
                    <a:solidFill>
                      <a:srgbClr val="FFF1CE"/>
                    </a:solidFill>
                  </a:tcPr>
                </a:tc>
                <a:extLst>
                  <a:ext uri="{0D108BD9-81ED-4DB2-BD59-A6C34878D82A}">
                    <a16:rowId xmlns:a16="http://schemas.microsoft.com/office/drawing/2014/main" val="2348486583"/>
                  </a:ext>
                </a:extLst>
              </a:tr>
              <a:tr h="165384">
                <a:tc>
                  <a:txBody>
                    <a:bodyPr/>
                    <a:lstStyle/>
                    <a:p>
                      <a:pPr marL="0" marR="0" algn="ctr">
                        <a:lnSpc>
                          <a:spcPct val="107000"/>
                        </a:lnSpc>
                        <a:spcBef>
                          <a:spcPts val="145"/>
                        </a:spcBef>
                        <a:spcAft>
                          <a:spcPts val="145"/>
                        </a:spcAft>
                      </a:pPr>
                      <a:r>
                        <a:rPr lang="en-US" sz="1100">
                          <a:solidFill>
                            <a:srgbClr val="002060"/>
                          </a:solidFill>
                          <a:effectLst/>
                        </a:rPr>
                        <a:t>19</a:t>
                      </a:r>
                      <a:endParaRPr lang="en-US" sz="1100">
                        <a:solidFill>
                          <a:srgbClr val="002060"/>
                        </a:solidFill>
                        <a:effectLst/>
                        <a:latin typeface="Times New Roman" panose="02020603050405020304" pitchFamily="18" charset="0"/>
                        <a:ea typeface="Times New Roman" panose="02020603050405020304" pitchFamily="18" charset="0"/>
                      </a:endParaRPr>
                    </a:p>
                  </a:txBody>
                  <a:tcPr marL="18415" marR="18415" marT="0" marB="0" anchor="ctr">
                    <a:lnT w="12700" cap="flat" cmpd="sng" algn="ctr">
                      <a:solidFill>
                        <a:schemeClr val="tx1"/>
                      </a:solidFill>
                      <a:prstDash val="solid"/>
                      <a:round/>
                      <a:headEnd type="none" w="med" len="med"/>
                      <a:tailEnd type="none" w="med" len="med"/>
                    </a:lnT>
                    <a:solidFill>
                      <a:srgbClr val="FFF1CE"/>
                    </a:solidFill>
                  </a:tcPr>
                </a:tc>
                <a:tc>
                  <a:txBody>
                    <a:bodyPr/>
                    <a:lstStyle/>
                    <a:p>
                      <a:pPr marL="0" marR="0" algn="ctr">
                        <a:lnSpc>
                          <a:spcPct val="107000"/>
                        </a:lnSpc>
                        <a:spcBef>
                          <a:spcPts val="145"/>
                        </a:spcBef>
                        <a:spcAft>
                          <a:spcPts val="145"/>
                        </a:spcAft>
                      </a:pPr>
                      <a:r>
                        <a:rPr lang="en-US" sz="1100" dirty="0">
                          <a:solidFill>
                            <a:srgbClr val="002060"/>
                          </a:solidFill>
                          <a:effectLst/>
                        </a:rPr>
                        <a:t>530</a:t>
                      </a:r>
                      <a:endParaRPr lang="en-US" sz="1100" dirty="0">
                        <a:solidFill>
                          <a:srgbClr val="002060"/>
                        </a:solidFill>
                        <a:effectLst/>
                        <a:latin typeface="Times New Roman" panose="02020603050405020304" pitchFamily="18" charset="0"/>
                        <a:ea typeface="Times New Roman" panose="02020603050405020304" pitchFamily="18" charset="0"/>
                      </a:endParaRPr>
                    </a:p>
                  </a:txBody>
                  <a:tcPr marL="18415" marR="18415" marT="0" marB="0">
                    <a:lnT w="12700" cap="flat" cmpd="sng" algn="ctr">
                      <a:solidFill>
                        <a:schemeClr val="tx1"/>
                      </a:solidFill>
                      <a:prstDash val="solid"/>
                      <a:round/>
                      <a:headEnd type="none" w="med" len="med"/>
                      <a:tailEnd type="none" w="med" len="med"/>
                    </a:lnT>
                    <a:solidFill>
                      <a:srgbClr val="FFF1CE"/>
                    </a:solidFill>
                  </a:tcPr>
                </a:tc>
                <a:tc>
                  <a:txBody>
                    <a:bodyPr/>
                    <a:lstStyle/>
                    <a:p>
                      <a:pPr marL="0" marR="0" algn="ctr">
                        <a:lnSpc>
                          <a:spcPct val="107000"/>
                        </a:lnSpc>
                        <a:spcBef>
                          <a:spcPts val="145"/>
                        </a:spcBef>
                        <a:spcAft>
                          <a:spcPts val="145"/>
                        </a:spcAft>
                      </a:pPr>
                      <a:r>
                        <a:rPr lang="en-US" sz="1100" dirty="0">
                          <a:solidFill>
                            <a:srgbClr val="002060"/>
                          </a:solidFill>
                          <a:effectLst/>
                        </a:rPr>
                        <a:t>91.70</a:t>
                      </a:r>
                      <a:endParaRPr lang="en-US" sz="1100" dirty="0">
                        <a:solidFill>
                          <a:srgbClr val="002060"/>
                        </a:solidFill>
                        <a:effectLst/>
                        <a:latin typeface="Times New Roman" panose="02020603050405020304" pitchFamily="18" charset="0"/>
                        <a:ea typeface="Times New Roman" panose="02020603050405020304" pitchFamily="18" charset="0"/>
                      </a:endParaRPr>
                    </a:p>
                  </a:txBody>
                  <a:tcPr marL="18415" marR="18415" marT="0" marB="0">
                    <a:lnT w="12700" cap="flat" cmpd="sng" algn="ctr">
                      <a:solidFill>
                        <a:schemeClr val="tx1"/>
                      </a:solidFill>
                      <a:prstDash val="solid"/>
                      <a:round/>
                      <a:headEnd type="none" w="med" len="med"/>
                      <a:tailEnd type="none" w="med" len="med"/>
                    </a:lnT>
                    <a:solidFill>
                      <a:srgbClr val="FFF1CE"/>
                    </a:solidFill>
                  </a:tcPr>
                </a:tc>
                <a:extLst>
                  <a:ext uri="{0D108BD9-81ED-4DB2-BD59-A6C34878D82A}">
                    <a16:rowId xmlns:a16="http://schemas.microsoft.com/office/drawing/2014/main" val="4247369075"/>
                  </a:ext>
                </a:extLst>
              </a:tr>
              <a:tr h="165384">
                <a:tc>
                  <a:txBody>
                    <a:bodyPr/>
                    <a:lstStyle/>
                    <a:p>
                      <a:pPr marL="0" marR="0" algn="ctr">
                        <a:lnSpc>
                          <a:spcPct val="107000"/>
                        </a:lnSpc>
                        <a:spcBef>
                          <a:spcPts val="145"/>
                        </a:spcBef>
                        <a:spcAft>
                          <a:spcPts val="145"/>
                        </a:spcAft>
                      </a:pPr>
                      <a:r>
                        <a:rPr lang="en-US" sz="1100">
                          <a:solidFill>
                            <a:srgbClr val="002060"/>
                          </a:solidFill>
                          <a:effectLst/>
                        </a:rPr>
                        <a:t>20</a:t>
                      </a:r>
                      <a:endParaRPr lang="en-US" sz="1100">
                        <a:solidFill>
                          <a:srgbClr val="002060"/>
                        </a:solidFill>
                        <a:effectLst/>
                        <a:latin typeface="Times New Roman" panose="02020603050405020304" pitchFamily="18" charset="0"/>
                        <a:ea typeface="Times New Roman" panose="02020603050405020304" pitchFamily="18" charset="0"/>
                      </a:endParaRPr>
                    </a:p>
                  </a:txBody>
                  <a:tcPr marL="18415" marR="18415" marT="0" marB="0" anchor="ctr">
                    <a:solidFill>
                      <a:srgbClr val="FFF1CE"/>
                    </a:solidFill>
                  </a:tcPr>
                </a:tc>
                <a:tc>
                  <a:txBody>
                    <a:bodyPr/>
                    <a:lstStyle/>
                    <a:p>
                      <a:pPr marL="0" marR="0" algn="ctr">
                        <a:lnSpc>
                          <a:spcPct val="107000"/>
                        </a:lnSpc>
                        <a:spcBef>
                          <a:spcPts val="145"/>
                        </a:spcBef>
                        <a:spcAft>
                          <a:spcPts val="145"/>
                        </a:spcAft>
                      </a:pPr>
                      <a:r>
                        <a:rPr lang="en-US" sz="1100" dirty="0">
                          <a:solidFill>
                            <a:srgbClr val="002060"/>
                          </a:solidFill>
                          <a:effectLst/>
                        </a:rPr>
                        <a:t>542</a:t>
                      </a:r>
                      <a:endParaRPr lang="en-US" sz="1100" dirty="0">
                        <a:solidFill>
                          <a:srgbClr val="002060"/>
                        </a:solidFill>
                        <a:effectLst/>
                        <a:latin typeface="Times New Roman" panose="02020603050405020304" pitchFamily="18" charset="0"/>
                        <a:ea typeface="Times New Roman" panose="02020603050405020304" pitchFamily="18" charset="0"/>
                      </a:endParaRPr>
                    </a:p>
                  </a:txBody>
                  <a:tcPr marL="18415" marR="18415" marT="0" marB="0">
                    <a:solidFill>
                      <a:srgbClr val="FFF1CE"/>
                    </a:solidFill>
                  </a:tcPr>
                </a:tc>
                <a:tc>
                  <a:txBody>
                    <a:bodyPr/>
                    <a:lstStyle/>
                    <a:p>
                      <a:pPr marL="0" marR="0" algn="ctr">
                        <a:lnSpc>
                          <a:spcPct val="107000"/>
                        </a:lnSpc>
                        <a:spcBef>
                          <a:spcPts val="145"/>
                        </a:spcBef>
                        <a:spcAft>
                          <a:spcPts val="145"/>
                        </a:spcAft>
                      </a:pPr>
                      <a:r>
                        <a:rPr lang="en-US" sz="1100" dirty="0">
                          <a:solidFill>
                            <a:srgbClr val="002060"/>
                          </a:solidFill>
                          <a:effectLst/>
                        </a:rPr>
                        <a:t>93.77</a:t>
                      </a:r>
                      <a:endParaRPr lang="en-US" sz="1100" dirty="0">
                        <a:solidFill>
                          <a:srgbClr val="002060"/>
                        </a:solidFill>
                        <a:effectLst/>
                        <a:latin typeface="Times New Roman" panose="02020603050405020304" pitchFamily="18" charset="0"/>
                        <a:ea typeface="Times New Roman" panose="02020603050405020304" pitchFamily="18" charset="0"/>
                      </a:endParaRPr>
                    </a:p>
                  </a:txBody>
                  <a:tcPr marL="18415" marR="18415" marT="0" marB="0">
                    <a:solidFill>
                      <a:srgbClr val="FFF1CE"/>
                    </a:solidFill>
                  </a:tcPr>
                </a:tc>
                <a:extLst>
                  <a:ext uri="{0D108BD9-81ED-4DB2-BD59-A6C34878D82A}">
                    <a16:rowId xmlns:a16="http://schemas.microsoft.com/office/drawing/2014/main" val="4150852763"/>
                  </a:ext>
                </a:extLst>
              </a:tr>
              <a:tr h="165384">
                <a:tc>
                  <a:txBody>
                    <a:bodyPr/>
                    <a:lstStyle/>
                    <a:p>
                      <a:pPr marL="0" marR="0" algn="ctr">
                        <a:lnSpc>
                          <a:spcPct val="107000"/>
                        </a:lnSpc>
                        <a:spcBef>
                          <a:spcPts val="145"/>
                        </a:spcBef>
                        <a:spcAft>
                          <a:spcPts val="145"/>
                        </a:spcAft>
                      </a:pPr>
                      <a:r>
                        <a:rPr lang="en-US" sz="1100">
                          <a:solidFill>
                            <a:srgbClr val="002060"/>
                          </a:solidFill>
                          <a:effectLst/>
                        </a:rPr>
                        <a:t>21</a:t>
                      </a:r>
                      <a:endParaRPr lang="en-US" sz="1100">
                        <a:solidFill>
                          <a:srgbClr val="002060"/>
                        </a:solidFill>
                        <a:effectLst/>
                        <a:latin typeface="Times New Roman" panose="02020603050405020304" pitchFamily="18" charset="0"/>
                        <a:ea typeface="Times New Roman" panose="02020603050405020304" pitchFamily="18" charset="0"/>
                      </a:endParaRPr>
                    </a:p>
                  </a:txBody>
                  <a:tcPr marL="18415" marR="18415" marT="0" marB="0" anchor="ctr">
                    <a:solidFill>
                      <a:srgbClr val="FFF1CE"/>
                    </a:solidFill>
                  </a:tcPr>
                </a:tc>
                <a:tc>
                  <a:txBody>
                    <a:bodyPr/>
                    <a:lstStyle/>
                    <a:p>
                      <a:pPr marL="0" marR="0" algn="ctr">
                        <a:lnSpc>
                          <a:spcPct val="107000"/>
                        </a:lnSpc>
                        <a:spcBef>
                          <a:spcPts val="145"/>
                        </a:spcBef>
                        <a:spcAft>
                          <a:spcPts val="145"/>
                        </a:spcAft>
                      </a:pPr>
                      <a:r>
                        <a:rPr lang="en-US" sz="1100" dirty="0">
                          <a:solidFill>
                            <a:srgbClr val="002060"/>
                          </a:solidFill>
                          <a:effectLst/>
                        </a:rPr>
                        <a:t>550</a:t>
                      </a:r>
                      <a:endParaRPr lang="en-US" sz="1100" dirty="0">
                        <a:solidFill>
                          <a:srgbClr val="002060"/>
                        </a:solidFill>
                        <a:effectLst/>
                        <a:latin typeface="Times New Roman" panose="02020603050405020304" pitchFamily="18" charset="0"/>
                        <a:ea typeface="Times New Roman" panose="02020603050405020304" pitchFamily="18" charset="0"/>
                      </a:endParaRPr>
                    </a:p>
                  </a:txBody>
                  <a:tcPr marL="18415" marR="18415" marT="0" marB="0">
                    <a:solidFill>
                      <a:srgbClr val="FFF1CE"/>
                    </a:solidFill>
                  </a:tcPr>
                </a:tc>
                <a:tc>
                  <a:txBody>
                    <a:bodyPr/>
                    <a:lstStyle/>
                    <a:p>
                      <a:pPr marL="0" marR="0" algn="ctr">
                        <a:lnSpc>
                          <a:spcPct val="107000"/>
                        </a:lnSpc>
                        <a:spcBef>
                          <a:spcPts val="145"/>
                        </a:spcBef>
                        <a:spcAft>
                          <a:spcPts val="145"/>
                        </a:spcAft>
                      </a:pPr>
                      <a:r>
                        <a:rPr lang="en-US" sz="1100" dirty="0">
                          <a:solidFill>
                            <a:srgbClr val="002060"/>
                          </a:solidFill>
                          <a:effectLst/>
                        </a:rPr>
                        <a:t>95.16</a:t>
                      </a:r>
                      <a:endParaRPr lang="en-US" sz="1100" dirty="0">
                        <a:solidFill>
                          <a:srgbClr val="002060"/>
                        </a:solidFill>
                        <a:effectLst/>
                        <a:latin typeface="Times New Roman" panose="02020603050405020304" pitchFamily="18" charset="0"/>
                        <a:ea typeface="Times New Roman" panose="02020603050405020304" pitchFamily="18" charset="0"/>
                      </a:endParaRPr>
                    </a:p>
                  </a:txBody>
                  <a:tcPr marL="18415" marR="18415" marT="0" marB="0">
                    <a:solidFill>
                      <a:srgbClr val="FFF1CE"/>
                    </a:solidFill>
                  </a:tcPr>
                </a:tc>
                <a:extLst>
                  <a:ext uri="{0D108BD9-81ED-4DB2-BD59-A6C34878D82A}">
                    <a16:rowId xmlns:a16="http://schemas.microsoft.com/office/drawing/2014/main" val="3110296083"/>
                  </a:ext>
                </a:extLst>
              </a:tr>
              <a:tr h="165384">
                <a:tc>
                  <a:txBody>
                    <a:bodyPr/>
                    <a:lstStyle/>
                    <a:p>
                      <a:pPr marL="0" marR="0" algn="ctr">
                        <a:lnSpc>
                          <a:spcPct val="107000"/>
                        </a:lnSpc>
                        <a:spcBef>
                          <a:spcPts val="145"/>
                        </a:spcBef>
                        <a:spcAft>
                          <a:spcPts val="145"/>
                        </a:spcAft>
                      </a:pPr>
                      <a:r>
                        <a:rPr lang="en-US" sz="1100">
                          <a:solidFill>
                            <a:srgbClr val="002060"/>
                          </a:solidFill>
                          <a:effectLst/>
                        </a:rPr>
                        <a:t>22</a:t>
                      </a:r>
                      <a:endParaRPr lang="en-US" sz="1100">
                        <a:solidFill>
                          <a:srgbClr val="002060"/>
                        </a:solidFill>
                        <a:effectLst/>
                        <a:latin typeface="Times New Roman" panose="02020603050405020304" pitchFamily="18" charset="0"/>
                        <a:ea typeface="Times New Roman" panose="02020603050405020304" pitchFamily="18" charset="0"/>
                      </a:endParaRPr>
                    </a:p>
                  </a:txBody>
                  <a:tcPr marL="18415" marR="18415" marT="0" marB="0" anchor="ctr">
                    <a:solidFill>
                      <a:srgbClr val="FFF1CE"/>
                    </a:solidFill>
                  </a:tcPr>
                </a:tc>
                <a:tc>
                  <a:txBody>
                    <a:bodyPr/>
                    <a:lstStyle/>
                    <a:p>
                      <a:pPr marL="0" marR="0" algn="ctr">
                        <a:lnSpc>
                          <a:spcPct val="107000"/>
                        </a:lnSpc>
                        <a:spcBef>
                          <a:spcPts val="145"/>
                        </a:spcBef>
                        <a:spcAft>
                          <a:spcPts val="145"/>
                        </a:spcAft>
                      </a:pPr>
                      <a:r>
                        <a:rPr lang="en-US" sz="1100" dirty="0">
                          <a:solidFill>
                            <a:srgbClr val="002060"/>
                          </a:solidFill>
                          <a:effectLst/>
                        </a:rPr>
                        <a:t>557</a:t>
                      </a:r>
                      <a:endParaRPr lang="en-US" sz="1100" dirty="0">
                        <a:solidFill>
                          <a:srgbClr val="002060"/>
                        </a:solidFill>
                        <a:effectLst/>
                        <a:latin typeface="Times New Roman" panose="02020603050405020304" pitchFamily="18" charset="0"/>
                        <a:ea typeface="Times New Roman" panose="02020603050405020304" pitchFamily="18" charset="0"/>
                      </a:endParaRPr>
                    </a:p>
                  </a:txBody>
                  <a:tcPr marL="18415" marR="18415" marT="0" marB="0">
                    <a:solidFill>
                      <a:srgbClr val="FFF1CE"/>
                    </a:solidFill>
                  </a:tcPr>
                </a:tc>
                <a:tc>
                  <a:txBody>
                    <a:bodyPr/>
                    <a:lstStyle/>
                    <a:p>
                      <a:pPr marL="0" marR="0" algn="ctr">
                        <a:lnSpc>
                          <a:spcPct val="107000"/>
                        </a:lnSpc>
                        <a:spcBef>
                          <a:spcPts val="145"/>
                        </a:spcBef>
                        <a:spcAft>
                          <a:spcPts val="145"/>
                        </a:spcAft>
                      </a:pPr>
                      <a:r>
                        <a:rPr lang="en-US" sz="1100" dirty="0">
                          <a:solidFill>
                            <a:srgbClr val="002060"/>
                          </a:solidFill>
                          <a:effectLst/>
                        </a:rPr>
                        <a:t>96.37</a:t>
                      </a:r>
                      <a:endParaRPr lang="en-US" sz="1100" dirty="0">
                        <a:solidFill>
                          <a:srgbClr val="002060"/>
                        </a:solidFill>
                        <a:effectLst/>
                        <a:latin typeface="Times New Roman" panose="02020603050405020304" pitchFamily="18" charset="0"/>
                        <a:ea typeface="Times New Roman" panose="02020603050405020304" pitchFamily="18" charset="0"/>
                      </a:endParaRPr>
                    </a:p>
                  </a:txBody>
                  <a:tcPr marL="18415" marR="18415" marT="0" marB="0">
                    <a:solidFill>
                      <a:srgbClr val="FFF1CE"/>
                    </a:solidFill>
                  </a:tcPr>
                </a:tc>
                <a:extLst>
                  <a:ext uri="{0D108BD9-81ED-4DB2-BD59-A6C34878D82A}">
                    <a16:rowId xmlns:a16="http://schemas.microsoft.com/office/drawing/2014/main" val="3736503707"/>
                  </a:ext>
                </a:extLst>
              </a:tr>
              <a:tr h="165384">
                <a:tc>
                  <a:txBody>
                    <a:bodyPr/>
                    <a:lstStyle/>
                    <a:p>
                      <a:pPr marL="0" marR="0" algn="ctr">
                        <a:lnSpc>
                          <a:spcPct val="107000"/>
                        </a:lnSpc>
                        <a:spcBef>
                          <a:spcPts val="145"/>
                        </a:spcBef>
                        <a:spcAft>
                          <a:spcPts val="145"/>
                        </a:spcAft>
                      </a:pPr>
                      <a:r>
                        <a:rPr lang="en-US" sz="1100">
                          <a:solidFill>
                            <a:srgbClr val="002060"/>
                          </a:solidFill>
                          <a:effectLst/>
                        </a:rPr>
                        <a:t>23</a:t>
                      </a:r>
                      <a:endParaRPr lang="en-US" sz="1100">
                        <a:solidFill>
                          <a:srgbClr val="002060"/>
                        </a:solidFill>
                        <a:effectLst/>
                        <a:latin typeface="Times New Roman" panose="02020603050405020304" pitchFamily="18" charset="0"/>
                        <a:ea typeface="Times New Roman" panose="02020603050405020304" pitchFamily="18" charset="0"/>
                      </a:endParaRPr>
                    </a:p>
                  </a:txBody>
                  <a:tcPr marL="18415" marR="18415" marT="0" marB="0" anchor="ctr">
                    <a:solidFill>
                      <a:srgbClr val="FFF1CE"/>
                    </a:solidFill>
                  </a:tcPr>
                </a:tc>
                <a:tc>
                  <a:txBody>
                    <a:bodyPr/>
                    <a:lstStyle/>
                    <a:p>
                      <a:pPr marL="0" marR="0" algn="ctr">
                        <a:lnSpc>
                          <a:spcPct val="107000"/>
                        </a:lnSpc>
                        <a:spcBef>
                          <a:spcPts val="145"/>
                        </a:spcBef>
                        <a:spcAft>
                          <a:spcPts val="145"/>
                        </a:spcAft>
                      </a:pPr>
                      <a:r>
                        <a:rPr lang="en-US" sz="1100" dirty="0">
                          <a:solidFill>
                            <a:srgbClr val="002060"/>
                          </a:solidFill>
                          <a:effectLst/>
                        </a:rPr>
                        <a:t>560</a:t>
                      </a:r>
                      <a:endParaRPr lang="en-US" sz="1100" dirty="0">
                        <a:solidFill>
                          <a:srgbClr val="002060"/>
                        </a:solidFill>
                        <a:effectLst/>
                        <a:latin typeface="Times New Roman" panose="02020603050405020304" pitchFamily="18" charset="0"/>
                        <a:ea typeface="Times New Roman" panose="02020603050405020304" pitchFamily="18" charset="0"/>
                      </a:endParaRPr>
                    </a:p>
                  </a:txBody>
                  <a:tcPr marL="18415" marR="18415" marT="0" marB="0">
                    <a:solidFill>
                      <a:srgbClr val="FFF1CE"/>
                    </a:solidFill>
                  </a:tcPr>
                </a:tc>
                <a:tc>
                  <a:txBody>
                    <a:bodyPr/>
                    <a:lstStyle/>
                    <a:p>
                      <a:pPr marL="0" marR="0" algn="ctr">
                        <a:lnSpc>
                          <a:spcPct val="107000"/>
                        </a:lnSpc>
                        <a:spcBef>
                          <a:spcPts val="145"/>
                        </a:spcBef>
                        <a:spcAft>
                          <a:spcPts val="145"/>
                        </a:spcAft>
                      </a:pPr>
                      <a:r>
                        <a:rPr lang="en-US" sz="1100" dirty="0">
                          <a:solidFill>
                            <a:srgbClr val="002060"/>
                          </a:solidFill>
                          <a:effectLst/>
                        </a:rPr>
                        <a:t>96.89</a:t>
                      </a:r>
                      <a:endParaRPr lang="en-US" sz="1100" dirty="0">
                        <a:solidFill>
                          <a:srgbClr val="002060"/>
                        </a:solidFill>
                        <a:effectLst/>
                        <a:latin typeface="Times New Roman" panose="02020603050405020304" pitchFamily="18" charset="0"/>
                        <a:ea typeface="Times New Roman" panose="02020603050405020304" pitchFamily="18" charset="0"/>
                      </a:endParaRPr>
                    </a:p>
                  </a:txBody>
                  <a:tcPr marL="18415" marR="18415" marT="0" marB="0">
                    <a:solidFill>
                      <a:srgbClr val="FFF1CE"/>
                    </a:solidFill>
                  </a:tcPr>
                </a:tc>
                <a:extLst>
                  <a:ext uri="{0D108BD9-81ED-4DB2-BD59-A6C34878D82A}">
                    <a16:rowId xmlns:a16="http://schemas.microsoft.com/office/drawing/2014/main" val="571465784"/>
                  </a:ext>
                </a:extLst>
              </a:tr>
              <a:tr h="165384">
                <a:tc>
                  <a:txBody>
                    <a:bodyPr/>
                    <a:lstStyle/>
                    <a:p>
                      <a:pPr marL="0" marR="0" algn="ctr">
                        <a:lnSpc>
                          <a:spcPct val="107000"/>
                        </a:lnSpc>
                        <a:spcBef>
                          <a:spcPts val="145"/>
                        </a:spcBef>
                        <a:spcAft>
                          <a:spcPts val="145"/>
                        </a:spcAft>
                      </a:pPr>
                      <a:r>
                        <a:rPr lang="en-US" sz="1100">
                          <a:solidFill>
                            <a:srgbClr val="002060"/>
                          </a:solidFill>
                          <a:effectLst/>
                        </a:rPr>
                        <a:t>24</a:t>
                      </a:r>
                      <a:endParaRPr lang="en-US" sz="1100">
                        <a:solidFill>
                          <a:srgbClr val="002060"/>
                        </a:solidFill>
                        <a:effectLst/>
                        <a:latin typeface="Times New Roman" panose="02020603050405020304" pitchFamily="18" charset="0"/>
                        <a:ea typeface="Times New Roman" panose="02020603050405020304" pitchFamily="18" charset="0"/>
                      </a:endParaRPr>
                    </a:p>
                  </a:txBody>
                  <a:tcPr marL="18415" marR="18415" marT="0" marB="0" anchor="ctr">
                    <a:solidFill>
                      <a:srgbClr val="FFF1CE"/>
                    </a:solidFill>
                  </a:tcPr>
                </a:tc>
                <a:tc>
                  <a:txBody>
                    <a:bodyPr/>
                    <a:lstStyle/>
                    <a:p>
                      <a:pPr marL="0" marR="0" algn="ctr">
                        <a:lnSpc>
                          <a:spcPct val="107000"/>
                        </a:lnSpc>
                        <a:spcBef>
                          <a:spcPts val="145"/>
                        </a:spcBef>
                        <a:spcAft>
                          <a:spcPts val="145"/>
                        </a:spcAft>
                      </a:pPr>
                      <a:r>
                        <a:rPr lang="en-US" sz="1100" dirty="0">
                          <a:solidFill>
                            <a:srgbClr val="002060"/>
                          </a:solidFill>
                          <a:effectLst/>
                        </a:rPr>
                        <a:t>565</a:t>
                      </a:r>
                      <a:endParaRPr lang="en-US" sz="1100" dirty="0">
                        <a:solidFill>
                          <a:srgbClr val="002060"/>
                        </a:solidFill>
                        <a:effectLst/>
                        <a:latin typeface="Times New Roman" panose="02020603050405020304" pitchFamily="18" charset="0"/>
                        <a:ea typeface="Times New Roman" panose="02020603050405020304" pitchFamily="18" charset="0"/>
                      </a:endParaRPr>
                    </a:p>
                  </a:txBody>
                  <a:tcPr marL="18415" marR="18415" marT="0" marB="0">
                    <a:solidFill>
                      <a:srgbClr val="FFF1CE"/>
                    </a:solidFill>
                  </a:tcPr>
                </a:tc>
                <a:tc>
                  <a:txBody>
                    <a:bodyPr/>
                    <a:lstStyle/>
                    <a:p>
                      <a:pPr marL="0" marR="0" algn="ctr">
                        <a:lnSpc>
                          <a:spcPct val="107000"/>
                        </a:lnSpc>
                        <a:spcBef>
                          <a:spcPts val="145"/>
                        </a:spcBef>
                        <a:spcAft>
                          <a:spcPts val="145"/>
                        </a:spcAft>
                      </a:pPr>
                      <a:r>
                        <a:rPr lang="en-US" sz="1100" dirty="0">
                          <a:solidFill>
                            <a:srgbClr val="002060"/>
                          </a:solidFill>
                          <a:effectLst/>
                        </a:rPr>
                        <a:t>97.75</a:t>
                      </a:r>
                      <a:endParaRPr lang="en-US" sz="1100" dirty="0">
                        <a:solidFill>
                          <a:srgbClr val="002060"/>
                        </a:solidFill>
                        <a:effectLst/>
                        <a:latin typeface="Times New Roman" panose="02020603050405020304" pitchFamily="18" charset="0"/>
                        <a:ea typeface="Times New Roman" panose="02020603050405020304" pitchFamily="18" charset="0"/>
                      </a:endParaRPr>
                    </a:p>
                  </a:txBody>
                  <a:tcPr marL="18415" marR="18415" marT="0" marB="0">
                    <a:solidFill>
                      <a:srgbClr val="FFF1CE"/>
                    </a:solidFill>
                  </a:tcPr>
                </a:tc>
                <a:extLst>
                  <a:ext uri="{0D108BD9-81ED-4DB2-BD59-A6C34878D82A}">
                    <a16:rowId xmlns:a16="http://schemas.microsoft.com/office/drawing/2014/main" val="141973488"/>
                  </a:ext>
                </a:extLst>
              </a:tr>
              <a:tr h="165384">
                <a:tc>
                  <a:txBody>
                    <a:bodyPr/>
                    <a:lstStyle/>
                    <a:p>
                      <a:pPr marL="0" marR="0" algn="ctr">
                        <a:lnSpc>
                          <a:spcPct val="107000"/>
                        </a:lnSpc>
                        <a:spcBef>
                          <a:spcPts val="145"/>
                        </a:spcBef>
                        <a:spcAft>
                          <a:spcPts val="145"/>
                        </a:spcAft>
                      </a:pPr>
                      <a:r>
                        <a:rPr lang="en-US" sz="1100">
                          <a:solidFill>
                            <a:srgbClr val="002060"/>
                          </a:solidFill>
                          <a:effectLst/>
                        </a:rPr>
                        <a:t>25</a:t>
                      </a:r>
                      <a:endParaRPr lang="en-US" sz="1100">
                        <a:solidFill>
                          <a:srgbClr val="002060"/>
                        </a:solidFill>
                        <a:effectLst/>
                        <a:latin typeface="Times New Roman" panose="02020603050405020304" pitchFamily="18" charset="0"/>
                        <a:ea typeface="Times New Roman" panose="02020603050405020304" pitchFamily="18" charset="0"/>
                      </a:endParaRPr>
                    </a:p>
                  </a:txBody>
                  <a:tcPr marL="18415" marR="18415" marT="0" marB="0" anchor="ctr">
                    <a:solidFill>
                      <a:srgbClr val="FFF1CE"/>
                    </a:solidFill>
                  </a:tcPr>
                </a:tc>
                <a:tc>
                  <a:txBody>
                    <a:bodyPr/>
                    <a:lstStyle/>
                    <a:p>
                      <a:pPr marL="0" marR="0" algn="ctr">
                        <a:lnSpc>
                          <a:spcPct val="107000"/>
                        </a:lnSpc>
                        <a:spcBef>
                          <a:spcPts val="145"/>
                        </a:spcBef>
                        <a:spcAft>
                          <a:spcPts val="145"/>
                        </a:spcAft>
                      </a:pPr>
                      <a:r>
                        <a:rPr lang="en-US" sz="1100" dirty="0">
                          <a:solidFill>
                            <a:srgbClr val="002060"/>
                          </a:solidFill>
                          <a:effectLst/>
                        </a:rPr>
                        <a:t>566</a:t>
                      </a:r>
                      <a:endParaRPr lang="en-US" sz="1100" dirty="0">
                        <a:solidFill>
                          <a:srgbClr val="002060"/>
                        </a:solidFill>
                        <a:effectLst/>
                        <a:latin typeface="Times New Roman" panose="02020603050405020304" pitchFamily="18" charset="0"/>
                        <a:ea typeface="Times New Roman" panose="02020603050405020304" pitchFamily="18" charset="0"/>
                      </a:endParaRPr>
                    </a:p>
                  </a:txBody>
                  <a:tcPr marL="18415" marR="18415" marT="0" marB="0">
                    <a:solidFill>
                      <a:srgbClr val="FFF1CE"/>
                    </a:solidFill>
                  </a:tcPr>
                </a:tc>
                <a:tc>
                  <a:txBody>
                    <a:bodyPr/>
                    <a:lstStyle/>
                    <a:p>
                      <a:pPr marL="0" marR="0" algn="ctr">
                        <a:lnSpc>
                          <a:spcPct val="107000"/>
                        </a:lnSpc>
                        <a:spcBef>
                          <a:spcPts val="145"/>
                        </a:spcBef>
                        <a:spcAft>
                          <a:spcPts val="145"/>
                        </a:spcAft>
                      </a:pPr>
                      <a:r>
                        <a:rPr lang="en-US" sz="1100" dirty="0">
                          <a:solidFill>
                            <a:srgbClr val="002060"/>
                          </a:solidFill>
                          <a:effectLst/>
                        </a:rPr>
                        <a:t>97.92</a:t>
                      </a:r>
                      <a:endParaRPr lang="en-US" sz="1100" dirty="0">
                        <a:solidFill>
                          <a:srgbClr val="002060"/>
                        </a:solidFill>
                        <a:effectLst/>
                        <a:latin typeface="Times New Roman" panose="02020603050405020304" pitchFamily="18" charset="0"/>
                        <a:ea typeface="Times New Roman" panose="02020603050405020304" pitchFamily="18" charset="0"/>
                      </a:endParaRPr>
                    </a:p>
                  </a:txBody>
                  <a:tcPr marL="18415" marR="18415" marT="0" marB="0">
                    <a:solidFill>
                      <a:srgbClr val="FFF1CE"/>
                    </a:solidFill>
                  </a:tcPr>
                </a:tc>
                <a:extLst>
                  <a:ext uri="{0D108BD9-81ED-4DB2-BD59-A6C34878D82A}">
                    <a16:rowId xmlns:a16="http://schemas.microsoft.com/office/drawing/2014/main" val="1691753924"/>
                  </a:ext>
                </a:extLst>
              </a:tr>
              <a:tr h="165384">
                <a:tc>
                  <a:txBody>
                    <a:bodyPr/>
                    <a:lstStyle/>
                    <a:p>
                      <a:pPr marL="0" marR="0" algn="ctr">
                        <a:lnSpc>
                          <a:spcPct val="107000"/>
                        </a:lnSpc>
                        <a:spcBef>
                          <a:spcPts val="145"/>
                        </a:spcBef>
                        <a:spcAft>
                          <a:spcPts val="145"/>
                        </a:spcAft>
                      </a:pPr>
                      <a:r>
                        <a:rPr lang="en-US" sz="1100">
                          <a:solidFill>
                            <a:srgbClr val="002060"/>
                          </a:solidFill>
                          <a:effectLst/>
                        </a:rPr>
                        <a:t>26</a:t>
                      </a:r>
                      <a:endParaRPr lang="en-US" sz="1100">
                        <a:solidFill>
                          <a:srgbClr val="002060"/>
                        </a:solidFill>
                        <a:effectLst/>
                        <a:latin typeface="Times New Roman" panose="02020603050405020304" pitchFamily="18" charset="0"/>
                        <a:ea typeface="Times New Roman" panose="02020603050405020304" pitchFamily="18" charset="0"/>
                      </a:endParaRPr>
                    </a:p>
                  </a:txBody>
                  <a:tcPr marL="18415" marR="18415" marT="0" marB="0" anchor="ctr">
                    <a:solidFill>
                      <a:srgbClr val="FFF1CE"/>
                    </a:solidFill>
                  </a:tcPr>
                </a:tc>
                <a:tc>
                  <a:txBody>
                    <a:bodyPr/>
                    <a:lstStyle/>
                    <a:p>
                      <a:pPr marL="0" marR="0" algn="ctr">
                        <a:lnSpc>
                          <a:spcPct val="107000"/>
                        </a:lnSpc>
                        <a:spcBef>
                          <a:spcPts val="145"/>
                        </a:spcBef>
                        <a:spcAft>
                          <a:spcPts val="145"/>
                        </a:spcAft>
                      </a:pPr>
                      <a:r>
                        <a:rPr lang="en-US" sz="1100" dirty="0">
                          <a:solidFill>
                            <a:srgbClr val="002060"/>
                          </a:solidFill>
                          <a:effectLst/>
                        </a:rPr>
                        <a:t>569</a:t>
                      </a:r>
                      <a:endParaRPr lang="en-US" sz="1100" dirty="0">
                        <a:solidFill>
                          <a:srgbClr val="002060"/>
                        </a:solidFill>
                        <a:effectLst/>
                        <a:latin typeface="Times New Roman" panose="02020603050405020304" pitchFamily="18" charset="0"/>
                        <a:ea typeface="Times New Roman" panose="02020603050405020304" pitchFamily="18" charset="0"/>
                      </a:endParaRPr>
                    </a:p>
                  </a:txBody>
                  <a:tcPr marL="18415" marR="18415" marT="0" marB="0">
                    <a:solidFill>
                      <a:srgbClr val="FFF1CE"/>
                    </a:solidFill>
                  </a:tcPr>
                </a:tc>
                <a:tc>
                  <a:txBody>
                    <a:bodyPr/>
                    <a:lstStyle/>
                    <a:p>
                      <a:pPr marL="0" marR="0" algn="ctr">
                        <a:lnSpc>
                          <a:spcPct val="107000"/>
                        </a:lnSpc>
                        <a:spcBef>
                          <a:spcPts val="145"/>
                        </a:spcBef>
                        <a:spcAft>
                          <a:spcPts val="145"/>
                        </a:spcAft>
                      </a:pPr>
                      <a:r>
                        <a:rPr lang="en-US" sz="1100" dirty="0">
                          <a:solidFill>
                            <a:srgbClr val="002060"/>
                          </a:solidFill>
                          <a:effectLst/>
                        </a:rPr>
                        <a:t>98.44</a:t>
                      </a:r>
                      <a:endParaRPr lang="en-US" sz="1100" dirty="0">
                        <a:solidFill>
                          <a:srgbClr val="002060"/>
                        </a:solidFill>
                        <a:effectLst/>
                        <a:latin typeface="Times New Roman" panose="02020603050405020304" pitchFamily="18" charset="0"/>
                        <a:ea typeface="Times New Roman" panose="02020603050405020304" pitchFamily="18" charset="0"/>
                      </a:endParaRPr>
                    </a:p>
                  </a:txBody>
                  <a:tcPr marL="18415" marR="18415" marT="0" marB="0">
                    <a:solidFill>
                      <a:srgbClr val="FFF1CE"/>
                    </a:solidFill>
                  </a:tcPr>
                </a:tc>
                <a:extLst>
                  <a:ext uri="{0D108BD9-81ED-4DB2-BD59-A6C34878D82A}">
                    <a16:rowId xmlns:a16="http://schemas.microsoft.com/office/drawing/2014/main" val="1222858259"/>
                  </a:ext>
                </a:extLst>
              </a:tr>
              <a:tr h="165384">
                <a:tc>
                  <a:txBody>
                    <a:bodyPr/>
                    <a:lstStyle/>
                    <a:p>
                      <a:pPr marL="0" marR="0" algn="ctr">
                        <a:lnSpc>
                          <a:spcPct val="107000"/>
                        </a:lnSpc>
                        <a:spcBef>
                          <a:spcPts val="145"/>
                        </a:spcBef>
                        <a:spcAft>
                          <a:spcPts val="145"/>
                        </a:spcAft>
                      </a:pPr>
                      <a:r>
                        <a:rPr lang="en-US" sz="1100">
                          <a:solidFill>
                            <a:srgbClr val="002060"/>
                          </a:solidFill>
                          <a:effectLst/>
                        </a:rPr>
                        <a:t>27</a:t>
                      </a:r>
                      <a:endParaRPr lang="en-US" sz="1100">
                        <a:solidFill>
                          <a:srgbClr val="002060"/>
                        </a:solidFill>
                        <a:effectLst/>
                        <a:latin typeface="Times New Roman" panose="02020603050405020304" pitchFamily="18" charset="0"/>
                        <a:ea typeface="Times New Roman" panose="02020603050405020304" pitchFamily="18" charset="0"/>
                      </a:endParaRPr>
                    </a:p>
                  </a:txBody>
                  <a:tcPr marL="18415" marR="18415" marT="0" marB="0" anchor="ctr">
                    <a:solidFill>
                      <a:srgbClr val="FFF1CE"/>
                    </a:solidFill>
                  </a:tcPr>
                </a:tc>
                <a:tc>
                  <a:txBody>
                    <a:bodyPr/>
                    <a:lstStyle/>
                    <a:p>
                      <a:pPr marL="0" marR="0" algn="ctr">
                        <a:lnSpc>
                          <a:spcPct val="107000"/>
                        </a:lnSpc>
                        <a:spcBef>
                          <a:spcPts val="145"/>
                        </a:spcBef>
                        <a:spcAft>
                          <a:spcPts val="145"/>
                        </a:spcAft>
                      </a:pPr>
                      <a:r>
                        <a:rPr lang="en-US" sz="1100" dirty="0">
                          <a:solidFill>
                            <a:srgbClr val="002060"/>
                          </a:solidFill>
                          <a:effectLst/>
                        </a:rPr>
                        <a:t>572</a:t>
                      </a:r>
                      <a:endParaRPr lang="en-US" sz="1100" dirty="0">
                        <a:solidFill>
                          <a:srgbClr val="002060"/>
                        </a:solidFill>
                        <a:effectLst/>
                        <a:latin typeface="Times New Roman" panose="02020603050405020304" pitchFamily="18" charset="0"/>
                        <a:ea typeface="Times New Roman" panose="02020603050405020304" pitchFamily="18" charset="0"/>
                      </a:endParaRPr>
                    </a:p>
                  </a:txBody>
                  <a:tcPr marL="18415" marR="18415" marT="0" marB="0">
                    <a:solidFill>
                      <a:srgbClr val="FFF1CE"/>
                    </a:solidFill>
                  </a:tcPr>
                </a:tc>
                <a:tc>
                  <a:txBody>
                    <a:bodyPr/>
                    <a:lstStyle/>
                    <a:p>
                      <a:pPr marL="0" marR="0" algn="ctr">
                        <a:lnSpc>
                          <a:spcPct val="107000"/>
                        </a:lnSpc>
                        <a:spcBef>
                          <a:spcPts val="145"/>
                        </a:spcBef>
                        <a:spcAft>
                          <a:spcPts val="145"/>
                        </a:spcAft>
                      </a:pPr>
                      <a:r>
                        <a:rPr lang="en-US" sz="1100" dirty="0">
                          <a:solidFill>
                            <a:srgbClr val="002060"/>
                          </a:solidFill>
                          <a:effectLst/>
                        </a:rPr>
                        <a:t>98.96</a:t>
                      </a:r>
                      <a:endParaRPr lang="en-US" sz="1100" dirty="0">
                        <a:solidFill>
                          <a:srgbClr val="002060"/>
                        </a:solidFill>
                        <a:effectLst/>
                        <a:latin typeface="Times New Roman" panose="02020603050405020304" pitchFamily="18" charset="0"/>
                        <a:ea typeface="Times New Roman" panose="02020603050405020304" pitchFamily="18" charset="0"/>
                      </a:endParaRPr>
                    </a:p>
                  </a:txBody>
                  <a:tcPr marL="18415" marR="18415" marT="0" marB="0">
                    <a:solidFill>
                      <a:srgbClr val="FFF1CE"/>
                    </a:solidFill>
                  </a:tcPr>
                </a:tc>
                <a:extLst>
                  <a:ext uri="{0D108BD9-81ED-4DB2-BD59-A6C34878D82A}">
                    <a16:rowId xmlns:a16="http://schemas.microsoft.com/office/drawing/2014/main" val="1957599444"/>
                  </a:ext>
                </a:extLst>
              </a:tr>
              <a:tr h="165384">
                <a:tc>
                  <a:txBody>
                    <a:bodyPr/>
                    <a:lstStyle/>
                    <a:p>
                      <a:pPr marL="0" marR="0" algn="ctr">
                        <a:lnSpc>
                          <a:spcPct val="107000"/>
                        </a:lnSpc>
                        <a:spcBef>
                          <a:spcPts val="145"/>
                        </a:spcBef>
                        <a:spcAft>
                          <a:spcPts val="145"/>
                        </a:spcAft>
                      </a:pPr>
                      <a:r>
                        <a:rPr lang="en-US" sz="1100">
                          <a:solidFill>
                            <a:srgbClr val="002060"/>
                          </a:solidFill>
                          <a:effectLst/>
                        </a:rPr>
                        <a:t>28</a:t>
                      </a:r>
                      <a:endParaRPr lang="en-US" sz="1100">
                        <a:solidFill>
                          <a:srgbClr val="002060"/>
                        </a:solidFill>
                        <a:effectLst/>
                        <a:latin typeface="Times New Roman" panose="02020603050405020304" pitchFamily="18" charset="0"/>
                        <a:ea typeface="Times New Roman" panose="02020603050405020304" pitchFamily="18" charset="0"/>
                      </a:endParaRPr>
                    </a:p>
                  </a:txBody>
                  <a:tcPr marL="18415" marR="18415" marT="0" marB="0" anchor="ctr">
                    <a:solidFill>
                      <a:srgbClr val="FFF1CE"/>
                    </a:solidFill>
                  </a:tcPr>
                </a:tc>
                <a:tc>
                  <a:txBody>
                    <a:bodyPr/>
                    <a:lstStyle/>
                    <a:p>
                      <a:pPr marL="0" marR="0" algn="ctr">
                        <a:lnSpc>
                          <a:spcPct val="107000"/>
                        </a:lnSpc>
                        <a:spcBef>
                          <a:spcPts val="145"/>
                        </a:spcBef>
                        <a:spcAft>
                          <a:spcPts val="145"/>
                        </a:spcAft>
                      </a:pPr>
                      <a:r>
                        <a:rPr lang="en-US" sz="1100" dirty="0">
                          <a:solidFill>
                            <a:srgbClr val="002060"/>
                          </a:solidFill>
                          <a:effectLst/>
                        </a:rPr>
                        <a:t>575</a:t>
                      </a:r>
                      <a:endParaRPr lang="en-US" sz="1100" dirty="0">
                        <a:solidFill>
                          <a:srgbClr val="002060"/>
                        </a:solidFill>
                        <a:effectLst/>
                        <a:latin typeface="Times New Roman" panose="02020603050405020304" pitchFamily="18" charset="0"/>
                        <a:ea typeface="Times New Roman" panose="02020603050405020304" pitchFamily="18" charset="0"/>
                      </a:endParaRPr>
                    </a:p>
                  </a:txBody>
                  <a:tcPr marL="18415" marR="18415" marT="0" marB="0">
                    <a:solidFill>
                      <a:srgbClr val="FFF1CE"/>
                    </a:solidFill>
                  </a:tcPr>
                </a:tc>
                <a:tc>
                  <a:txBody>
                    <a:bodyPr/>
                    <a:lstStyle/>
                    <a:p>
                      <a:pPr marL="0" marR="0" algn="ctr">
                        <a:lnSpc>
                          <a:spcPct val="107000"/>
                        </a:lnSpc>
                        <a:spcBef>
                          <a:spcPts val="145"/>
                        </a:spcBef>
                        <a:spcAft>
                          <a:spcPts val="145"/>
                        </a:spcAft>
                      </a:pPr>
                      <a:r>
                        <a:rPr lang="en-US" sz="1100" dirty="0">
                          <a:solidFill>
                            <a:srgbClr val="002060"/>
                          </a:solidFill>
                          <a:effectLst/>
                        </a:rPr>
                        <a:t>99.48</a:t>
                      </a:r>
                      <a:endParaRPr lang="en-US" sz="1100" dirty="0">
                        <a:solidFill>
                          <a:srgbClr val="002060"/>
                        </a:solidFill>
                        <a:effectLst/>
                        <a:latin typeface="Times New Roman" panose="02020603050405020304" pitchFamily="18" charset="0"/>
                        <a:ea typeface="Times New Roman" panose="02020603050405020304" pitchFamily="18" charset="0"/>
                      </a:endParaRPr>
                    </a:p>
                  </a:txBody>
                  <a:tcPr marL="18415" marR="18415" marT="0" marB="0">
                    <a:solidFill>
                      <a:srgbClr val="FFF1CE"/>
                    </a:solidFill>
                  </a:tcPr>
                </a:tc>
                <a:extLst>
                  <a:ext uri="{0D108BD9-81ED-4DB2-BD59-A6C34878D82A}">
                    <a16:rowId xmlns:a16="http://schemas.microsoft.com/office/drawing/2014/main" val="4182113095"/>
                  </a:ext>
                </a:extLst>
              </a:tr>
              <a:tr h="165384">
                <a:tc>
                  <a:txBody>
                    <a:bodyPr/>
                    <a:lstStyle/>
                    <a:p>
                      <a:pPr marL="0" marR="0" algn="ctr">
                        <a:lnSpc>
                          <a:spcPct val="107000"/>
                        </a:lnSpc>
                        <a:spcBef>
                          <a:spcPts val="145"/>
                        </a:spcBef>
                        <a:spcAft>
                          <a:spcPts val="145"/>
                        </a:spcAft>
                      </a:pPr>
                      <a:r>
                        <a:rPr lang="en-US" sz="1100">
                          <a:solidFill>
                            <a:srgbClr val="002060"/>
                          </a:solidFill>
                          <a:effectLst/>
                        </a:rPr>
                        <a:t>29</a:t>
                      </a:r>
                      <a:endParaRPr lang="en-US" sz="1100">
                        <a:solidFill>
                          <a:srgbClr val="002060"/>
                        </a:solidFill>
                        <a:effectLst/>
                        <a:latin typeface="Times New Roman" panose="02020603050405020304" pitchFamily="18" charset="0"/>
                        <a:ea typeface="Times New Roman" panose="02020603050405020304" pitchFamily="18" charset="0"/>
                      </a:endParaRPr>
                    </a:p>
                  </a:txBody>
                  <a:tcPr marL="18415" marR="18415" marT="0" marB="0" anchor="ctr">
                    <a:solidFill>
                      <a:srgbClr val="FFF1CE"/>
                    </a:solidFill>
                  </a:tcPr>
                </a:tc>
                <a:tc>
                  <a:txBody>
                    <a:bodyPr/>
                    <a:lstStyle/>
                    <a:p>
                      <a:pPr marL="0" marR="0" algn="ctr">
                        <a:lnSpc>
                          <a:spcPct val="107000"/>
                        </a:lnSpc>
                        <a:spcBef>
                          <a:spcPts val="145"/>
                        </a:spcBef>
                        <a:spcAft>
                          <a:spcPts val="145"/>
                        </a:spcAft>
                      </a:pPr>
                      <a:r>
                        <a:rPr lang="en-US" sz="1100" dirty="0">
                          <a:solidFill>
                            <a:srgbClr val="002060"/>
                          </a:solidFill>
                          <a:effectLst/>
                        </a:rPr>
                        <a:t>577</a:t>
                      </a:r>
                      <a:endParaRPr lang="en-US" sz="1100" dirty="0">
                        <a:solidFill>
                          <a:srgbClr val="002060"/>
                        </a:solidFill>
                        <a:effectLst/>
                        <a:latin typeface="Times New Roman" panose="02020603050405020304" pitchFamily="18" charset="0"/>
                        <a:ea typeface="Times New Roman" panose="02020603050405020304" pitchFamily="18" charset="0"/>
                      </a:endParaRPr>
                    </a:p>
                  </a:txBody>
                  <a:tcPr marL="18415" marR="18415" marT="0" marB="0">
                    <a:solidFill>
                      <a:srgbClr val="FFF1CE"/>
                    </a:solidFill>
                  </a:tcPr>
                </a:tc>
                <a:tc>
                  <a:txBody>
                    <a:bodyPr/>
                    <a:lstStyle/>
                    <a:p>
                      <a:pPr marL="0" marR="0" algn="ctr">
                        <a:lnSpc>
                          <a:spcPct val="107000"/>
                        </a:lnSpc>
                        <a:spcBef>
                          <a:spcPts val="145"/>
                        </a:spcBef>
                        <a:spcAft>
                          <a:spcPts val="145"/>
                        </a:spcAft>
                      </a:pPr>
                      <a:r>
                        <a:rPr lang="en-US" sz="1100" dirty="0">
                          <a:solidFill>
                            <a:srgbClr val="002060"/>
                          </a:solidFill>
                          <a:effectLst/>
                        </a:rPr>
                        <a:t>99.83</a:t>
                      </a:r>
                      <a:endParaRPr lang="en-US" sz="1100" dirty="0">
                        <a:solidFill>
                          <a:srgbClr val="002060"/>
                        </a:solidFill>
                        <a:effectLst/>
                        <a:latin typeface="Times New Roman" panose="02020603050405020304" pitchFamily="18" charset="0"/>
                        <a:ea typeface="Times New Roman" panose="02020603050405020304" pitchFamily="18" charset="0"/>
                      </a:endParaRPr>
                    </a:p>
                  </a:txBody>
                  <a:tcPr marL="18415" marR="18415" marT="0" marB="0">
                    <a:solidFill>
                      <a:srgbClr val="FFF1CE"/>
                    </a:solidFill>
                  </a:tcPr>
                </a:tc>
                <a:extLst>
                  <a:ext uri="{0D108BD9-81ED-4DB2-BD59-A6C34878D82A}">
                    <a16:rowId xmlns:a16="http://schemas.microsoft.com/office/drawing/2014/main" val="2328550495"/>
                  </a:ext>
                </a:extLst>
              </a:tr>
              <a:tr h="165384">
                <a:tc>
                  <a:txBody>
                    <a:bodyPr/>
                    <a:lstStyle/>
                    <a:p>
                      <a:pPr marL="0" marR="0" algn="ctr">
                        <a:lnSpc>
                          <a:spcPct val="107000"/>
                        </a:lnSpc>
                        <a:spcBef>
                          <a:spcPts val="145"/>
                        </a:spcBef>
                        <a:spcAft>
                          <a:spcPts val="145"/>
                        </a:spcAft>
                      </a:pPr>
                      <a:r>
                        <a:rPr lang="en-US" sz="1100">
                          <a:solidFill>
                            <a:srgbClr val="002060"/>
                          </a:solidFill>
                          <a:effectLst/>
                        </a:rPr>
                        <a:t>36</a:t>
                      </a:r>
                      <a:endParaRPr lang="en-US" sz="1100">
                        <a:solidFill>
                          <a:srgbClr val="002060"/>
                        </a:solidFill>
                        <a:effectLst/>
                        <a:latin typeface="Times New Roman" panose="02020603050405020304" pitchFamily="18" charset="0"/>
                        <a:ea typeface="Times New Roman" panose="02020603050405020304" pitchFamily="18" charset="0"/>
                      </a:endParaRPr>
                    </a:p>
                  </a:txBody>
                  <a:tcPr marL="18415" marR="18415" marT="0" marB="0" anchor="ctr">
                    <a:solidFill>
                      <a:srgbClr val="FFF1CE"/>
                    </a:solidFill>
                  </a:tcPr>
                </a:tc>
                <a:tc>
                  <a:txBody>
                    <a:bodyPr/>
                    <a:lstStyle/>
                    <a:p>
                      <a:pPr marL="0" marR="0" algn="ctr">
                        <a:lnSpc>
                          <a:spcPct val="107000"/>
                        </a:lnSpc>
                        <a:spcBef>
                          <a:spcPts val="145"/>
                        </a:spcBef>
                        <a:spcAft>
                          <a:spcPts val="145"/>
                        </a:spcAft>
                      </a:pPr>
                      <a:r>
                        <a:rPr lang="en-US" sz="1100" dirty="0">
                          <a:solidFill>
                            <a:srgbClr val="002060"/>
                          </a:solidFill>
                          <a:effectLst/>
                        </a:rPr>
                        <a:t>578</a:t>
                      </a:r>
                      <a:endParaRPr lang="en-US" sz="1100" dirty="0">
                        <a:solidFill>
                          <a:srgbClr val="002060"/>
                        </a:solidFill>
                        <a:effectLst/>
                        <a:latin typeface="Times New Roman" panose="02020603050405020304" pitchFamily="18" charset="0"/>
                        <a:ea typeface="Times New Roman" panose="02020603050405020304" pitchFamily="18" charset="0"/>
                      </a:endParaRPr>
                    </a:p>
                  </a:txBody>
                  <a:tcPr marL="18415" marR="18415" marT="0" marB="0">
                    <a:solidFill>
                      <a:srgbClr val="FFF1CE"/>
                    </a:solidFill>
                  </a:tcPr>
                </a:tc>
                <a:tc>
                  <a:txBody>
                    <a:bodyPr/>
                    <a:lstStyle/>
                    <a:p>
                      <a:pPr marL="0" marR="0" algn="ctr">
                        <a:lnSpc>
                          <a:spcPct val="107000"/>
                        </a:lnSpc>
                        <a:spcBef>
                          <a:spcPts val="145"/>
                        </a:spcBef>
                        <a:spcAft>
                          <a:spcPts val="145"/>
                        </a:spcAft>
                      </a:pPr>
                      <a:r>
                        <a:rPr lang="en-US" sz="1100" dirty="0">
                          <a:solidFill>
                            <a:srgbClr val="002060"/>
                          </a:solidFill>
                          <a:effectLst/>
                        </a:rPr>
                        <a:t>100.00</a:t>
                      </a:r>
                      <a:endParaRPr lang="en-US" sz="1100" dirty="0">
                        <a:solidFill>
                          <a:srgbClr val="002060"/>
                        </a:solidFill>
                        <a:effectLst/>
                        <a:latin typeface="Times New Roman" panose="02020603050405020304" pitchFamily="18" charset="0"/>
                        <a:ea typeface="Times New Roman" panose="02020603050405020304" pitchFamily="18" charset="0"/>
                      </a:endParaRPr>
                    </a:p>
                  </a:txBody>
                  <a:tcPr marL="18415" marR="18415" marT="0" marB="0">
                    <a:solidFill>
                      <a:srgbClr val="FFF1CE"/>
                    </a:solidFill>
                  </a:tcPr>
                </a:tc>
                <a:extLst>
                  <a:ext uri="{0D108BD9-81ED-4DB2-BD59-A6C34878D82A}">
                    <a16:rowId xmlns:a16="http://schemas.microsoft.com/office/drawing/2014/main" val="2163964127"/>
                  </a:ext>
                </a:extLst>
              </a:tr>
            </a:tbl>
          </a:graphicData>
        </a:graphic>
      </p:graphicFrame>
      <p:sp>
        <p:nvSpPr>
          <p:cNvPr id="2" name="Oval 1"/>
          <p:cNvSpPr/>
          <p:nvPr/>
        </p:nvSpPr>
        <p:spPr bwMode="auto">
          <a:xfrm>
            <a:off x="10637506" y="4521200"/>
            <a:ext cx="782320" cy="2336800"/>
          </a:xfrm>
          <a:prstGeom prst="ellipse">
            <a:avLst/>
          </a:prstGeom>
          <a:noFill/>
          <a:ln w="38100" cap="flat" cmpd="sng" algn="ctr">
            <a:solidFill>
              <a:srgbClr val="00005A"/>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0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350558839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Predicting Treatment Response (ATLAS)</a:t>
            </a:r>
            <a:endParaRPr lang="en-US" dirty="0"/>
          </a:p>
        </p:txBody>
      </p:sp>
      <p:sp>
        <p:nvSpPr>
          <p:cNvPr id="3" name="Content Placeholder 2"/>
          <p:cNvSpPr>
            <a:spLocks noGrp="1"/>
          </p:cNvSpPr>
          <p:nvPr>
            <p:ph idx="1"/>
          </p:nvPr>
        </p:nvSpPr>
        <p:spPr>
          <a:xfrm>
            <a:off x="1358201" y="1333851"/>
            <a:ext cx="9840278" cy="900196"/>
          </a:xfrm>
        </p:spPr>
        <p:txBody>
          <a:bodyPr/>
          <a:lstStyle/>
          <a:p>
            <a:r>
              <a:rPr lang="en-US" dirty="0" smtClean="0">
                <a:solidFill>
                  <a:schemeClr val="tx1"/>
                </a:solidFill>
              </a:rPr>
              <a:t>A</a:t>
            </a:r>
            <a:r>
              <a:rPr lang="en-US" dirty="0" smtClean="0"/>
              <a:t>nalysis of </a:t>
            </a:r>
            <a:r>
              <a:rPr lang="en-US" dirty="0" smtClean="0">
                <a:solidFill>
                  <a:schemeClr val="tx1"/>
                </a:solidFill>
              </a:rPr>
              <a:t>T</a:t>
            </a:r>
            <a:r>
              <a:rPr lang="en-US" dirty="0" smtClean="0"/>
              <a:t>herapies During the </a:t>
            </a:r>
            <a:r>
              <a:rPr lang="en-US" dirty="0" smtClean="0">
                <a:solidFill>
                  <a:schemeClr val="tx1"/>
                </a:solidFill>
              </a:rPr>
              <a:t>L</a:t>
            </a:r>
            <a:r>
              <a:rPr lang="en-US" dirty="0" smtClean="0"/>
              <a:t>ongitudinal </a:t>
            </a:r>
            <a:r>
              <a:rPr lang="en-US" dirty="0" smtClean="0">
                <a:solidFill>
                  <a:schemeClr val="tx1"/>
                </a:solidFill>
              </a:rPr>
              <a:t>A</a:t>
            </a:r>
            <a:r>
              <a:rPr lang="en-US" dirty="0" smtClean="0"/>
              <a:t>ssessment of </a:t>
            </a:r>
            <a:r>
              <a:rPr lang="en-US" dirty="0" smtClean="0">
                <a:solidFill>
                  <a:schemeClr val="tx1"/>
                </a:solidFill>
              </a:rPr>
              <a:t>S</a:t>
            </a:r>
            <a:r>
              <a:rPr lang="en-US" dirty="0" smtClean="0"/>
              <a:t>ymptoms</a:t>
            </a:r>
          </a:p>
          <a:p>
            <a:endParaRPr lang="en-US" dirty="0"/>
          </a:p>
        </p:txBody>
      </p:sp>
      <p:pic>
        <p:nvPicPr>
          <p:cNvPr id="5" name="Picture 4"/>
          <p:cNvPicPr/>
          <p:nvPr/>
        </p:nvPicPr>
        <p:blipFill>
          <a:blip r:embed="rId2">
            <a:extLst>
              <a:ext uri="{28A0092B-C50C-407E-A947-70E740481C1C}">
                <a14:useLocalDpi xmlns:a14="http://schemas.microsoft.com/office/drawing/2010/main" val="0"/>
              </a:ext>
            </a:extLst>
          </a:blip>
          <a:stretch>
            <a:fillRect/>
          </a:stretch>
        </p:blipFill>
        <p:spPr bwMode="auto">
          <a:xfrm>
            <a:off x="2338416" y="2816937"/>
            <a:ext cx="7429500" cy="3740727"/>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91795338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20">
            <a:extLst>
              <a:ext uri="{FF2B5EF4-FFF2-40B4-BE49-F238E27FC236}">
                <a16:creationId xmlns:a16="http://schemas.microsoft.com/office/drawing/2014/main" id="{B50FD863-3766-4F03-927A-FD4246B7264D}"/>
              </a:ext>
            </a:extLst>
          </p:cNvPr>
          <p:cNvGrpSpPr/>
          <p:nvPr/>
        </p:nvGrpSpPr>
        <p:grpSpPr>
          <a:xfrm>
            <a:off x="2069224" y="4253895"/>
            <a:ext cx="3320045" cy="2616083"/>
            <a:chOff x="2368296" y="4332589"/>
            <a:chExt cx="3320045" cy="2616083"/>
          </a:xfrm>
        </p:grpSpPr>
        <p:grpSp>
          <p:nvGrpSpPr>
            <p:cNvPr id="18" name="Group 17">
              <a:extLst>
                <a:ext uri="{FF2B5EF4-FFF2-40B4-BE49-F238E27FC236}">
                  <a16:creationId xmlns:a16="http://schemas.microsoft.com/office/drawing/2014/main" id="{D333A6EE-D49A-4F71-8A18-0AB3E558B02D}"/>
                </a:ext>
              </a:extLst>
            </p:cNvPr>
            <p:cNvGrpSpPr/>
            <p:nvPr/>
          </p:nvGrpSpPr>
          <p:grpSpPr>
            <a:xfrm>
              <a:off x="2498632" y="4332589"/>
              <a:ext cx="3189709" cy="2616083"/>
              <a:chOff x="1261872" y="4910355"/>
              <a:chExt cx="4343400" cy="4023167"/>
            </a:xfrm>
          </p:grpSpPr>
          <p:pic>
            <p:nvPicPr>
              <p:cNvPr id="11" name="Picture 10">
                <a:extLst>
                  <a:ext uri="{FF2B5EF4-FFF2-40B4-BE49-F238E27FC236}">
                    <a16:creationId xmlns:a16="http://schemas.microsoft.com/office/drawing/2014/main" id="{8B2E42CA-28F5-488C-A85A-B275042E69CF}"/>
                  </a:ext>
                </a:extLst>
              </p:cNvPr>
              <p:cNvPicPr>
                <a:picLocks noChangeAspect="1"/>
              </p:cNvPicPr>
              <p:nvPr/>
            </p:nvPicPr>
            <p:blipFill>
              <a:blip r:embed="rId2"/>
              <a:stretch>
                <a:fillRect/>
              </a:stretch>
            </p:blipFill>
            <p:spPr>
              <a:xfrm>
                <a:off x="1261872" y="4910355"/>
                <a:ext cx="4343400" cy="4023167"/>
              </a:xfrm>
              <a:prstGeom prst="rect">
                <a:avLst/>
              </a:prstGeom>
            </p:spPr>
          </p:pic>
          <p:sp>
            <p:nvSpPr>
              <p:cNvPr id="16" name="Rectangle 15">
                <a:extLst>
                  <a:ext uri="{FF2B5EF4-FFF2-40B4-BE49-F238E27FC236}">
                    <a16:creationId xmlns:a16="http://schemas.microsoft.com/office/drawing/2014/main" id="{5B9C9AD6-56BD-48A7-A40F-F5F4B9D4F69B}"/>
                  </a:ext>
                </a:extLst>
              </p:cNvPr>
              <p:cNvSpPr/>
              <p:nvPr/>
            </p:nvSpPr>
            <p:spPr>
              <a:xfrm>
                <a:off x="1591056" y="4997934"/>
                <a:ext cx="822960" cy="7964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BBEB2F65-6BB1-4AC4-A98D-487A65324098}"/>
                  </a:ext>
                </a:extLst>
              </p:cNvPr>
              <p:cNvSpPr/>
              <p:nvPr/>
            </p:nvSpPr>
            <p:spPr>
              <a:xfrm>
                <a:off x="2944368" y="4910355"/>
                <a:ext cx="1435608" cy="5150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 name="Rectangle 19">
              <a:extLst>
                <a:ext uri="{FF2B5EF4-FFF2-40B4-BE49-F238E27FC236}">
                  <a16:creationId xmlns:a16="http://schemas.microsoft.com/office/drawing/2014/main" id="{DC24FFBE-C059-41BB-916E-7DF187450BE1}"/>
                </a:ext>
              </a:extLst>
            </p:cNvPr>
            <p:cNvSpPr/>
            <p:nvPr/>
          </p:nvSpPr>
          <p:spPr>
            <a:xfrm>
              <a:off x="2368296" y="4732235"/>
              <a:ext cx="1042416" cy="200808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Rectangle 3">
            <a:extLst>
              <a:ext uri="{FF2B5EF4-FFF2-40B4-BE49-F238E27FC236}">
                <a16:creationId xmlns:a16="http://schemas.microsoft.com/office/drawing/2014/main" id="{0A5C112B-1D14-4749-89B7-8226BCE68522}"/>
              </a:ext>
            </a:extLst>
          </p:cNvPr>
          <p:cNvSpPr/>
          <p:nvPr/>
        </p:nvSpPr>
        <p:spPr>
          <a:xfrm>
            <a:off x="213360" y="3035"/>
            <a:ext cx="10901680" cy="1142948"/>
          </a:xfrm>
          <a:prstGeom prst="rect">
            <a:avLst/>
          </a:prstGeom>
          <a:solidFill>
            <a:srgbClr val="FFFF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dirty="0">
              <a:solidFill>
                <a:prstClr val="white"/>
              </a:solidFill>
            </a:endParaRPr>
          </a:p>
        </p:txBody>
      </p:sp>
      <p:pic>
        <p:nvPicPr>
          <p:cNvPr id="6" name="Picture 5">
            <a:extLst>
              <a:ext uri="{FF2B5EF4-FFF2-40B4-BE49-F238E27FC236}">
                <a16:creationId xmlns:a16="http://schemas.microsoft.com/office/drawing/2014/main" id="{278B6F6F-3B2F-4267-87C9-0557F2651CF3}"/>
              </a:ext>
            </a:extLst>
          </p:cNvPr>
          <p:cNvPicPr>
            <a:picLocks noChangeAspect="1"/>
          </p:cNvPicPr>
          <p:nvPr/>
        </p:nvPicPr>
        <p:blipFill>
          <a:blip r:embed="rId3"/>
          <a:stretch>
            <a:fillRect/>
          </a:stretch>
        </p:blipFill>
        <p:spPr>
          <a:xfrm>
            <a:off x="625803" y="185932"/>
            <a:ext cx="1875593" cy="724661"/>
          </a:xfrm>
          <a:prstGeom prst="rect">
            <a:avLst/>
          </a:prstGeom>
        </p:spPr>
      </p:pic>
      <p:sp>
        <p:nvSpPr>
          <p:cNvPr id="7" name="Rectangle 6">
            <a:extLst>
              <a:ext uri="{FF2B5EF4-FFF2-40B4-BE49-F238E27FC236}">
                <a16:creationId xmlns:a16="http://schemas.microsoft.com/office/drawing/2014/main" id="{AEEF12EE-1CD5-4847-AE3C-009B37733303}"/>
              </a:ext>
            </a:extLst>
          </p:cNvPr>
          <p:cNvSpPr/>
          <p:nvPr/>
        </p:nvSpPr>
        <p:spPr>
          <a:xfrm>
            <a:off x="3373846" y="236289"/>
            <a:ext cx="7629434" cy="523220"/>
          </a:xfrm>
          <a:prstGeom prst="rect">
            <a:avLst/>
          </a:prstGeom>
        </p:spPr>
        <p:txBody>
          <a:bodyPr wrap="square">
            <a:spAutoFit/>
          </a:bodyPr>
          <a:lstStyle/>
          <a:p>
            <a:pPr algn="ctr" eaLnBrk="1" fontAlgn="auto" hangingPunct="1">
              <a:spcBef>
                <a:spcPts val="0"/>
              </a:spcBef>
              <a:spcAft>
                <a:spcPts val="0"/>
              </a:spcAft>
              <a:defRPr/>
            </a:pPr>
            <a:r>
              <a:rPr lang="en-US" sz="2800" b="1" kern="0" dirty="0">
                <a:solidFill>
                  <a:srgbClr val="002060"/>
                </a:solidFill>
                <a:latin typeface="+mj-lt"/>
              </a:rPr>
              <a:t>Re-Analysis of NIDDK UCPPS RCT Results</a:t>
            </a:r>
            <a:endParaRPr lang="en-US" sz="1800" kern="0" dirty="0">
              <a:solidFill>
                <a:prstClr val="white"/>
              </a:solidFill>
              <a:latin typeface="+mj-lt"/>
            </a:endParaRPr>
          </a:p>
        </p:txBody>
      </p:sp>
      <p:sp>
        <p:nvSpPr>
          <p:cNvPr id="9" name="TextBox 8">
            <a:extLst>
              <a:ext uri="{FF2B5EF4-FFF2-40B4-BE49-F238E27FC236}">
                <a16:creationId xmlns:a16="http://schemas.microsoft.com/office/drawing/2014/main" id="{40B9D806-048D-487D-B149-61E8CB50702F}"/>
              </a:ext>
            </a:extLst>
          </p:cNvPr>
          <p:cNvSpPr txBox="1"/>
          <p:nvPr/>
        </p:nvSpPr>
        <p:spPr>
          <a:xfrm>
            <a:off x="213360" y="1402965"/>
            <a:ext cx="11501120" cy="400110"/>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mj-lt"/>
              </a:rPr>
              <a:t>1998-2007: 10 RCTs for IC/BPS and CP/CPPS using varied </a:t>
            </a:r>
            <a:r>
              <a:rPr lang="en-US" dirty="0" smtClean="0">
                <a:latin typeface="+mj-lt"/>
              </a:rPr>
              <a:t>treatments</a:t>
            </a:r>
            <a:endParaRPr lang="en-US" dirty="0">
              <a:latin typeface="+mj-lt"/>
            </a:endParaRPr>
          </a:p>
        </p:txBody>
      </p:sp>
      <p:sp>
        <p:nvSpPr>
          <p:cNvPr id="10" name="TextBox 9">
            <a:extLst>
              <a:ext uri="{FF2B5EF4-FFF2-40B4-BE49-F238E27FC236}">
                <a16:creationId xmlns:a16="http://schemas.microsoft.com/office/drawing/2014/main" id="{40286A67-42B8-462A-8008-C028C63F8B2A}"/>
              </a:ext>
            </a:extLst>
          </p:cNvPr>
          <p:cNvSpPr txBox="1"/>
          <p:nvPr/>
        </p:nvSpPr>
        <p:spPr>
          <a:xfrm>
            <a:off x="213360" y="1882814"/>
            <a:ext cx="11714480" cy="400110"/>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mj-lt"/>
              </a:rPr>
              <a:t>Primarily </a:t>
            </a:r>
            <a:r>
              <a:rPr lang="en-US" b="1" dirty="0">
                <a:latin typeface="+mj-lt"/>
              </a:rPr>
              <a:t>non-significant</a:t>
            </a:r>
            <a:r>
              <a:rPr lang="en-US" dirty="0">
                <a:latin typeface="+mj-lt"/>
              </a:rPr>
              <a:t> response using </a:t>
            </a:r>
            <a:r>
              <a:rPr lang="en-US" b="1" dirty="0">
                <a:latin typeface="+mj-lt"/>
              </a:rPr>
              <a:t>heterogenous cohorts </a:t>
            </a:r>
            <a:r>
              <a:rPr lang="en-US" dirty="0" smtClean="0">
                <a:latin typeface="+mj-lt"/>
              </a:rPr>
              <a:t>and global </a:t>
            </a:r>
            <a:r>
              <a:rPr lang="en-US" dirty="0">
                <a:latin typeface="+mj-lt"/>
              </a:rPr>
              <a:t>response </a:t>
            </a:r>
            <a:r>
              <a:rPr lang="en-US" dirty="0" smtClean="0">
                <a:latin typeface="+mj-lt"/>
              </a:rPr>
              <a:t>outcomes</a:t>
            </a:r>
            <a:endParaRPr lang="en-US" dirty="0">
              <a:latin typeface="+mj-lt"/>
            </a:endParaRPr>
          </a:p>
        </p:txBody>
      </p:sp>
      <p:sp>
        <p:nvSpPr>
          <p:cNvPr id="12" name="TextBox 11">
            <a:extLst>
              <a:ext uri="{FF2B5EF4-FFF2-40B4-BE49-F238E27FC236}">
                <a16:creationId xmlns:a16="http://schemas.microsoft.com/office/drawing/2014/main" id="{DF32397A-D261-4BC4-BE1E-A3CCC3EC6C44}"/>
              </a:ext>
            </a:extLst>
          </p:cNvPr>
          <p:cNvSpPr txBox="1"/>
          <p:nvPr/>
        </p:nvSpPr>
        <p:spPr>
          <a:xfrm>
            <a:off x="1563601" y="1032268"/>
            <a:ext cx="3067571" cy="400110"/>
          </a:xfrm>
          <a:prstGeom prst="rect">
            <a:avLst/>
          </a:prstGeom>
          <a:noFill/>
        </p:spPr>
        <p:txBody>
          <a:bodyPr wrap="none" rtlCol="0">
            <a:spAutoFit/>
          </a:bodyPr>
          <a:lstStyle/>
          <a:p>
            <a:r>
              <a:rPr lang="en-US" b="1" dirty="0">
                <a:solidFill>
                  <a:srgbClr val="002060"/>
                </a:solidFill>
              </a:rPr>
              <a:t>NIDDK RCTs for UCPPS </a:t>
            </a:r>
          </a:p>
        </p:txBody>
      </p:sp>
      <p:sp>
        <p:nvSpPr>
          <p:cNvPr id="13" name="TextBox 12">
            <a:extLst>
              <a:ext uri="{FF2B5EF4-FFF2-40B4-BE49-F238E27FC236}">
                <a16:creationId xmlns:a16="http://schemas.microsoft.com/office/drawing/2014/main" id="{75938F6D-D2F8-4FFD-8B56-A094D80CC052}"/>
              </a:ext>
            </a:extLst>
          </p:cNvPr>
          <p:cNvSpPr txBox="1"/>
          <p:nvPr/>
        </p:nvSpPr>
        <p:spPr>
          <a:xfrm>
            <a:off x="1070673" y="2817487"/>
            <a:ext cx="9999853" cy="400110"/>
          </a:xfrm>
          <a:prstGeom prst="rect">
            <a:avLst/>
          </a:prstGeom>
          <a:noFill/>
        </p:spPr>
        <p:txBody>
          <a:bodyPr wrap="none" rtlCol="0">
            <a:spAutoFit/>
          </a:bodyPr>
          <a:lstStyle/>
          <a:p>
            <a:r>
              <a:rPr lang="en-US" b="1" dirty="0">
                <a:latin typeface="+mj-lt"/>
              </a:rPr>
              <a:t>Retrospective Re-Analysis of RCT Data for Sub-groups and Outcomes (</a:t>
            </a:r>
            <a:r>
              <a:rPr lang="en-US" b="1" i="1" dirty="0">
                <a:latin typeface="+mj-lt"/>
              </a:rPr>
              <a:t>example</a:t>
            </a:r>
            <a:r>
              <a:rPr lang="en-US" b="1" dirty="0">
                <a:latin typeface="+mj-lt"/>
              </a:rPr>
              <a:t>)</a:t>
            </a:r>
          </a:p>
        </p:txBody>
      </p:sp>
      <p:sp>
        <p:nvSpPr>
          <p:cNvPr id="14" name="TextBox 13">
            <a:extLst>
              <a:ext uri="{FF2B5EF4-FFF2-40B4-BE49-F238E27FC236}">
                <a16:creationId xmlns:a16="http://schemas.microsoft.com/office/drawing/2014/main" id="{ED03DCD3-11E6-43C2-BD66-89A5BC75C402}"/>
              </a:ext>
            </a:extLst>
          </p:cNvPr>
          <p:cNvSpPr txBox="1"/>
          <p:nvPr/>
        </p:nvSpPr>
        <p:spPr>
          <a:xfrm>
            <a:off x="1394966" y="3364697"/>
            <a:ext cx="9720074" cy="400110"/>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mj-lt"/>
              </a:rPr>
              <a:t>RCT (3 IC/BPS) </a:t>
            </a:r>
            <a:r>
              <a:rPr lang="en-US" b="1" dirty="0">
                <a:latin typeface="+mj-lt"/>
              </a:rPr>
              <a:t>data combined </a:t>
            </a:r>
            <a:r>
              <a:rPr lang="en-US" dirty="0">
                <a:latin typeface="+mj-lt"/>
              </a:rPr>
              <a:t>for sub-group discovery and response</a:t>
            </a:r>
          </a:p>
        </p:txBody>
      </p:sp>
      <p:sp>
        <p:nvSpPr>
          <p:cNvPr id="15" name="TextBox 14">
            <a:extLst>
              <a:ext uri="{FF2B5EF4-FFF2-40B4-BE49-F238E27FC236}">
                <a16:creationId xmlns:a16="http://schemas.microsoft.com/office/drawing/2014/main" id="{C045CA13-F59E-4C33-868A-3EF75276AEBB}"/>
              </a:ext>
            </a:extLst>
          </p:cNvPr>
          <p:cNvSpPr txBox="1"/>
          <p:nvPr/>
        </p:nvSpPr>
        <p:spPr>
          <a:xfrm>
            <a:off x="1380358" y="3781174"/>
            <a:ext cx="9690168" cy="400110"/>
          </a:xfrm>
          <a:prstGeom prst="rect">
            <a:avLst/>
          </a:prstGeom>
          <a:noFill/>
        </p:spPr>
        <p:txBody>
          <a:bodyPr wrap="square" rtlCol="0">
            <a:spAutoFit/>
          </a:bodyPr>
          <a:lstStyle/>
          <a:p>
            <a:pPr marL="285750" indent="-285750">
              <a:buFont typeface="Arial" panose="020B0604020202020204" pitchFamily="34" charset="0"/>
              <a:buChar char="•"/>
            </a:pPr>
            <a:r>
              <a:rPr lang="en-US" b="1" dirty="0">
                <a:latin typeface="+mj-lt"/>
              </a:rPr>
              <a:t>K Means clustering </a:t>
            </a:r>
            <a:r>
              <a:rPr lang="en-US" dirty="0">
                <a:latin typeface="+mj-lt"/>
              </a:rPr>
              <a:t>for partitioning phenotypic measures into patient sub-groups </a:t>
            </a:r>
          </a:p>
        </p:txBody>
      </p:sp>
      <p:sp>
        <p:nvSpPr>
          <p:cNvPr id="19" name="TextBox 18">
            <a:extLst>
              <a:ext uri="{FF2B5EF4-FFF2-40B4-BE49-F238E27FC236}">
                <a16:creationId xmlns:a16="http://schemas.microsoft.com/office/drawing/2014/main" id="{30E2E79C-ED41-4E85-B3D3-7B8262D13FE6}"/>
              </a:ext>
            </a:extLst>
          </p:cNvPr>
          <p:cNvSpPr txBox="1"/>
          <p:nvPr/>
        </p:nvSpPr>
        <p:spPr>
          <a:xfrm>
            <a:off x="741913" y="4913625"/>
            <a:ext cx="2943095" cy="1077218"/>
          </a:xfrm>
          <a:prstGeom prst="rect">
            <a:avLst/>
          </a:prstGeom>
          <a:noFill/>
        </p:spPr>
        <p:txBody>
          <a:bodyPr wrap="square" rtlCol="0">
            <a:spAutoFit/>
          </a:bodyPr>
          <a:lstStyle/>
          <a:p>
            <a:r>
              <a:rPr lang="en-US" sz="1600" b="1" dirty="0">
                <a:solidFill>
                  <a:srgbClr val="002060"/>
                </a:solidFill>
                <a:latin typeface="+mj-lt"/>
              </a:rPr>
              <a:t>Cluster Predictors </a:t>
            </a:r>
          </a:p>
          <a:p>
            <a:r>
              <a:rPr lang="en-US" sz="1600" dirty="0">
                <a:latin typeface="+mj-lt"/>
              </a:rPr>
              <a:t>Include Bladder </a:t>
            </a:r>
          </a:p>
          <a:p>
            <a:r>
              <a:rPr lang="en-US" sz="1600" dirty="0">
                <a:latin typeface="+mj-lt"/>
              </a:rPr>
              <a:t>Pain, Difficulty Sleeping, </a:t>
            </a:r>
          </a:p>
          <a:p>
            <a:r>
              <a:rPr lang="en-US" sz="1600" dirty="0">
                <a:latin typeface="+mj-lt"/>
              </a:rPr>
              <a:t>Widespread Pain</a:t>
            </a:r>
          </a:p>
        </p:txBody>
      </p:sp>
      <p:pic>
        <p:nvPicPr>
          <p:cNvPr id="22" name="Picture 21">
            <a:extLst>
              <a:ext uri="{FF2B5EF4-FFF2-40B4-BE49-F238E27FC236}">
                <a16:creationId xmlns:a16="http://schemas.microsoft.com/office/drawing/2014/main" id="{E313E2E6-87E7-46EC-B4BE-E13CA40F8046}"/>
              </a:ext>
            </a:extLst>
          </p:cNvPr>
          <p:cNvPicPr>
            <a:picLocks noChangeAspect="1"/>
          </p:cNvPicPr>
          <p:nvPr/>
        </p:nvPicPr>
        <p:blipFill>
          <a:blip r:embed="rId4"/>
          <a:stretch>
            <a:fillRect/>
          </a:stretch>
        </p:blipFill>
        <p:spPr>
          <a:xfrm>
            <a:off x="5510080" y="4879533"/>
            <a:ext cx="2533843" cy="1897997"/>
          </a:xfrm>
          <a:prstGeom prst="rect">
            <a:avLst/>
          </a:prstGeom>
        </p:spPr>
      </p:pic>
      <p:pic>
        <p:nvPicPr>
          <p:cNvPr id="23" name="Picture 22">
            <a:extLst>
              <a:ext uri="{FF2B5EF4-FFF2-40B4-BE49-F238E27FC236}">
                <a16:creationId xmlns:a16="http://schemas.microsoft.com/office/drawing/2014/main" id="{8B780EB8-210A-4066-8FED-D837D415C919}"/>
              </a:ext>
            </a:extLst>
          </p:cNvPr>
          <p:cNvPicPr>
            <a:picLocks noChangeAspect="1"/>
          </p:cNvPicPr>
          <p:nvPr/>
        </p:nvPicPr>
        <p:blipFill>
          <a:blip r:embed="rId5"/>
          <a:stretch>
            <a:fillRect/>
          </a:stretch>
        </p:blipFill>
        <p:spPr>
          <a:xfrm>
            <a:off x="8106574" y="4856333"/>
            <a:ext cx="2554610" cy="1913551"/>
          </a:xfrm>
          <a:prstGeom prst="rect">
            <a:avLst/>
          </a:prstGeom>
        </p:spPr>
      </p:pic>
      <p:sp>
        <p:nvSpPr>
          <p:cNvPr id="27" name="TextBox 26">
            <a:extLst>
              <a:ext uri="{FF2B5EF4-FFF2-40B4-BE49-F238E27FC236}">
                <a16:creationId xmlns:a16="http://schemas.microsoft.com/office/drawing/2014/main" id="{D801A227-6D76-48D9-A217-B6C70C2198AC}"/>
              </a:ext>
            </a:extLst>
          </p:cNvPr>
          <p:cNvSpPr txBox="1"/>
          <p:nvPr/>
        </p:nvSpPr>
        <p:spPr>
          <a:xfrm>
            <a:off x="6284909" y="4549355"/>
            <a:ext cx="4094519" cy="400110"/>
          </a:xfrm>
          <a:prstGeom prst="rect">
            <a:avLst/>
          </a:prstGeom>
          <a:noFill/>
        </p:spPr>
        <p:txBody>
          <a:bodyPr wrap="none" rtlCol="0">
            <a:spAutoFit/>
          </a:bodyPr>
          <a:lstStyle/>
          <a:p>
            <a:r>
              <a:rPr lang="en-US" b="1" dirty="0">
                <a:solidFill>
                  <a:srgbClr val="002060"/>
                </a:solidFill>
              </a:rPr>
              <a:t>Differing Cluster-specific Response </a:t>
            </a:r>
          </a:p>
        </p:txBody>
      </p:sp>
      <p:sp>
        <p:nvSpPr>
          <p:cNvPr id="28" name="Rectangle 27">
            <a:extLst>
              <a:ext uri="{FF2B5EF4-FFF2-40B4-BE49-F238E27FC236}">
                <a16:creationId xmlns:a16="http://schemas.microsoft.com/office/drawing/2014/main" id="{F89CF0FE-757E-475B-80DD-7CFCF642EF94}"/>
              </a:ext>
            </a:extLst>
          </p:cNvPr>
          <p:cNvSpPr/>
          <p:nvPr/>
        </p:nvSpPr>
        <p:spPr>
          <a:xfrm>
            <a:off x="5510079" y="4576787"/>
            <a:ext cx="5140586" cy="2188040"/>
          </a:xfrm>
          <a:prstGeom prst="rect">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98950B50-1F6D-449C-B548-F2455A183B1A}"/>
              </a:ext>
            </a:extLst>
          </p:cNvPr>
          <p:cNvSpPr/>
          <p:nvPr/>
        </p:nvSpPr>
        <p:spPr>
          <a:xfrm>
            <a:off x="741913" y="4589928"/>
            <a:ext cx="4637830" cy="2180874"/>
          </a:xfrm>
          <a:prstGeom prst="rect">
            <a:avLst/>
          </a:prstGeom>
          <a:noFill/>
          <a:ln w="19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4666697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Cross-Modal Analyses</a:t>
            </a:r>
            <a:endParaRPr lang="en-US" dirty="0"/>
          </a:p>
        </p:txBody>
      </p:sp>
      <p:sp>
        <p:nvSpPr>
          <p:cNvPr id="5" name="Oval 4"/>
          <p:cNvSpPr/>
          <p:nvPr/>
        </p:nvSpPr>
        <p:spPr bwMode="auto">
          <a:xfrm>
            <a:off x="2718954" y="3584863"/>
            <a:ext cx="2441864" cy="2337955"/>
          </a:xfrm>
          <a:prstGeom prst="ellipse">
            <a:avLst/>
          </a:prstGeom>
          <a:solidFill>
            <a:schemeClr val="accent5">
              <a:lumMod val="50000"/>
              <a:alpha val="60000"/>
            </a:schemeClr>
          </a:solidFill>
          <a:ln w="9525" cap="flat" cmpd="sng" algn="ctr">
            <a:solidFill>
              <a:schemeClr val="tx1"/>
            </a:solidFill>
            <a:prstDash val="solid"/>
            <a:round/>
            <a:headEnd type="none" w="med" len="med"/>
            <a:tailEnd type="none" w="med" len="med"/>
          </a:ln>
          <a:effectLst/>
        </p:spPr>
        <p:txBody>
          <a:bodyPr vert="horz" wrap="square" lIns="62345" tIns="31173" rIns="62345" bIns="31173" numCol="1" rtlCol="0" anchor="t" anchorCtr="0" compatLnSpc="1">
            <a:prstTxWarp prst="textNoShape">
              <a:avLst/>
            </a:prstTxWarp>
          </a:bodyPr>
          <a:lstStyle/>
          <a:p>
            <a:endParaRPr lang="en-US" sz="955">
              <a:solidFill>
                <a:schemeClr val="tx2"/>
              </a:solidFill>
              <a:latin typeface="Arial" charset="0"/>
            </a:endParaRPr>
          </a:p>
        </p:txBody>
      </p:sp>
      <p:sp>
        <p:nvSpPr>
          <p:cNvPr id="6" name="Oval 5"/>
          <p:cNvSpPr/>
          <p:nvPr/>
        </p:nvSpPr>
        <p:spPr bwMode="auto">
          <a:xfrm>
            <a:off x="3394363" y="2545773"/>
            <a:ext cx="2441864" cy="2337955"/>
          </a:xfrm>
          <a:prstGeom prst="ellipse">
            <a:avLst/>
          </a:prstGeom>
          <a:solidFill>
            <a:srgbClr val="FFFF00">
              <a:alpha val="60000"/>
            </a:srgbClr>
          </a:solidFill>
          <a:ln w="9525" cap="flat" cmpd="sng" algn="ctr">
            <a:solidFill>
              <a:schemeClr val="tx1"/>
            </a:solidFill>
            <a:prstDash val="solid"/>
            <a:round/>
            <a:headEnd type="none" w="med" len="med"/>
            <a:tailEnd type="none" w="med" len="med"/>
          </a:ln>
          <a:effectLst/>
        </p:spPr>
        <p:txBody>
          <a:bodyPr vert="horz" wrap="square" lIns="62345" tIns="31173" rIns="62345" bIns="31173" numCol="1" rtlCol="0" anchor="t" anchorCtr="0" compatLnSpc="1">
            <a:prstTxWarp prst="textNoShape">
              <a:avLst/>
            </a:prstTxWarp>
          </a:bodyPr>
          <a:lstStyle/>
          <a:p>
            <a:endParaRPr lang="en-US" sz="955" b="1" dirty="0">
              <a:solidFill>
                <a:schemeClr val="tx2"/>
              </a:solidFill>
              <a:latin typeface="Arial" charset="0"/>
            </a:endParaRPr>
          </a:p>
        </p:txBody>
      </p:sp>
      <p:sp>
        <p:nvSpPr>
          <p:cNvPr id="7" name="Oval 6"/>
          <p:cNvSpPr/>
          <p:nvPr/>
        </p:nvSpPr>
        <p:spPr bwMode="auto">
          <a:xfrm>
            <a:off x="2043545" y="2597727"/>
            <a:ext cx="2441864" cy="2337955"/>
          </a:xfrm>
          <a:prstGeom prst="ellipse">
            <a:avLst/>
          </a:prstGeom>
          <a:solidFill>
            <a:srgbClr val="C00000">
              <a:alpha val="60000"/>
            </a:srgbClr>
          </a:solidFill>
          <a:ln w="9525" cap="flat" cmpd="sng" algn="ctr">
            <a:solidFill>
              <a:schemeClr val="tx1"/>
            </a:solidFill>
            <a:prstDash val="solid"/>
            <a:round/>
            <a:headEnd type="none" w="med" len="med"/>
            <a:tailEnd type="none" w="med" len="med"/>
          </a:ln>
          <a:effectLst/>
        </p:spPr>
        <p:txBody>
          <a:bodyPr vert="horz" wrap="square" lIns="62345" tIns="31173" rIns="62345" bIns="31173" numCol="1" rtlCol="0" anchor="t" anchorCtr="0" compatLnSpc="1">
            <a:prstTxWarp prst="textNoShape">
              <a:avLst/>
            </a:prstTxWarp>
          </a:bodyPr>
          <a:lstStyle/>
          <a:p>
            <a:endParaRPr lang="en-US" sz="955" b="1" dirty="0">
              <a:solidFill>
                <a:schemeClr val="tx2"/>
              </a:solidFill>
              <a:latin typeface="Arial" charset="0"/>
            </a:endParaRPr>
          </a:p>
        </p:txBody>
      </p:sp>
      <p:sp>
        <p:nvSpPr>
          <p:cNvPr id="8" name="Oval 7"/>
          <p:cNvSpPr/>
          <p:nvPr/>
        </p:nvSpPr>
        <p:spPr bwMode="auto">
          <a:xfrm>
            <a:off x="7602682" y="3584863"/>
            <a:ext cx="2441864" cy="2337955"/>
          </a:xfrm>
          <a:prstGeom prst="ellipse">
            <a:avLst/>
          </a:prstGeom>
          <a:solidFill>
            <a:srgbClr val="336699">
              <a:alpha val="60000"/>
            </a:srgbClr>
          </a:solidFill>
          <a:ln w="9525" cap="flat" cmpd="sng" algn="ctr">
            <a:solidFill>
              <a:schemeClr val="tx1"/>
            </a:solidFill>
            <a:prstDash val="solid"/>
            <a:round/>
            <a:headEnd type="none" w="med" len="med"/>
            <a:tailEnd type="none" w="med" len="med"/>
          </a:ln>
          <a:effectLst/>
        </p:spPr>
        <p:txBody>
          <a:bodyPr vert="horz" wrap="square" lIns="62345" tIns="31173" rIns="62345" bIns="31173" numCol="1" rtlCol="0" anchor="t" anchorCtr="0" compatLnSpc="1">
            <a:prstTxWarp prst="textNoShape">
              <a:avLst/>
            </a:prstTxWarp>
          </a:bodyPr>
          <a:lstStyle/>
          <a:p>
            <a:endParaRPr lang="en-US" sz="955">
              <a:solidFill>
                <a:schemeClr val="tx2"/>
              </a:solidFill>
              <a:latin typeface="Arial" charset="0"/>
            </a:endParaRPr>
          </a:p>
        </p:txBody>
      </p:sp>
      <p:sp>
        <p:nvSpPr>
          <p:cNvPr id="9" name="Oval 8"/>
          <p:cNvSpPr/>
          <p:nvPr/>
        </p:nvSpPr>
        <p:spPr bwMode="auto">
          <a:xfrm>
            <a:off x="8330045" y="2545773"/>
            <a:ext cx="2441864" cy="2337955"/>
          </a:xfrm>
          <a:prstGeom prst="ellipse">
            <a:avLst/>
          </a:prstGeom>
          <a:solidFill>
            <a:srgbClr val="FFFF00">
              <a:alpha val="60000"/>
            </a:srgbClr>
          </a:solidFill>
          <a:ln w="9525" cap="flat" cmpd="sng" algn="ctr">
            <a:solidFill>
              <a:schemeClr val="tx1"/>
            </a:solidFill>
            <a:prstDash val="solid"/>
            <a:round/>
            <a:headEnd type="none" w="med" len="med"/>
            <a:tailEnd type="none" w="med" len="med"/>
          </a:ln>
          <a:effectLst/>
        </p:spPr>
        <p:txBody>
          <a:bodyPr vert="horz" wrap="square" lIns="62345" tIns="31173" rIns="62345" bIns="31173" numCol="1" rtlCol="0" anchor="t" anchorCtr="0" compatLnSpc="1">
            <a:prstTxWarp prst="textNoShape">
              <a:avLst/>
            </a:prstTxWarp>
          </a:bodyPr>
          <a:lstStyle/>
          <a:p>
            <a:endParaRPr lang="en-US" sz="955" b="1" dirty="0">
              <a:solidFill>
                <a:schemeClr val="tx2"/>
              </a:solidFill>
              <a:latin typeface="Arial" charset="0"/>
            </a:endParaRPr>
          </a:p>
        </p:txBody>
      </p:sp>
      <p:sp>
        <p:nvSpPr>
          <p:cNvPr id="10" name="Oval 9"/>
          <p:cNvSpPr/>
          <p:nvPr/>
        </p:nvSpPr>
        <p:spPr bwMode="auto">
          <a:xfrm>
            <a:off x="6927273" y="2597727"/>
            <a:ext cx="2441864" cy="2337955"/>
          </a:xfrm>
          <a:prstGeom prst="ellipse">
            <a:avLst/>
          </a:prstGeom>
          <a:solidFill>
            <a:srgbClr val="C00000">
              <a:alpha val="60000"/>
            </a:srgbClr>
          </a:solidFill>
          <a:ln w="9525" cap="flat" cmpd="sng" algn="ctr">
            <a:solidFill>
              <a:schemeClr val="tx1"/>
            </a:solidFill>
            <a:prstDash val="solid"/>
            <a:round/>
            <a:headEnd type="none" w="med" len="med"/>
            <a:tailEnd type="none" w="med" len="med"/>
          </a:ln>
          <a:effectLst/>
        </p:spPr>
        <p:txBody>
          <a:bodyPr vert="horz" wrap="square" lIns="62345" tIns="31173" rIns="62345" bIns="31173" numCol="1" rtlCol="0" anchor="t" anchorCtr="0" compatLnSpc="1">
            <a:prstTxWarp prst="textNoShape">
              <a:avLst/>
            </a:prstTxWarp>
          </a:bodyPr>
          <a:lstStyle/>
          <a:p>
            <a:endParaRPr lang="en-US" sz="955" b="1" dirty="0">
              <a:solidFill>
                <a:schemeClr val="tx2"/>
              </a:solidFill>
              <a:latin typeface="Arial" charset="0"/>
            </a:endParaRPr>
          </a:p>
        </p:txBody>
      </p:sp>
      <p:sp>
        <p:nvSpPr>
          <p:cNvPr id="11" name="TextBox 10"/>
          <p:cNvSpPr txBox="1"/>
          <p:nvPr/>
        </p:nvSpPr>
        <p:spPr>
          <a:xfrm>
            <a:off x="2376407" y="1443483"/>
            <a:ext cx="3429000" cy="461665"/>
          </a:xfrm>
          <a:prstGeom prst="rect">
            <a:avLst/>
          </a:prstGeom>
          <a:noFill/>
        </p:spPr>
        <p:txBody>
          <a:bodyPr wrap="square" rtlCol="0">
            <a:spAutoFit/>
          </a:bodyPr>
          <a:lstStyle/>
          <a:p>
            <a:pPr algn="ctr"/>
            <a:r>
              <a:rPr lang="en-US" sz="2400" b="1" dirty="0">
                <a:latin typeface="+mj-lt"/>
              </a:rPr>
              <a:t>MAPP I Total</a:t>
            </a:r>
            <a:endParaRPr lang="en-US" dirty="0">
              <a:latin typeface="+mj-lt"/>
            </a:endParaRPr>
          </a:p>
        </p:txBody>
      </p:sp>
      <p:sp>
        <p:nvSpPr>
          <p:cNvPr id="12" name="TextBox 11"/>
          <p:cNvSpPr txBox="1"/>
          <p:nvPr/>
        </p:nvSpPr>
        <p:spPr>
          <a:xfrm>
            <a:off x="7198840" y="1439818"/>
            <a:ext cx="3429000" cy="461665"/>
          </a:xfrm>
          <a:prstGeom prst="rect">
            <a:avLst/>
          </a:prstGeom>
          <a:noFill/>
        </p:spPr>
        <p:txBody>
          <a:bodyPr wrap="square" rtlCol="0">
            <a:spAutoFit/>
          </a:bodyPr>
          <a:lstStyle/>
          <a:p>
            <a:pPr algn="ctr"/>
            <a:r>
              <a:rPr lang="en-US" sz="2400" b="1" dirty="0">
                <a:latin typeface="+mj-lt"/>
              </a:rPr>
              <a:t>MAPP </a:t>
            </a:r>
            <a:r>
              <a:rPr lang="en-US" sz="2400" b="1" dirty="0" smtClean="0">
                <a:latin typeface="+mj-lt"/>
              </a:rPr>
              <a:t>II</a:t>
            </a:r>
            <a:endParaRPr lang="en-US" dirty="0">
              <a:latin typeface="+mj-lt"/>
            </a:endParaRPr>
          </a:p>
        </p:txBody>
      </p:sp>
      <p:sp>
        <p:nvSpPr>
          <p:cNvPr id="13" name="TextBox 12"/>
          <p:cNvSpPr txBox="1"/>
          <p:nvPr/>
        </p:nvSpPr>
        <p:spPr>
          <a:xfrm>
            <a:off x="2303317" y="3122185"/>
            <a:ext cx="935183" cy="595804"/>
          </a:xfrm>
          <a:prstGeom prst="rect">
            <a:avLst/>
          </a:prstGeom>
          <a:solidFill>
            <a:schemeClr val="bg1"/>
          </a:solidFill>
          <a:ln>
            <a:solidFill>
              <a:schemeClr val="tx1"/>
            </a:solidFill>
          </a:ln>
        </p:spPr>
        <p:txBody>
          <a:bodyPr wrap="square" rtlCol="0">
            <a:spAutoFit/>
          </a:bodyPr>
          <a:lstStyle/>
          <a:p>
            <a:r>
              <a:rPr lang="en-US" sz="1636" dirty="0">
                <a:latin typeface="+mj-lt"/>
              </a:rPr>
              <a:t>Pain Testing</a:t>
            </a:r>
          </a:p>
        </p:txBody>
      </p:sp>
      <p:sp>
        <p:nvSpPr>
          <p:cNvPr id="14" name="TextBox 13"/>
          <p:cNvSpPr txBox="1"/>
          <p:nvPr/>
        </p:nvSpPr>
        <p:spPr>
          <a:xfrm>
            <a:off x="9421091" y="3062275"/>
            <a:ext cx="1506682" cy="344069"/>
          </a:xfrm>
          <a:prstGeom prst="rect">
            <a:avLst/>
          </a:prstGeom>
          <a:solidFill>
            <a:schemeClr val="bg1"/>
          </a:solidFill>
          <a:ln>
            <a:solidFill>
              <a:schemeClr val="tx1"/>
            </a:solidFill>
          </a:ln>
        </p:spPr>
        <p:txBody>
          <a:bodyPr wrap="square" rtlCol="0">
            <a:spAutoFit/>
          </a:bodyPr>
          <a:lstStyle/>
          <a:p>
            <a:r>
              <a:rPr lang="en-US" sz="1636" dirty="0">
                <a:latin typeface="+mj-lt"/>
              </a:rPr>
              <a:t>Neuroimaging</a:t>
            </a:r>
          </a:p>
        </p:txBody>
      </p:sp>
      <p:sp>
        <p:nvSpPr>
          <p:cNvPr id="15" name="TextBox 14"/>
          <p:cNvSpPr txBox="1"/>
          <p:nvPr/>
        </p:nvSpPr>
        <p:spPr>
          <a:xfrm>
            <a:off x="3316432" y="5114479"/>
            <a:ext cx="1246909" cy="344069"/>
          </a:xfrm>
          <a:prstGeom prst="rect">
            <a:avLst/>
          </a:prstGeom>
          <a:solidFill>
            <a:schemeClr val="bg1"/>
          </a:solidFill>
          <a:ln>
            <a:solidFill>
              <a:schemeClr val="tx1"/>
            </a:solidFill>
          </a:ln>
        </p:spPr>
        <p:txBody>
          <a:bodyPr wrap="square" rtlCol="0">
            <a:spAutoFit/>
          </a:bodyPr>
          <a:lstStyle/>
          <a:p>
            <a:r>
              <a:rPr lang="en-US" sz="1636" dirty="0">
                <a:latin typeface="+mj-lt"/>
              </a:rPr>
              <a:t>Biomarkers</a:t>
            </a:r>
          </a:p>
        </p:txBody>
      </p:sp>
      <p:sp>
        <p:nvSpPr>
          <p:cNvPr id="16" name="TextBox 15"/>
          <p:cNvSpPr txBox="1"/>
          <p:nvPr/>
        </p:nvSpPr>
        <p:spPr>
          <a:xfrm>
            <a:off x="7239000" y="3117274"/>
            <a:ext cx="935181" cy="595804"/>
          </a:xfrm>
          <a:prstGeom prst="rect">
            <a:avLst/>
          </a:prstGeom>
          <a:solidFill>
            <a:schemeClr val="bg1"/>
          </a:solidFill>
          <a:ln>
            <a:solidFill>
              <a:schemeClr val="tx1"/>
            </a:solidFill>
          </a:ln>
        </p:spPr>
        <p:txBody>
          <a:bodyPr wrap="square" rtlCol="0">
            <a:spAutoFit/>
          </a:bodyPr>
          <a:lstStyle/>
          <a:p>
            <a:r>
              <a:rPr lang="en-US" sz="1636" dirty="0">
                <a:latin typeface="+mj-lt"/>
              </a:rPr>
              <a:t>Pain Testing</a:t>
            </a:r>
          </a:p>
        </p:txBody>
      </p:sp>
      <p:sp>
        <p:nvSpPr>
          <p:cNvPr id="17" name="TextBox 16"/>
          <p:cNvSpPr txBox="1"/>
          <p:nvPr/>
        </p:nvSpPr>
        <p:spPr>
          <a:xfrm>
            <a:off x="4537364" y="3062275"/>
            <a:ext cx="1506682" cy="344069"/>
          </a:xfrm>
          <a:prstGeom prst="rect">
            <a:avLst/>
          </a:prstGeom>
          <a:solidFill>
            <a:schemeClr val="bg1"/>
          </a:solidFill>
          <a:ln>
            <a:solidFill>
              <a:schemeClr val="tx1"/>
            </a:solidFill>
          </a:ln>
        </p:spPr>
        <p:txBody>
          <a:bodyPr wrap="square" rtlCol="0">
            <a:spAutoFit/>
          </a:bodyPr>
          <a:lstStyle/>
          <a:p>
            <a:r>
              <a:rPr lang="en-US" sz="1636" dirty="0">
                <a:latin typeface="+mj-lt"/>
              </a:rPr>
              <a:t>Neuroimaging</a:t>
            </a:r>
          </a:p>
        </p:txBody>
      </p:sp>
      <p:sp>
        <p:nvSpPr>
          <p:cNvPr id="18" name="TextBox 17"/>
          <p:cNvSpPr txBox="1"/>
          <p:nvPr/>
        </p:nvSpPr>
        <p:spPr>
          <a:xfrm>
            <a:off x="8226136" y="5091546"/>
            <a:ext cx="1246909" cy="344069"/>
          </a:xfrm>
          <a:prstGeom prst="rect">
            <a:avLst/>
          </a:prstGeom>
          <a:solidFill>
            <a:schemeClr val="bg1"/>
          </a:solidFill>
          <a:ln>
            <a:solidFill>
              <a:schemeClr val="tx1"/>
            </a:solidFill>
          </a:ln>
        </p:spPr>
        <p:txBody>
          <a:bodyPr wrap="square" rtlCol="0">
            <a:spAutoFit/>
          </a:bodyPr>
          <a:lstStyle/>
          <a:p>
            <a:r>
              <a:rPr lang="en-US" sz="1636" dirty="0">
                <a:latin typeface="+mj-lt"/>
              </a:rPr>
              <a:t>Biomarkers</a:t>
            </a:r>
          </a:p>
        </p:txBody>
      </p:sp>
      <p:sp>
        <p:nvSpPr>
          <p:cNvPr id="19" name="TextBox 18"/>
          <p:cNvSpPr txBox="1"/>
          <p:nvPr/>
        </p:nvSpPr>
        <p:spPr>
          <a:xfrm>
            <a:off x="8485909" y="3809609"/>
            <a:ext cx="831273" cy="428131"/>
          </a:xfrm>
          <a:prstGeom prst="rect">
            <a:avLst/>
          </a:prstGeom>
          <a:solidFill>
            <a:schemeClr val="bg1"/>
          </a:solidFill>
          <a:ln>
            <a:solidFill>
              <a:schemeClr val="tx1"/>
            </a:solidFill>
          </a:ln>
        </p:spPr>
        <p:txBody>
          <a:bodyPr wrap="square" rtlCol="0">
            <a:spAutoFit/>
          </a:bodyPr>
          <a:lstStyle/>
          <a:p>
            <a:pPr algn="ctr"/>
            <a:r>
              <a:rPr lang="en-US" sz="2182" b="1" dirty="0" smtClean="0">
                <a:latin typeface="+mj-lt"/>
              </a:rPr>
              <a:t>790</a:t>
            </a:r>
            <a:endParaRPr lang="en-US" sz="2182" b="1" dirty="0">
              <a:latin typeface="+mj-lt"/>
            </a:endParaRPr>
          </a:p>
        </p:txBody>
      </p:sp>
      <p:sp>
        <p:nvSpPr>
          <p:cNvPr id="20" name="TextBox 19"/>
          <p:cNvSpPr txBox="1"/>
          <p:nvPr/>
        </p:nvSpPr>
        <p:spPr>
          <a:xfrm>
            <a:off x="3602182" y="3841593"/>
            <a:ext cx="675409" cy="428131"/>
          </a:xfrm>
          <a:prstGeom prst="rect">
            <a:avLst/>
          </a:prstGeom>
          <a:solidFill>
            <a:schemeClr val="bg1"/>
          </a:solidFill>
          <a:ln>
            <a:solidFill>
              <a:schemeClr val="tx1"/>
            </a:solidFill>
          </a:ln>
        </p:spPr>
        <p:txBody>
          <a:bodyPr wrap="square" rtlCol="0">
            <a:spAutoFit/>
          </a:bodyPr>
          <a:lstStyle/>
          <a:p>
            <a:pPr algn="ctr"/>
            <a:r>
              <a:rPr lang="en-US" sz="2182" b="1" dirty="0">
                <a:latin typeface="+mj-lt"/>
              </a:rPr>
              <a:t>35</a:t>
            </a:r>
            <a:endParaRPr lang="en-US" sz="1636" b="1" dirty="0">
              <a:latin typeface="+mj-lt"/>
            </a:endParaRPr>
          </a:p>
        </p:txBody>
      </p:sp>
    </p:spTree>
    <p:extLst>
      <p:ext uri="{BB962C8B-B14F-4D97-AF65-F5344CB8AC3E}">
        <p14:creationId xmlns:p14="http://schemas.microsoft.com/office/powerpoint/2010/main" val="154502098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Some Thoughts About ‘Network Science’</a:t>
            </a:r>
            <a:endParaRPr lang="en-US" dirty="0"/>
          </a:p>
        </p:txBody>
      </p:sp>
      <p:sp>
        <p:nvSpPr>
          <p:cNvPr id="5" name="Subtitle 4"/>
          <p:cNvSpPr>
            <a:spLocks noGrp="1"/>
          </p:cNvSpPr>
          <p:nvPr>
            <p:ph type="subTitle" idx="1"/>
          </p:nvPr>
        </p:nvSpPr>
        <p:spPr/>
        <p:txBody>
          <a:bodyPr/>
          <a:lstStyle/>
          <a:p>
            <a:endParaRPr lang="en-US"/>
          </a:p>
        </p:txBody>
      </p:sp>
    </p:spTree>
    <p:extLst>
      <p:ext uri="{BB962C8B-B14F-4D97-AF65-F5344CB8AC3E}">
        <p14:creationId xmlns:p14="http://schemas.microsoft.com/office/powerpoint/2010/main" val="246922261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Other NIDDK </a:t>
            </a:r>
            <a:r>
              <a:rPr lang="en-US" sz="3600" dirty="0" smtClean="0"/>
              <a:t>Network Studies/ Clinical </a:t>
            </a:r>
            <a:r>
              <a:rPr lang="en-US" sz="3600" dirty="0"/>
              <a:t>Trials in LUTD</a:t>
            </a:r>
          </a:p>
        </p:txBody>
      </p:sp>
      <p:sp>
        <p:nvSpPr>
          <p:cNvPr id="3" name="Content Placeholder 2"/>
          <p:cNvSpPr>
            <a:spLocks noGrp="1"/>
          </p:cNvSpPr>
          <p:nvPr>
            <p:ph idx="1"/>
          </p:nvPr>
        </p:nvSpPr>
        <p:spPr/>
        <p:txBody>
          <a:bodyPr/>
          <a:lstStyle/>
          <a:p>
            <a:r>
              <a:rPr lang="en-US" sz="2800" dirty="0"/>
              <a:t>MTOPS</a:t>
            </a:r>
          </a:p>
          <a:p>
            <a:pPr lvl="1"/>
            <a:r>
              <a:rPr lang="en-US" sz="2000" dirty="0"/>
              <a:t>Alpha blockers and 5-ARI for BPH</a:t>
            </a:r>
          </a:p>
          <a:p>
            <a:r>
              <a:rPr lang="en-US" sz="2800" dirty="0"/>
              <a:t>MIST</a:t>
            </a:r>
          </a:p>
          <a:p>
            <a:pPr lvl="1"/>
            <a:r>
              <a:rPr lang="en-US" sz="2000" dirty="0"/>
              <a:t>Minimally invasive BPH treatments</a:t>
            </a:r>
          </a:p>
          <a:p>
            <a:r>
              <a:rPr lang="en-US" sz="2800" dirty="0"/>
              <a:t>CAMUS</a:t>
            </a:r>
          </a:p>
          <a:p>
            <a:pPr lvl="1"/>
            <a:r>
              <a:rPr lang="en-US" sz="2000" dirty="0"/>
              <a:t>Complementary/ alternative treatments for BPH</a:t>
            </a:r>
          </a:p>
          <a:p>
            <a:r>
              <a:rPr lang="en-US" sz="2800" dirty="0"/>
              <a:t>UITN, PFDN (NICHD)</a:t>
            </a:r>
          </a:p>
          <a:p>
            <a:pPr lvl="1"/>
            <a:r>
              <a:rPr lang="en-US" sz="2000" dirty="0"/>
              <a:t>SUI surgeries,  prolapse surgeries, BTX vs SNM, </a:t>
            </a:r>
            <a:r>
              <a:rPr lang="en-US" sz="2000" dirty="0" err="1"/>
              <a:t>etc</a:t>
            </a:r>
            <a:endParaRPr lang="en-US" sz="2000" dirty="0"/>
          </a:p>
        </p:txBody>
      </p:sp>
    </p:spTree>
    <p:extLst>
      <p:ext uri="{BB962C8B-B14F-4D97-AF65-F5344CB8AC3E}">
        <p14:creationId xmlns:p14="http://schemas.microsoft.com/office/powerpoint/2010/main" val="120660137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81175" y="213360"/>
            <a:ext cx="9402032" cy="894080"/>
          </a:xfrm>
        </p:spPr>
        <p:txBody>
          <a:bodyPr/>
          <a:lstStyle/>
          <a:p>
            <a:r>
              <a:rPr lang="en-US" dirty="0" smtClean="0"/>
              <a:t>U01 Studies</a:t>
            </a:r>
            <a:endParaRPr lang="en-US" dirty="0"/>
          </a:p>
        </p:txBody>
      </p:sp>
      <p:sp>
        <p:nvSpPr>
          <p:cNvPr id="3" name="Content Placeholder 2"/>
          <p:cNvSpPr>
            <a:spLocks noGrp="1"/>
          </p:cNvSpPr>
          <p:nvPr>
            <p:ph idx="1"/>
          </p:nvPr>
        </p:nvSpPr>
        <p:spPr>
          <a:xfrm>
            <a:off x="608794" y="1107440"/>
            <a:ext cx="11227606" cy="5018725"/>
          </a:xfrm>
        </p:spPr>
        <p:txBody>
          <a:bodyPr/>
          <a:lstStyle/>
          <a:p>
            <a:r>
              <a:rPr lang="en-US" sz="3200" dirty="0" smtClean="0"/>
              <a:t>Typically funded via Request for Applications (RFA)</a:t>
            </a:r>
          </a:p>
          <a:p>
            <a:pPr lvl="1"/>
            <a:r>
              <a:rPr lang="en-US" sz="2400" dirty="0" smtClean="0"/>
              <a:t>Dedicated funds, specific focus</a:t>
            </a:r>
          </a:p>
          <a:p>
            <a:r>
              <a:rPr lang="en-US" sz="3200" dirty="0" smtClean="0"/>
              <a:t>Often preceded by a ‘consensus conference’</a:t>
            </a:r>
          </a:p>
          <a:p>
            <a:pPr lvl="1"/>
            <a:r>
              <a:rPr lang="en-US" sz="2400" dirty="0" smtClean="0"/>
              <a:t>Try to attend!</a:t>
            </a:r>
          </a:p>
          <a:p>
            <a:endParaRPr lang="en-US" sz="3200" dirty="0" smtClean="0"/>
          </a:p>
          <a:p>
            <a:r>
              <a:rPr lang="en-US" sz="3200" dirty="0" smtClean="0"/>
              <a:t>Involves coordination across multiple sites (clinical sites, data coordinating center, sometimes tissue/ lab core)</a:t>
            </a:r>
          </a:p>
          <a:p>
            <a:endParaRPr lang="en-US" sz="3200" dirty="0" smtClean="0"/>
          </a:p>
          <a:p>
            <a:r>
              <a:rPr lang="en-US" sz="3200" dirty="0" smtClean="0"/>
              <a:t>Types of studies</a:t>
            </a:r>
          </a:p>
          <a:p>
            <a:pPr lvl="1"/>
            <a:r>
              <a:rPr lang="en-US" sz="2400" dirty="0" smtClean="0"/>
              <a:t>Clinical Trials</a:t>
            </a:r>
          </a:p>
          <a:p>
            <a:pPr lvl="1"/>
            <a:r>
              <a:rPr lang="en-US" sz="2400" dirty="0" smtClean="0"/>
              <a:t>Cohort studies (‘Phenotyping’ Studies)</a:t>
            </a:r>
          </a:p>
          <a:p>
            <a:pPr lvl="1"/>
            <a:r>
              <a:rPr lang="en-US" sz="2400" dirty="0" smtClean="0"/>
              <a:t>Epidemiology studies</a:t>
            </a:r>
            <a:endParaRPr lang="en-US" sz="2400" dirty="0"/>
          </a:p>
        </p:txBody>
      </p:sp>
    </p:spTree>
    <p:extLst>
      <p:ext uri="{BB962C8B-B14F-4D97-AF65-F5344CB8AC3E}">
        <p14:creationId xmlns:p14="http://schemas.microsoft.com/office/powerpoint/2010/main" val="305408690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U01 Studies</a:t>
            </a:r>
            <a:endParaRPr lang="en-US" dirty="0"/>
          </a:p>
        </p:txBody>
      </p:sp>
      <p:sp>
        <p:nvSpPr>
          <p:cNvPr id="3" name="Content Placeholder 2"/>
          <p:cNvSpPr>
            <a:spLocks noGrp="1"/>
          </p:cNvSpPr>
          <p:nvPr>
            <p:ph idx="1"/>
          </p:nvPr>
        </p:nvSpPr>
        <p:spPr/>
        <p:txBody>
          <a:bodyPr/>
          <a:lstStyle/>
          <a:p>
            <a:r>
              <a:rPr lang="en-US" dirty="0" smtClean="0"/>
              <a:t>Typically funded for 5 years</a:t>
            </a:r>
          </a:p>
          <a:p>
            <a:r>
              <a:rPr lang="en-US" dirty="0" smtClean="0"/>
              <a:t>Most are funded for 2 cycles (10 years) or more</a:t>
            </a:r>
          </a:p>
          <a:p>
            <a:pPr lvl="1"/>
            <a:r>
              <a:rPr lang="en-US" dirty="0" smtClean="0"/>
              <a:t>Carry-forward funds, no-cost extensions can be used to add time without requiring more funds</a:t>
            </a:r>
          </a:p>
          <a:p>
            <a:r>
              <a:rPr lang="en-US" dirty="0" smtClean="0"/>
              <a:t>10-12 years is a long time!</a:t>
            </a:r>
          </a:p>
          <a:p>
            <a:pPr lvl="1"/>
            <a:r>
              <a:rPr lang="en-US" dirty="0" smtClean="0"/>
              <a:t>Some investigators retire</a:t>
            </a:r>
          </a:p>
          <a:p>
            <a:pPr lvl="1"/>
            <a:r>
              <a:rPr lang="en-US" dirty="0" smtClean="0"/>
              <a:t>Some clinicians move away from research</a:t>
            </a:r>
          </a:p>
          <a:p>
            <a:pPr lvl="1"/>
            <a:r>
              <a:rPr lang="en-US" dirty="0" smtClean="0"/>
              <a:t>Research coordinator turnover is inevitable</a:t>
            </a:r>
          </a:p>
          <a:p>
            <a:pPr lvl="1"/>
            <a:r>
              <a:rPr lang="en-US" dirty="0" smtClean="0"/>
              <a:t>‘Core’ investigators change as the group’s focus changes</a:t>
            </a:r>
            <a:endParaRPr lang="en-US" dirty="0"/>
          </a:p>
        </p:txBody>
      </p:sp>
    </p:spTree>
    <p:extLst>
      <p:ext uri="{BB962C8B-B14F-4D97-AF65-F5344CB8AC3E}">
        <p14:creationId xmlns:p14="http://schemas.microsoft.com/office/powerpoint/2010/main" val="262766842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81175" y="71120"/>
            <a:ext cx="9402032" cy="955040"/>
          </a:xfrm>
        </p:spPr>
        <p:txBody>
          <a:bodyPr/>
          <a:lstStyle/>
          <a:p>
            <a:r>
              <a:rPr lang="en-US" dirty="0" smtClean="0"/>
              <a:t>Typical 5-Year Network Timeline</a:t>
            </a:r>
            <a:endParaRPr lang="en-US" dirty="0"/>
          </a:p>
        </p:txBody>
      </p:sp>
      <p:sp>
        <p:nvSpPr>
          <p:cNvPr id="3" name="Content Placeholder 2"/>
          <p:cNvSpPr>
            <a:spLocks noGrp="1"/>
          </p:cNvSpPr>
          <p:nvPr>
            <p:ph idx="1"/>
          </p:nvPr>
        </p:nvSpPr>
        <p:spPr>
          <a:xfrm>
            <a:off x="608794" y="1371600"/>
            <a:ext cx="10974413" cy="4754565"/>
          </a:xfrm>
        </p:spPr>
        <p:txBody>
          <a:bodyPr/>
          <a:lstStyle/>
          <a:p>
            <a:r>
              <a:rPr lang="en-US" sz="2800" dirty="0" smtClean="0"/>
              <a:t>Year 1 – develop protocol</a:t>
            </a:r>
          </a:p>
          <a:p>
            <a:r>
              <a:rPr lang="en-US" sz="2800" dirty="0" smtClean="0"/>
              <a:t>Years 2-4 – collect data</a:t>
            </a:r>
          </a:p>
          <a:p>
            <a:r>
              <a:rPr lang="en-US" sz="2800" dirty="0" smtClean="0"/>
              <a:t>Year 5 – analyze data, write manuscripts</a:t>
            </a:r>
          </a:p>
          <a:p>
            <a:endParaRPr lang="en-US" sz="2800" dirty="0" smtClean="0"/>
          </a:p>
          <a:p>
            <a:r>
              <a:rPr lang="en-US" sz="2800" dirty="0" smtClean="0"/>
              <a:t>But:</a:t>
            </a:r>
          </a:p>
          <a:p>
            <a:pPr lvl="1"/>
            <a:r>
              <a:rPr lang="en-US" sz="2000" dirty="0" smtClean="0"/>
              <a:t>1-year longitudinal study =&gt; all recruitment needs to be completed in years 2-3</a:t>
            </a:r>
          </a:p>
          <a:p>
            <a:pPr lvl="1"/>
            <a:r>
              <a:rPr lang="en-US" sz="2000" dirty="0" smtClean="0"/>
              <a:t>2-year longitudinal study =&gt; all recruitment needs to </a:t>
            </a:r>
            <a:r>
              <a:rPr lang="en-US" sz="2000" dirty="0"/>
              <a:t>be </a:t>
            </a:r>
            <a:r>
              <a:rPr lang="en-US" sz="2000" dirty="0" smtClean="0"/>
              <a:t>completed in year 2</a:t>
            </a:r>
          </a:p>
          <a:p>
            <a:pPr lvl="1"/>
            <a:r>
              <a:rPr lang="en-US" sz="2000" dirty="0" smtClean="0"/>
              <a:t>There is an annual limit to both finances and resources</a:t>
            </a:r>
          </a:p>
          <a:p>
            <a:pPr lvl="1"/>
            <a:r>
              <a:rPr lang="en-US" sz="2000" dirty="0" smtClean="0"/>
              <a:t>RCTs – Overlap? Competing? Length of follow-up? Cost? How many can be competed in 5 years? </a:t>
            </a:r>
          </a:p>
          <a:p>
            <a:endParaRPr lang="en-US" sz="2800" dirty="0" smtClean="0"/>
          </a:p>
          <a:p>
            <a:r>
              <a:rPr lang="en-US" sz="2800" dirty="0" smtClean="0"/>
              <a:t>5 years goes by quickly, especially if it takes a long time to develop a protocol and get IRB approval</a:t>
            </a:r>
          </a:p>
        </p:txBody>
      </p:sp>
    </p:spTree>
    <p:extLst>
      <p:ext uri="{BB962C8B-B14F-4D97-AF65-F5344CB8AC3E}">
        <p14:creationId xmlns:p14="http://schemas.microsoft.com/office/powerpoint/2010/main" val="58865258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Four Phases of a Network Study</a:t>
            </a:r>
            <a:endParaRPr lang="en-US" dirty="0"/>
          </a:p>
        </p:txBody>
      </p:sp>
      <p:sp>
        <p:nvSpPr>
          <p:cNvPr id="3" name="Content Placeholder 2"/>
          <p:cNvSpPr>
            <a:spLocks noGrp="1"/>
          </p:cNvSpPr>
          <p:nvPr>
            <p:ph idx="1"/>
          </p:nvPr>
        </p:nvSpPr>
        <p:spPr/>
        <p:txBody>
          <a:bodyPr/>
          <a:lstStyle/>
          <a:p>
            <a:pPr marL="742950" indent="-742950">
              <a:buFont typeface="+mj-lt"/>
              <a:buAutoNum type="arabicPeriod"/>
            </a:pPr>
            <a:r>
              <a:rPr lang="en-US" sz="3200" dirty="0" smtClean="0"/>
              <a:t>Protocol development</a:t>
            </a:r>
          </a:p>
          <a:p>
            <a:pPr marL="742950" indent="-742950">
              <a:buFont typeface="+mj-lt"/>
              <a:buAutoNum type="arabicPeriod"/>
            </a:pPr>
            <a:r>
              <a:rPr lang="en-US" sz="3200" dirty="0" smtClean="0"/>
              <a:t>Recruitment/ retention</a:t>
            </a:r>
          </a:p>
          <a:p>
            <a:pPr marL="742950" indent="-742950">
              <a:buFont typeface="+mj-lt"/>
              <a:buAutoNum type="arabicPeriod"/>
            </a:pPr>
            <a:r>
              <a:rPr lang="en-US" sz="3200" dirty="0" smtClean="0"/>
              <a:t>Data analysis</a:t>
            </a:r>
          </a:p>
          <a:p>
            <a:pPr marL="742950" indent="-742950">
              <a:buFont typeface="+mj-lt"/>
              <a:buAutoNum type="arabicPeriod"/>
            </a:pPr>
            <a:r>
              <a:rPr lang="en-US" sz="3200" dirty="0" smtClean="0"/>
              <a:t>Publications/ Messaging</a:t>
            </a:r>
          </a:p>
          <a:p>
            <a:pPr marL="742950" indent="-742950">
              <a:buFont typeface="+mj-lt"/>
              <a:buAutoNum type="arabicPeriod"/>
            </a:pPr>
            <a:endParaRPr lang="en-US" sz="3200" dirty="0"/>
          </a:p>
          <a:p>
            <a:r>
              <a:rPr lang="en-US" sz="3200" dirty="0" smtClean="0"/>
              <a:t>This is true for both RCT and cohort study – will focus mostly on cohort studies</a:t>
            </a:r>
            <a:endParaRPr lang="en-US" sz="3200" dirty="0"/>
          </a:p>
        </p:txBody>
      </p:sp>
    </p:spTree>
    <p:extLst>
      <p:ext uri="{BB962C8B-B14F-4D97-AF65-F5344CB8AC3E}">
        <p14:creationId xmlns:p14="http://schemas.microsoft.com/office/powerpoint/2010/main" val="201936574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Protocol Development</a:t>
            </a:r>
            <a:endParaRPr lang="en-US" dirty="0"/>
          </a:p>
        </p:txBody>
      </p:sp>
      <p:sp>
        <p:nvSpPr>
          <p:cNvPr id="3" name="Content Placeholder 2"/>
          <p:cNvSpPr>
            <a:spLocks noGrp="1"/>
          </p:cNvSpPr>
          <p:nvPr>
            <p:ph idx="1"/>
          </p:nvPr>
        </p:nvSpPr>
        <p:spPr>
          <a:xfrm>
            <a:off x="568960" y="1600202"/>
            <a:ext cx="11176000" cy="4525963"/>
          </a:xfrm>
        </p:spPr>
        <p:txBody>
          <a:bodyPr/>
          <a:lstStyle/>
          <a:p>
            <a:r>
              <a:rPr lang="en-US" sz="2800" dirty="0" smtClean="0"/>
              <a:t>Everyone has written a grant, and each grant includes unique ideas</a:t>
            </a:r>
          </a:p>
          <a:p>
            <a:r>
              <a:rPr lang="en-US" sz="2800" dirty="0" smtClean="0"/>
              <a:t>Need to educate the group about these various ideas/ proposals</a:t>
            </a:r>
          </a:p>
          <a:p>
            <a:r>
              <a:rPr lang="en-US" sz="2800" dirty="0" smtClean="0"/>
              <a:t>Need to determine what is feasible and what needs to be abandoned</a:t>
            </a:r>
          </a:p>
          <a:p>
            <a:pPr lvl="1"/>
            <a:r>
              <a:rPr lang="en-US" sz="2000" dirty="0" smtClean="0"/>
              <a:t>‘Making sausage’</a:t>
            </a:r>
          </a:p>
          <a:p>
            <a:r>
              <a:rPr lang="en-US" sz="2800" dirty="0" smtClean="0"/>
              <a:t>This happens at the beginning of each funding cycle</a:t>
            </a:r>
          </a:p>
          <a:p>
            <a:pPr lvl="1"/>
            <a:r>
              <a:rPr lang="en-US" sz="2000" dirty="0" smtClean="0"/>
              <a:t>Cycle 1 – some/ many in the group do not know each other well</a:t>
            </a:r>
          </a:p>
          <a:p>
            <a:pPr lvl="1"/>
            <a:r>
              <a:rPr lang="en-US" sz="2000" dirty="0" smtClean="0"/>
              <a:t>Cycle 2 – some/ many in the group know each other too well!</a:t>
            </a:r>
            <a:endParaRPr lang="en-US" sz="2000" dirty="0"/>
          </a:p>
        </p:txBody>
      </p:sp>
    </p:spTree>
    <p:extLst>
      <p:ext uri="{BB962C8B-B14F-4D97-AF65-F5344CB8AC3E}">
        <p14:creationId xmlns:p14="http://schemas.microsoft.com/office/powerpoint/2010/main" val="318149033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81175" y="254000"/>
            <a:ext cx="9402032" cy="955040"/>
          </a:xfrm>
        </p:spPr>
        <p:txBody>
          <a:bodyPr/>
          <a:lstStyle/>
          <a:p>
            <a:r>
              <a:rPr lang="en-US" dirty="0" smtClean="0"/>
              <a:t>Protocol Development</a:t>
            </a:r>
            <a:endParaRPr lang="en-US" dirty="0"/>
          </a:p>
        </p:txBody>
      </p:sp>
      <p:sp>
        <p:nvSpPr>
          <p:cNvPr id="3" name="Content Placeholder 2"/>
          <p:cNvSpPr>
            <a:spLocks noGrp="1"/>
          </p:cNvSpPr>
          <p:nvPr>
            <p:ph idx="1"/>
          </p:nvPr>
        </p:nvSpPr>
        <p:spPr>
          <a:xfrm>
            <a:off x="608794" y="1209040"/>
            <a:ext cx="10974413" cy="4917125"/>
          </a:xfrm>
        </p:spPr>
        <p:txBody>
          <a:bodyPr/>
          <a:lstStyle/>
          <a:p>
            <a:r>
              <a:rPr lang="en-US" sz="2800" dirty="0" smtClean="0"/>
              <a:t>Good communication and </a:t>
            </a:r>
            <a:r>
              <a:rPr lang="en-US" sz="2800" dirty="0"/>
              <a:t>e</a:t>
            </a:r>
            <a:r>
              <a:rPr lang="en-US" sz="2800" dirty="0" smtClean="0"/>
              <a:t>ngagement is key</a:t>
            </a:r>
          </a:p>
          <a:p>
            <a:r>
              <a:rPr lang="en-US" sz="2800" dirty="0" smtClean="0"/>
              <a:t>Frequent in-person meetings</a:t>
            </a:r>
          </a:p>
          <a:p>
            <a:r>
              <a:rPr lang="en-US" sz="2800" dirty="0" smtClean="0"/>
              <a:t>Identify common themes and exploit them</a:t>
            </a:r>
          </a:p>
          <a:p>
            <a:r>
              <a:rPr lang="en-US" sz="2800" dirty="0" smtClean="0"/>
              <a:t>Try to have everyone give up something</a:t>
            </a:r>
          </a:p>
          <a:p>
            <a:pPr lvl="1"/>
            <a:r>
              <a:rPr lang="en-US" sz="2000" dirty="0" smtClean="0"/>
              <a:t>Usually this is required anyway due to budget constraints</a:t>
            </a:r>
          </a:p>
          <a:p>
            <a:r>
              <a:rPr lang="en-US" sz="2800" dirty="0" smtClean="0"/>
              <a:t>Pay attention to the budget!	</a:t>
            </a:r>
          </a:p>
          <a:p>
            <a:r>
              <a:rPr lang="en-US" sz="2800" dirty="0" smtClean="0"/>
              <a:t>Divide up the responsibilities</a:t>
            </a:r>
          </a:p>
          <a:p>
            <a:pPr lvl="1"/>
            <a:r>
              <a:rPr lang="en-US" sz="2000" dirty="0" smtClean="0"/>
              <a:t>There will always be some ‘heavy lifters’ – this always includes the Network Chair and the DCC</a:t>
            </a:r>
          </a:p>
          <a:p>
            <a:r>
              <a:rPr lang="en-US" sz="2800" dirty="0" smtClean="0"/>
              <a:t>Write a methods manuscript!</a:t>
            </a:r>
          </a:p>
        </p:txBody>
      </p:sp>
    </p:spTree>
    <p:extLst>
      <p:ext uri="{BB962C8B-B14F-4D97-AF65-F5344CB8AC3E}">
        <p14:creationId xmlns:p14="http://schemas.microsoft.com/office/powerpoint/2010/main" val="103014373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81175" y="254000"/>
            <a:ext cx="9402032" cy="955040"/>
          </a:xfrm>
        </p:spPr>
        <p:txBody>
          <a:bodyPr/>
          <a:lstStyle/>
          <a:p>
            <a:r>
              <a:rPr lang="en-US" dirty="0" smtClean="0"/>
              <a:t>Protocol Development</a:t>
            </a:r>
            <a:endParaRPr lang="en-US" dirty="0"/>
          </a:p>
        </p:txBody>
      </p:sp>
      <p:sp>
        <p:nvSpPr>
          <p:cNvPr id="3" name="Content Placeholder 2"/>
          <p:cNvSpPr>
            <a:spLocks noGrp="1"/>
          </p:cNvSpPr>
          <p:nvPr>
            <p:ph idx="1"/>
          </p:nvPr>
        </p:nvSpPr>
        <p:spPr>
          <a:xfrm>
            <a:off x="608794" y="1209040"/>
            <a:ext cx="10974413" cy="4917125"/>
          </a:xfrm>
        </p:spPr>
        <p:txBody>
          <a:bodyPr/>
          <a:lstStyle/>
          <a:p>
            <a:r>
              <a:rPr lang="en-US" sz="3200" dirty="0" smtClean="0"/>
              <a:t>External Experts Panel review</a:t>
            </a:r>
          </a:p>
          <a:p>
            <a:pPr lvl="1"/>
            <a:r>
              <a:rPr lang="en-US" sz="2400" dirty="0" smtClean="0"/>
              <a:t>Reviews the protocol and progress reports</a:t>
            </a:r>
          </a:p>
          <a:p>
            <a:pPr lvl="1"/>
            <a:r>
              <a:rPr lang="en-US" sz="2400" dirty="0" smtClean="0"/>
              <a:t>Remember they are your allies – they are an excellent gauge for how your studies will be received by the audience at large</a:t>
            </a:r>
          </a:p>
          <a:p>
            <a:pPr lvl="1"/>
            <a:r>
              <a:rPr lang="en-US" sz="2400" dirty="0" smtClean="0"/>
              <a:t>Also remember you are not required to do everything they suggest (but avoid major disagreements)</a:t>
            </a:r>
            <a:endParaRPr lang="en-US" sz="2000" dirty="0" smtClean="0"/>
          </a:p>
          <a:p>
            <a:endParaRPr lang="en-US" sz="3200" dirty="0" smtClean="0"/>
          </a:p>
          <a:p>
            <a:r>
              <a:rPr lang="en-US" sz="3200" dirty="0" smtClean="0"/>
              <a:t>IRB approval</a:t>
            </a:r>
          </a:p>
          <a:p>
            <a:pPr lvl="1"/>
            <a:r>
              <a:rPr lang="en-US" sz="2400" dirty="0" smtClean="0"/>
              <a:t>Central IRB becoming more common</a:t>
            </a:r>
          </a:p>
          <a:p>
            <a:pPr lvl="1"/>
            <a:r>
              <a:rPr lang="en-US" sz="2400" dirty="0" smtClean="0"/>
              <a:t>Each site will have </a:t>
            </a:r>
            <a:r>
              <a:rPr lang="en-US" sz="2400" u="sng" dirty="0" smtClean="0"/>
              <a:t>dozens</a:t>
            </a:r>
            <a:r>
              <a:rPr lang="en-US" sz="2400" dirty="0" smtClean="0"/>
              <a:t> of IRB amendments – work with your grant staff to help navigate this</a:t>
            </a:r>
          </a:p>
          <a:p>
            <a:pPr lvl="2"/>
            <a:r>
              <a:rPr lang="en-US" sz="2000" dirty="0" smtClean="0"/>
              <a:t>Keep your informed consent forms up to date!</a:t>
            </a:r>
          </a:p>
          <a:p>
            <a:pPr lvl="2"/>
            <a:r>
              <a:rPr lang="en-US" sz="2000" dirty="0" smtClean="0"/>
              <a:t>Always request permission to examine medical records and to contact participants after the study is complete</a:t>
            </a:r>
            <a:endParaRPr lang="en-US" sz="2000" dirty="0"/>
          </a:p>
          <a:p>
            <a:endParaRPr lang="en-US" sz="3200" dirty="0" smtClean="0"/>
          </a:p>
        </p:txBody>
      </p:sp>
    </p:spTree>
    <p:extLst>
      <p:ext uri="{BB962C8B-B14F-4D97-AF65-F5344CB8AC3E}">
        <p14:creationId xmlns:p14="http://schemas.microsoft.com/office/powerpoint/2010/main" val="102469317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81175" y="274320"/>
            <a:ext cx="9402032" cy="1005840"/>
          </a:xfrm>
        </p:spPr>
        <p:txBody>
          <a:bodyPr/>
          <a:lstStyle/>
          <a:p>
            <a:r>
              <a:rPr lang="en-US" dirty="0" smtClean="0"/>
              <a:t>Recruitment/ Retention</a:t>
            </a:r>
            <a:endParaRPr lang="en-US" dirty="0"/>
          </a:p>
        </p:txBody>
      </p:sp>
      <p:sp>
        <p:nvSpPr>
          <p:cNvPr id="3" name="Content Placeholder 2"/>
          <p:cNvSpPr>
            <a:spLocks noGrp="1"/>
          </p:cNvSpPr>
          <p:nvPr>
            <p:ph idx="1"/>
          </p:nvPr>
        </p:nvSpPr>
        <p:spPr>
          <a:xfrm>
            <a:off x="608794" y="1474788"/>
            <a:ext cx="10974413" cy="4525963"/>
          </a:xfrm>
        </p:spPr>
        <p:txBody>
          <a:bodyPr/>
          <a:lstStyle/>
          <a:p>
            <a:r>
              <a:rPr lang="en-US" dirty="0" smtClean="0"/>
              <a:t>Research coordinators are essential (duh!)</a:t>
            </a:r>
          </a:p>
          <a:p>
            <a:r>
              <a:rPr lang="en-US" dirty="0" smtClean="0"/>
              <a:t>Frequent meetings/updates are necessary</a:t>
            </a:r>
          </a:p>
          <a:p>
            <a:pPr lvl="1"/>
            <a:r>
              <a:rPr lang="en-US" dirty="0" smtClean="0"/>
              <a:t>Identify problems when they are actionable!</a:t>
            </a:r>
          </a:p>
          <a:p>
            <a:pPr lvl="1"/>
            <a:r>
              <a:rPr lang="en-US" dirty="0" smtClean="0"/>
              <a:t>Number recruited, lost to follow-up, incomplete data</a:t>
            </a:r>
          </a:p>
          <a:p>
            <a:r>
              <a:rPr lang="en-US" dirty="0" smtClean="0"/>
              <a:t>Identify best practices</a:t>
            </a:r>
          </a:p>
          <a:p>
            <a:pPr lvl="1"/>
            <a:r>
              <a:rPr lang="en-US" dirty="0" smtClean="0"/>
              <a:t>Reminders, efficiency, incentives, clinician availability</a:t>
            </a:r>
          </a:p>
        </p:txBody>
      </p:sp>
    </p:spTree>
    <p:extLst>
      <p:ext uri="{BB962C8B-B14F-4D97-AF65-F5344CB8AC3E}">
        <p14:creationId xmlns:p14="http://schemas.microsoft.com/office/powerpoint/2010/main" val="416636858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81175" y="274320"/>
            <a:ext cx="9402032" cy="1005840"/>
          </a:xfrm>
        </p:spPr>
        <p:txBody>
          <a:bodyPr/>
          <a:lstStyle/>
          <a:p>
            <a:r>
              <a:rPr lang="en-US" dirty="0" smtClean="0"/>
              <a:t>Recruitment/ Retention</a:t>
            </a:r>
            <a:endParaRPr lang="en-US" dirty="0"/>
          </a:p>
        </p:txBody>
      </p:sp>
      <p:sp>
        <p:nvSpPr>
          <p:cNvPr id="3" name="Content Placeholder 2"/>
          <p:cNvSpPr>
            <a:spLocks noGrp="1"/>
          </p:cNvSpPr>
          <p:nvPr>
            <p:ph idx="1"/>
          </p:nvPr>
        </p:nvSpPr>
        <p:spPr>
          <a:xfrm>
            <a:off x="608794" y="1474788"/>
            <a:ext cx="10974413" cy="4525963"/>
          </a:xfrm>
        </p:spPr>
        <p:txBody>
          <a:bodyPr/>
          <a:lstStyle/>
          <a:p>
            <a:r>
              <a:rPr lang="en-US" dirty="0" smtClean="0"/>
              <a:t>Ideal vs practicality</a:t>
            </a:r>
          </a:p>
          <a:p>
            <a:pPr lvl="1"/>
            <a:r>
              <a:rPr lang="en-US" dirty="0" smtClean="0"/>
              <a:t>Its OK to adjust inclusion criteria (for cohort studies)</a:t>
            </a:r>
          </a:p>
          <a:p>
            <a:pPr lvl="1"/>
            <a:r>
              <a:rPr lang="en-US" dirty="0" smtClean="0"/>
              <a:t>Any data is better than none – be flexible!</a:t>
            </a:r>
          </a:p>
          <a:p>
            <a:pPr lvl="2"/>
            <a:r>
              <a:rPr lang="en-US" dirty="0" smtClean="0"/>
              <a:t>Electronic data capture</a:t>
            </a:r>
          </a:p>
          <a:p>
            <a:pPr lvl="2"/>
            <a:r>
              <a:rPr lang="en-US" dirty="0" smtClean="0"/>
              <a:t>Visits outside the expected time window</a:t>
            </a:r>
          </a:p>
          <a:p>
            <a:pPr lvl="2"/>
            <a:r>
              <a:rPr lang="en-US" dirty="0" smtClean="0"/>
              <a:t>Skip more onerous portions</a:t>
            </a:r>
          </a:p>
        </p:txBody>
      </p:sp>
    </p:spTree>
    <p:extLst>
      <p:ext uri="{BB962C8B-B14F-4D97-AF65-F5344CB8AC3E}">
        <p14:creationId xmlns:p14="http://schemas.microsoft.com/office/powerpoint/2010/main" val="147399806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81175" y="274320"/>
            <a:ext cx="9402032" cy="1005840"/>
          </a:xfrm>
        </p:spPr>
        <p:txBody>
          <a:bodyPr/>
          <a:lstStyle/>
          <a:p>
            <a:r>
              <a:rPr lang="en-US" dirty="0" smtClean="0"/>
              <a:t>Data Analysis</a:t>
            </a:r>
            <a:endParaRPr lang="en-US" dirty="0"/>
          </a:p>
        </p:txBody>
      </p:sp>
      <p:sp>
        <p:nvSpPr>
          <p:cNvPr id="3" name="Content Placeholder 2"/>
          <p:cNvSpPr>
            <a:spLocks noGrp="1"/>
          </p:cNvSpPr>
          <p:nvPr>
            <p:ph idx="1"/>
          </p:nvPr>
        </p:nvSpPr>
        <p:spPr>
          <a:xfrm>
            <a:off x="608794" y="1280160"/>
            <a:ext cx="10974413" cy="4720591"/>
          </a:xfrm>
        </p:spPr>
        <p:txBody>
          <a:bodyPr/>
          <a:lstStyle/>
          <a:p>
            <a:r>
              <a:rPr lang="en-US" sz="2800" dirty="0" smtClean="0"/>
              <a:t>Much easier for an RCT than a cohort study (in my opinion)</a:t>
            </a:r>
          </a:p>
          <a:p>
            <a:endParaRPr lang="en-US" sz="2800" dirty="0" smtClean="0"/>
          </a:p>
          <a:p>
            <a:r>
              <a:rPr lang="en-US" sz="2800" dirty="0" smtClean="0"/>
              <a:t>This can become a never-ending exercise – always chasing the more complex or more ‘intriguing’ questions rather than stopping to finish (i.e. publish) your findings to date</a:t>
            </a:r>
          </a:p>
          <a:p>
            <a:endParaRPr lang="en-US" sz="2800" dirty="0" smtClean="0"/>
          </a:p>
          <a:p>
            <a:r>
              <a:rPr lang="en-US" sz="2800" dirty="0" smtClean="0"/>
              <a:t>How to prioritize?</a:t>
            </a:r>
          </a:p>
          <a:p>
            <a:pPr lvl="1"/>
            <a:r>
              <a:rPr lang="en-US" sz="2000" dirty="0" smtClean="0"/>
              <a:t>Start with data that are available (baseline, then 6 months, then 12 month, </a:t>
            </a:r>
            <a:r>
              <a:rPr lang="en-US" sz="2000" dirty="0" err="1" smtClean="0"/>
              <a:t>etc</a:t>
            </a:r>
            <a:r>
              <a:rPr lang="en-US" sz="2000" dirty="0" smtClean="0"/>
              <a:t>))</a:t>
            </a:r>
          </a:p>
          <a:p>
            <a:pPr lvl="1"/>
            <a:r>
              <a:rPr lang="en-US" sz="2000" dirty="0" smtClean="0"/>
              <a:t>Use your aims/ hypotheses as a guide (even if they may seem less interesting now)</a:t>
            </a:r>
          </a:p>
          <a:p>
            <a:pPr lvl="1"/>
            <a:r>
              <a:rPr lang="en-US" sz="2000" dirty="0" smtClean="0"/>
              <a:t>What publications are needed in order to provide a foundation for subsequent publications?</a:t>
            </a:r>
          </a:p>
          <a:p>
            <a:pPr lvl="1"/>
            <a:r>
              <a:rPr lang="en-US" sz="2000" dirty="0" smtClean="0"/>
              <a:t>Where is this analysis going?</a:t>
            </a:r>
          </a:p>
          <a:p>
            <a:pPr lvl="1"/>
            <a:r>
              <a:rPr lang="en-US" sz="2000" dirty="0" smtClean="0"/>
              <a:t>Is what we have ‘good enough’?</a:t>
            </a:r>
          </a:p>
          <a:p>
            <a:pPr lvl="1"/>
            <a:r>
              <a:rPr lang="en-US" sz="2000" dirty="0" smtClean="0"/>
              <a:t>Keep a timetable!</a:t>
            </a:r>
            <a:endParaRPr lang="en-US" sz="2800" dirty="0" smtClean="0"/>
          </a:p>
          <a:p>
            <a:endParaRPr lang="en-US" sz="2800" dirty="0" smtClean="0"/>
          </a:p>
        </p:txBody>
      </p:sp>
    </p:spTree>
    <p:extLst>
      <p:ext uri="{BB962C8B-B14F-4D97-AF65-F5344CB8AC3E}">
        <p14:creationId xmlns:p14="http://schemas.microsoft.com/office/powerpoint/2010/main" val="9170925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81175" y="274320"/>
            <a:ext cx="9402032" cy="1005840"/>
          </a:xfrm>
        </p:spPr>
        <p:txBody>
          <a:bodyPr/>
          <a:lstStyle/>
          <a:p>
            <a:r>
              <a:rPr lang="en-US" dirty="0" smtClean="0"/>
              <a:t>Data Analysis</a:t>
            </a:r>
            <a:br>
              <a:rPr lang="en-US" dirty="0" smtClean="0"/>
            </a:br>
            <a:r>
              <a:rPr lang="en-US" sz="3600" dirty="0" smtClean="0"/>
              <a:t>Supervised vs Unsupervised</a:t>
            </a:r>
            <a:endParaRPr lang="en-US" dirty="0"/>
          </a:p>
        </p:txBody>
      </p:sp>
      <p:sp>
        <p:nvSpPr>
          <p:cNvPr id="3" name="Content Placeholder 2"/>
          <p:cNvSpPr>
            <a:spLocks noGrp="1"/>
          </p:cNvSpPr>
          <p:nvPr>
            <p:ph idx="1"/>
          </p:nvPr>
        </p:nvSpPr>
        <p:spPr>
          <a:xfrm>
            <a:off x="608794" y="1474788"/>
            <a:ext cx="10974413" cy="4651692"/>
          </a:xfrm>
        </p:spPr>
        <p:txBody>
          <a:bodyPr/>
          <a:lstStyle/>
          <a:p>
            <a:r>
              <a:rPr lang="en-US" sz="2800" dirty="0" smtClean="0">
                <a:solidFill>
                  <a:schemeClr val="tx1"/>
                </a:solidFill>
              </a:rPr>
              <a:t>Supervised</a:t>
            </a:r>
            <a:r>
              <a:rPr lang="en-US" sz="2800" dirty="0" smtClean="0"/>
              <a:t> =&gt; </a:t>
            </a:r>
            <a:r>
              <a:rPr lang="en-US" sz="2800" dirty="0" err="1" smtClean="0"/>
              <a:t>prespecified</a:t>
            </a:r>
            <a:r>
              <a:rPr lang="en-US" sz="2800" dirty="0" smtClean="0"/>
              <a:t> hypotheses with data collection designed to answer the question</a:t>
            </a:r>
          </a:p>
          <a:p>
            <a:pPr lvl="1"/>
            <a:r>
              <a:rPr lang="en-US" sz="2000" dirty="0" smtClean="0"/>
              <a:t>UCPPS participants with short-term symptom duration will </a:t>
            </a:r>
            <a:r>
              <a:rPr lang="en-US" sz="2000" dirty="0"/>
              <a:t>h</a:t>
            </a:r>
            <a:r>
              <a:rPr lang="en-US" sz="2000" dirty="0" smtClean="0"/>
              <a:t>ave less severe symptoms, less widespread pain, and more favorable symptom trajectory than those with longer-term symptoms</a:t>
            </a:r>
          </a:p>
          <a:p>
            <a:pPr lvl="1"/>
            <a:r>
              <a:rPr lang="en-US" sz="2000" dirty="0" smtClean="0"/>
              <a:t>Yields results which are interpretable but are limited by the imaginations of the investigators</a:t>
            </a:r>
          </a:p>
          <a:p>
            <a:r>
              <a:rPr lang="en-US" sz="2800" dirty="0" smtClean="0">
                <a:solidFill>
                  <a:schemeClr val="tx1"/>
                </a:solidFill>
              </a:rPr>
              <a:t>Unsupervised</a:t>
            </a:r>
            <a:r>
              <a:rPr lang="en-US" sz="2800" dirty="0" smtClean="0"/>
              <a:t> =&gt; apply computer algorithms to large amount of data to look for patterns that may provide useful/novel info about the disease</a:t>
            </a:r>
          </a:p>
          <a:p>
            <a:pPr lvl="1"/>
            <a:r>
              <a:rPr lang="en-US" sz="2000" dirty="0" smtClean="0"/>
              <a:t>Pain and urinary symptoms are distinct features, sleep quality is important, neuropathic pain features are important, LURN LUTD symptom clusters</a:t>
            </a:r>
          </a:p>
          <a:p>
            <a:pPr lvl="1"/>
            <a:r>
              <a:rPr lang="en-US" sz="2000" dirty="0" smtClean="0"/>
              <a:t>May yield insights into important features that otherwise could be missed</a:t>
            </a:r>
          </a:p>
          <a:p>
            <a:pPr lvl="1"/>
            <a:r>
              <a:rPr lang="en-US" sz="2000" dirty="0" smtClean="0"/>
              <a:t>But results may be difficult to interpret</a:t>
            </a:r>
          </a:p>
        </p:txBody>
      </p:sp>
    </p:spTree>
    <p:extLst>
      <p:ext uri="{BB962C8B-B14F-4D97-AF65-F5344CB8AC3E}">
        <p14:creationId xmlns:p14="http://schemas.microsoft.com/office/powerpoint/2010/main" val="111578095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81175" y="274320"/>
            <a:ext cx="9402032" cy="1005840"/>
          </a:xfrm>
        </p:spPr>
        <p:txBody>
          <a:bodyPr/>
          <a:lstStyle/>
          <a:p>
            <a:r>
              <a:rPr lang="en-US" dirty="0" smtClean="0"/>
              <a:t>Data Analysis</a:t>
            </a:r>
            <a:br>
              <a:rPr lang="en-US" dirty="0" smtClean="0"/>
            </a:br>
            <a:r>
              <a:rPr lang="en-US" sz="3600" dirty="0" smtClean="0"/>
              <a:t>Supervised vs Unsupervised</a:t>
            </a:r>
            <a:endParaRPr lang="en-US" dirty="0"/>
          </a:p>
        </p:txBody>
      </p:sp>
      <p:sp>
        <p:nvSpPr>
          <p:cNvPr id="3" name="Content Placeholder 2"/>
          <p:cNvSpPr>
            <a:spLocks noGrp="1"/>
          </p:cNvSpPr>
          <p:nvPr>
            <p:ph idx="1"/>
          </p:nvPr>
        </p:nvSpPr>
        <p:spPr>
          <a:xfrm>
            <a:off x="608794" y="1474788"/>
            <a:ext cx="10974413" cy="4525963"/>
          </a:xfrm>
        </p:spPr>
        <p:txBody>
          <a:bodyPr/>
          <a:lstStyle/>
          <a:p>
            <a:r>
              <a:rPr lang="en-US" sz="2800" dirty="0" smtClean="0"/>
              <a:t>Perhaps the ideal situation is where unsupervised analyses can identify features which are confirmed to be important* using supervised analyses?</a:t>
            </a:r>
          </a:p>
          <a:p>
            <a:endParaRPr lang="en-US" sz="2800" dirty="0"/>
          </a:p>
          <a:p>
            <a:r>
              <a:rPr lang="en-US" sz="2800" dirty="0" smtClean="0"/>
              <a:t>*Important</a:t>
            </a:r>
          </a:p>
          <a:p>
            <a:pPr lvl="1"/>
            <a:r>
              <a:rPr lang="en-US" sz="2000" dirty="0" smtClean="0"/>
              <a:t>Correlates with other ‘important’ things (QOL, symptom severity, psychosocial factors, </a:t>
            </a:r>
            <a:r>
              <a:rPr lang="en-US" sz="2000" dirty="0" err="1" smtClean="0"/>
              <a:t>etc</a:t>
            </a:r>
            <a:r>
              <a:rPr lang="en-US" sz="2000" dirty="0" smtClean="0"/>
              <a:t>)</a:t>
            </a:r>
          </a:p>
          <a:p>
            <a:pPr lvl="1"/>
            <a:r>
              <a:rPr lang="en-US" sz="2000" dirty="0" smtClean="0"/>
              <a:t>Correlates with longitudinal symptom trajectory / treatment response</a:t>
            </a:r>
          </a:p>
          <a:p>
            <a:pPr lvl="1"/>
            <a:r>
              <a:rPr lang="en-US" sz="2000" dirty="0" smtClean="0"/>
              <a:t>Correlates with pathophysiology (biomarkers, neuroimaging)</a:t>
            </a:r>
          </a:p>
        </p:txBody>
      </p:sp>
    </p:spTree>
    <p:extLst>
      <p:ext uri="{BB962C8B-B14F-4D97-AF65-F5344CB8AC3E}">
        <p14:creationId xmlns:p14="http://schemas.microsoft.com/office/powerpoint/2010/main" val="413246684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81175" y="274320"/>
            <a:ext cx="9402032" cy="1005840"/>
          </a:xfrm>
        </p:spPr>
        <p:txBody>
          <a:bodyPr/>
          <a:lstStyle/>
          <a:p>
            <a:r>
              <a:rPr lang="en-US" dirty="0" smtClean="0"/>
              <a:t>Publications/ Messaging</a:t>
            </a:r>
            <a:endParaRPr lang="en-US" dirty="0"/>
          </a:p>
        </p:txBody>
      </p:sp>
      <p:sp>
        <p:nvSpPr>
          <p:cNvPr id="3" name="Content Placeholder 2"/>
          <p:cNvSpPr>
            <a:spLocks noGrp="1"/>
          </p:cNvSpPr>
          <p:nvPr>
            <p:ph idx="1"/>
          </p:nvPr>
        </p:nvSpPr>
        <p:spPr>
          <a:xfrm>
            <a:off x="608794" y="1280160"/>
            <a:ext cx="10974413" cy="4720591"/>
          </a:xfrm>
        </p:spPr>
        <p:txBody>
          <a:bodyPr/>
          <a:lstStyle/>
          <a:p>
            <a:r>
              <a:rPr lang="en-US" sz="2800" dirty="0" smtClean="0"/>
              <a:t>Should occur throughout the duration of the network, not just toward the end</a:t>
            </a:r>
          </a:p>
          <a:p>
            <a:r>
              <a:rPr lang="en-US" sz="2800" dirty="0" smtClean="0"/>
              <a:t>Develop a manuscript proposal process</a:t>
            </a:r>
          </a:p>
          <a:p>
            <a:r>
              <a:rPr lang="en-US" sz="2800" dirty="0" smtClean="0"/>
              <a:t>Form a publications committee</a:t>
            </a:r>
          </a:p>
          <a:p>
            <a:pPr lvl="1"/>
            <a:r>
              <a:rPr lang="en-US" sz="2000" dirty="0" smtClean="0"/>
              <a:t>Assess progress, prevent duplication of effort</a:t>
            </a:r>
          </a:p>
          <a:p>
            <a:r>
              <a:rPr lang="en-US" sz="2800" dirty="0" smtClean="0"/>
              <a:t>Abstracts are easy, manuscripts are hard</a:t>
            </a:r>
          </a:p>
          <a:p>
            <a:endParaRPr lang="en-US" sz="2800" dirty="0"/>
          </a:p>
          <a:p>
            <a:r>
              <a:rPr lang="en-US" sz="2800" dirty="0" smtClean="0"/>
              <a:t>Messaging</a:t>
            </a:r>
          </a:p>
          <a:p>
            <a:pPr lvl="1"/>
            <a:r>
              <a:rPr lang="en-US" sz="2000" dirty="0" smtClean="0"/>
              <a:t>Abstracts, publications, review articles*, plenary talks</a:t>
            </a:r>
          </a:p>
          <a:p>
            <a:pPr lvl="1"/>
            <a:r>
              <a:rPr lang="en-US" sz="2000" dirty="0" smtClean="0"/>
              <a:t>Clinical papers!</a:t>
            </a:r>
          </a:p>
          <a:p>
            <a:pPr lvl="1"/>
            <a:r>
              <a:rPr lang="en-US" sz="2000" dirty="0" smtClean="0"/>
              <a:t>Simplify the message but make sure it is accurate</a:t>
            </a:r>
          </a:p>
          <a:p>
            <a:pPr lvl="1"/>
            <a:r>
              <a:rPr lang="en-US" sz="2000" dirty="0" smtClean="0"/>
              <a:t>No matter how much messaging you do, people will still say they don’t know what the network is doing</a:t>
            </a:r>
          </a:p>
        </p:txBody>
      </p:sp>
    </p:spTree>
    <p:extLst>
      <p:ext uri="{BB962C8B-B14F-4D97-AF65-F5344CB8AC3E}">
        <p14:creationId xmlns:p14="http://schemas.microsoft.com/office/powerpoint/2010/main" val="347150041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81175" y="172720"/>
            <a:ext cx="9402032" cy="975360"/>
          </a:xfrm>
        </p:spPr>
        <p:txBody>
          <a:bodyPr/>
          <a:lstStyle/>
          <a:p>
            <a:r>
              <a:rPr lang="en-US" dirty="0" smtClean="0"/>
              <a:t>Network Opportunities</a:t>
            </a:r>
            <a:endParaRPr lang="en-US" dirty="0"/>
          </a:p>
        </p:txBody>
      </p:sp>
      <p:sp>
        <p:nvSpPr>
          <p:cNvPr id="3" name="Content Placeholder 2"/>
          <p:cNvSpPr>
            <a:spLocks noGrp="1"/>
          </p:cNvSpPr>
          <p:nvPr>
            <p:ph idx="1"/>
          </p:nvPr>
        </p:nvSpPr>
        <p:spPr>
          <a:xfrm>
            <a:off x="608794" y="1320800"/>
            <a:ext cx="10974413" cy="4805365"/>
          </a:xfrm>
        </p:spPr>
        <p:txBody>
          <a:bodyPr/>
          <a:lstStyle/>
          <a:p>
            <a:r>
              <a:rPr lang="en-US" dirty="0" smtClean="0"/>
              <a:t>Trainee research</a:t>
            </a:r>
          </a:p>
          <a:p>
            <a:pPr lvl="1"/>
            <a:r>
              <a:rPr lang="en-US" dirty="0" smtClean="0"/>
              <a:t>‘Worker bees’ are always needed!</a:t>
            </a:r>
          </a:p>
          <a:p>
            <a:r>
              <a:rPr lang="en-US" dirty="0" smtClean="0"/>
              <a:t>Young investigator involvement</a:t>
            </a:r>
          </a:p>
          <a:p>
            <a:pPr lvl="1"/>
            <a:r>
              <a:rPr lang="en-US" dirty="0" smtClean="0"/>
              <a:t>Effort can be provided</a:t>
            </a:r>
          </a:p>
          <a:p>
            <a:r>
              <a:rPr lang="en-US" dirty="0" smtClean="0"/>
              <a:t>Ancillary grants (funded by the network)</a:t>
            </a:r>
          </a:p>
          <a:p>
            <a:pPr lvl="1"/>
            <a:r>
              <a:rPr lang="en-US" dirty="0" smtClean="0"/>
              <a:t>Not open to network investigators</a:t>
            </a:r>
          </a:p>
          <a:p>
            <a:pPr lvl="1"/>
            <a:r>
              <a:rPr lang="en-US" dirty="0" smtClean="0"/>
              <a:t>Funds set aside at the DCC</a:t>
            </a:r>
          </a:p>
          <a:p>
            <a:r>
              <a:rPr lang="en-US" dirty="0" smtClean="0"/>
              <a:t>Ancillary R01 grants</a:t>
            </a:r>
          </a:p>
          <a:p>
            <a:pPr lvl="1"/>
            <a:r>
              <a:rPr lang="en-US" dirty="0" smtClean="0"/>
              <a:t>Projects which enhance network activities</a:t>
            </a:r>
          </a:p>
          <a:p>
            <a:pPr lvl="1"/>
            <a:r>
              <a:rPr lang="en-US" dirty="0" smtClean="0"/>
              <a:t>Standard R01 process (no dedicated funds)</a:t>
            </a:r>
          </a:p>
        </p:txBody>
      </p:sp>
    </p:spTree>
    <p:extLst>
      <p:ext uri="{BB962C8B-B14F-4D97-AF65-F5344CB8AC3E}">
        <p14:creationId xmlns:p14="http://schemas.microsoft.com/office/powerpoint/2010/main" val="405468670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Wish List</a:t>
            </a:r>
            <a:endParaRPr lang="en-US" dirty="0"/>
          </a:p>
        </p:txBody>
      </p:sp>
      <p:sp>
        <p:nvSpPr>
          <p:cNvPr id="3" name="Content Placeholder 2"/>
          <p:cNvSpPr>
            <a:spLocks noGrp="1"/>
          </p:cNvSpPr>
          <p:nvPr>
            <p:ph idx="1"/>
          </p:nvPr>
        </p:nvSpPr>
        <p:spPr/>
        <p:txBody>
          <a:bodyPr/>
          <a:lstStyle/>
          <a:p>
            <a:r>
              <a:rPr lang="en-US" dirty="0" smtClean="0"/>
              <a:t>New NIDDK definition for IC/BPS</a:t>
            </a:r>
          </a:p>
          <a:p>
            <a:endParaRPr lang="en-US" dirty="0" smtClean="0"/>
          </a:p>
          <a:p>
            <a:r>
              <a:rPr lang="en-US" dirty="0" smtClean="0"/>
              <a:t>Bladder biopsy tissue for LUTD</a:t>
            </a:r>
          </a:p>
          <a:p>
            <a:endParaRPr lang="en-US" dirty="0" smtClean="0"/>
          </a:p>
          <a:p>
            <a:r>
              <a:rPr lang="en-US" dirty="0" smtClean="0"/>
              <a:t>For network studies:</a:t>
            </a:r>
          </a:p>
          <a:p>
            <a:pPr lvl="1"/>
            <a:r>
              <a:rPr lang="en-US" dirty="0" smtClean="0"/>
              <a:t>Allow cohort studies to do interventions</a:t>
            </a:r>
          </a:p>
          <a:p>
            <a:pPr lvl="1"/>
            <a:r>
              <a:rPr lang="en-US" dirty="0" smtClean="0"/>
              <a:t>Develop a more efficient method to pool resources</a:t>
            </a:r>
          </a:p>
        </p:txBody>
      </p:sp>
    </p:spTree>
    <p:extLst>
      <p:ext uri="{BB962C8B-B14F-4D97-AF65-F5344CB8AC3E}">
        <p14:creationId xmlns:p14="http://schemas.microsoft.com/office/powerpoint/2010/main" val="39364178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Future of LUTD Research</a:t>
            </a:r>
            <a:endParaRPr lang="en-US" dirty="0"/>
          </a:p>
        </p:txBody>
      </p:sp>
      <p:sp>
        <p:nvSpPr>
          <p:cNvPr id="3" name="Content Placeholder 2"/>
          <p:cNvSpPr>
            <a:spLocks noGrp="1"/>
          </p:cNvSpPr>
          <p:nvPr>
            <p:ph sz="half" idx="1"/>
          </p:nvPr>
        </p:nvSpPr>
        <p:spPr>
          <a:xfrm>
            <a:off x="200722" y="1600202"/>
            <a:ext cx="5798517" cy="4525963"/>
          </a:xfrm>
        </p:spPr>
        <p:txBody>
          <a:bodyPr/>
          <a:lstStyle/>
          <a:p>
            <a:r>
              <a:rPr lang="en-US" sz="2800" dirty="0" smtClean="0">
                <a:solidFill>
                  <a:schemeClr val="tx1"/>
                </a:solidFill>
              </a:rPr>
              <a:t>Evaluation:</a:t>
            </a:r>
            <a:r>
              <a:rPr lang="en-US" sz="2800" dirty="0" smtClean="0"/>
              <a:t> </a:t>
            </a:r>
          </a:p>
          <a:p>
            <a:pPr lvl="1"/>
            <a:r>
              <a:rPr lang="en-US" sz="2400" dirty="0" smtClean="0"/>
              <a:t>Move toward a standardized clinical evaluation, including outcome </a:t>
            </a:r>
            <a:r>
              <a:rPr lang="en-US" sz="2400" dirty="0" smtClean="0"/>
              <a:t>measures (LURN)</a:t>
            </a:r>
            <a:endParaRPr lang="en-US" sz="2400" dirty="0" smtClean="0"/>
          </a:p>
          <a:p>
            <a:pPr lvl="1"/>
            <a:r>
              <a:rPr lang="en-US" sz="2400" dirty="0" smtClean="0"/>
              <a:t>Increased focus on patient input/ experience (PLUS)</a:t>
            </a:r>
          </a:p>
          <a:p>
            <a:pPr lvl="1"/>
            <a:r>
              <a:rPr lang="en-US" sz="2400" dirty="0" smtClean="0"/>
              <a:t>Continued exploration of unsupervised data analytic techniques</a:t>
            </a:r>
          </a:p>
          <a:p>
            <a:r>
              <a:rPr lang="en-US" sz="2800" dirty="0" smtClean="0">
                <a:solidFill>
                  <a:schemeClr val="tx1"/>
                </a:solidFill>
              </a:rPr>
              <a:t>Treatment: </a:t>
            </a:r>
          </a:p>
          <a:p>
            <a:pPr lvl="1"/>
            <a:r>
              <a:rPr lang="en-US" sz="2400" dirty="0" smtClean="0"/>
              <a:t>Smaller-scale RCTs targeted at subgroups</a:t>
            </a:r>
          </a:p>
          <a:p>
            <a:pPr lvl="1"/>
            <a:r>
              <a:rPr lang="en-US" sz="2400" dirty="0" smtClean="0"/>
              <a:t>Novel pain agents for </a:t>
            </a:r>
            <a:r>
              <a:rPr lang="en-US" sz="2400" dirty="0" smtClean="0"/>
              <a:t>UCPPS</a:t>
            </a:r>
            <a:endParaRPr lang="en-US" sz="2400" dirty="0" smtClean="0"/>
          </a:p>
        </p:txBody>
      </p:sp>
      <p:sp>
        <p:nvSpPr>
          <p:cNvPr id="4" name="Content Placeholder 3"/>
          <p:cNvSpPr>
            <a:spLocks noGrp="1"/>
          </p:cNvSpPr>
          <p:nvPr>
            <p:ph sz="half" idx="2"/>
          </p:nvPr>
        </p:nvSpPr>
        <p:spPr>
          <a:xfrm>
            <a:off x="5898996" y="1600202"/>
            <a:ext cx="5932448" cy="4525963"/>
          </a:xfrm>
        </p:spPr>
        <p:txBody>
          <a:bodyPr/>
          <a:lstStyle/>
          <a:p>
            <a:r>
              <a:rPr lang="en-US" dirty="0" err="1" smtClean="0">
                <a:solidFill>
                  <a:schemeClr val="tx1"/>
                </a:solidFill>
              </a:rPr>
              <a:t>Pathophyiology</a:t>
            </a:r>
            <a:r>
              <a:rPr lang="en-US" dirty="0" smtClean="0">
                <a:solidFill>
                  <a:schemeClr val="tx1"/>
                </a:solidFill>
              </a:rPr>
              <a:t>:</a:t>
            </a:r>
            <a:endParaRPr lang="en-US" dirty="0">
              <a:solidFill>
                <a:schemeClr val="tx1"/>
              </a:solidFill>
            </a:endParaRPr>
          </a:p>
          <a:p>
            <a:pPr lvl="1"/>
            <a:r>
              <a:rPr lang="en-US" dirty="0"/>
              <a:t>Extension of neuroimaging studies</a:t>
            </a:r>
          </a:p>
          <a:p>
            <a:pPr lvl="1"/>
            <a:r>
              <a:rPr lang="en-US" dirty="0" smtClean="0"/>
              <a:t>Increased </a:t>
            </a:r>
            <a:r>
              <a:rPr lang="en-US" dirty="0"/>
              <a:t>use of urine for biomarker studies</a:t>
            </a:r>
          </a:p>
          <a:p>
            <a:pPr lvl="2"/>
            <a:r>
              <a:rPr lang="en-US" sz="1800" dirty="0"/>
              <a:t>Better standardization of urine collection and processing</a:t>
            </a:r>
          </a:p>
          <a:p>
            <a:pPr lvl="1"/>
            <a:r>
              <a:rPr lang="en-US" dirty="0"/>
              <a:t>Continued examination of the urinary microbiome</a:t>
            </a:r>
          </a:p>
          <a:p>
            <a:pPr lvl="1"/>
            <a:r>
              <a:rPr lang="en-US" dirty="0"/>
              <a:t>Relationship with other </a:t>
            </a:r>
            <a:r>
              <a:rPr lang="en-US" u="sng" dirty="0" smtClean="0"/>
              <a:t>COPCs</a:t>
            </a:r>
          </a:p>
          <a:p>
            <a:pPr lvl="1"/>
            <a:r>
              <a:rPr lang="en-US" dirty="0"/>
              <a:t>Increased utilization of the </a:t>
            </a:r>
            <a:r>
              <a:rPr lang="en-US" u="sng" dirty="0"/>
              <a:t>NIDDK repository</a:t>
            </a:r>
          </a:p>
          <a:p>
            <a:pPr lvl="1"/>
            <a:endParaRPr lang="en-US" u="sng" dirty="0"/>
          </a:p>
        </p:txBody>
      </p:sp>
    </p:spTree>
    <p:extLst>
      <p:ext uri="{BB962C8B-B14F-4D97-AF65-F5344CB8AC3E}">
        <p14:creationId xmlns:p14="http://schemas.microsoft.com/office/powerpoint/2010/main" val="2112377905"/>
      </p:ext>
    </p:extLst>
  </p:cSld>
  <p:clrMapOvr>
    <a:masterClrMapping/>
  </p:clrMapOvr>
</p:sld>
</file>

<file path=ppt/theme/theme1.xml><?xml version="1.0" encoding="utf-8"?>
<a:theme xmlns:a="http://schemas.openxmlformats.org/drawingml/2006/main" name="Block M (white title) Template">
  <a:themeElements>
    <a:clrScheme name="">
      <a:dk1>
        <a:srgbClr val="919191"/>
      </a:dk1>
      <a:lt1>
        <a:srgbClr val="FFFFFF"/>
      </a:lt1>
      <a:dk2>
        <a:srgbClr val="081D58"/>
      </a:dk2>
      <a:lt2>
        <a:srgbClr val="000000"/>
      </a:lt2>
      <a:accent1>
        <a:srgbClr val="FFFFFF"/>
      </a:accent1>
      <a:accent2>
        <a:srgbClr val="00AE00"/>
      </a:accent2>
      <a:accent3>
        <a:srgbClr val="AAABB4"/>
      </a:accent3>
      <a:accent4>
        <a:srgbClr val="DADADA"/>
      </a:accent4>
      <a:accent5>
        <a:srgbClr val="FFFFFF"/>
      </a:accent5>
      <a:accent6>
        <a:srgbClr val="009D00"/>
      </a:accent6>
      <a:hlink>
        <a:srgbClr val="FC0128"/>
      </a:hlink>
      <a:folHlink>
        <a:srgbClr val="CECECE"/>
      </a:folHlink>
    </a:clrScheme>
    <a:fontScheme name="Block M (white title) Templa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bg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lock M (white title) 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ock M (white title) Templat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ock M (white title) Templat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ock M (white title) Templat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ock M (white title) 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ock M (white title) 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ock M (white title) 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C:\WINNT\Profiles\vhaanndoctor\Desktop\Block M (white title) Template.pot</Template>
  <TotalTime>10537</TotalTime>
  <Words>4181</Words>
  <Application>Microsoft Office PowerPoint</Application>
  <PresentationFormat>Widescreen</PresentationFormat>
  <Paragraphs>762</Paragraphs>
  <Slides>64</Slides>
  <Notes>5</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64</vt:i4>
      </vt:variant>
    </vt:vector>
  </HeadingPairs>
  <TitlesOfParts>
    <vt:vector size="71" baseType="lpstr">
      <vt:lpstr>Arial</vt:lpstr>
      <vt:lpstr>Calibri</vt:lpstr>
      <vt:lpstr>Helvetica Light</vt:lpstr>
      <vt:lpstr>Times</vt:lpstr>
      <vt:lpstr>Times New Roman</vt:lpstr>
      <vt:lpstr>Block M (white title) Template</vt:lpstr>
      <vt:lpstr>Graph</vt:lpstr>
      <vt:lpstr>Contributions of Clinical Studies in Benign LUTD What Do We Still Need?</vt:lpstr>
      <vt:lpstr>‘Lower Urinary Tract Dysfunction’</vt:lpstr>
      <vt:lpstr>‘Lower Urinary Tract Dysfunction’</vt:lpstr>
      <vt:lpstr>‘Lower Urinary Tract Dysfunction’</vt:lpstr>
      <vt:lpstr>Definitions</vt:lpstr>
      <vt:lpstr>Patient Perspective</vt:lpstr>
      <vt:lpstr>PowerPoint Presentation</vt:lpstr>
      <vt:lpstr>The 1980’s</vt:lpstr>
      <vt:lpstr>Harry Reid (D) U.S. Senator, Utah (1987-2017)</vt:lpstr>
      <vt:lpstr>PowerPoint Presentation</vt:lpstr>
      <vt:lpstr>Early Multi-Site Cohort Studies (ICDB, CPC)</vt:lpstr>
      <vt:lpstr>ICCRN 1 (1998-2003) 9 sites, DCC</vt:lpstr>
      <vt:lpstr>ICCRN 2 (2003-2008) 10 sites, DCC</vt:lpstr>
      <vt:lpstr>CPCRN 1 (1997-2002) 7 sites, DCC</vt:lpstr>
      <vt:lpstr>CPCRN 2 (2003-2008) 10 sites, DCC</vt:lpstr>
      <vt:lpstr>PowerPoint Presentation</vt:lpstr>
      <vt:lpstr>UPPCRN</vt:lpstr>
      <vt:lpstr>Comments on UCPPS Clinical Trials</vt:lpstr>
      <vt:lpstr>Epidemiology Studies</vt:lpstr>
      <vt:lpstr>CPIC Study (My First Grant) (2001-2006)</vt:lpstr>
      <vt:lpstr>PowerPoint Presentation</vt:lpstr>
      <vt:lpstr>PowerPoint Presentation</vt:lpstr>
      <vt:lpstr>Other Findings</vt:lpstr>
      <vt:lpstr>Events Preceding IC (EPIC)</vt:lpstr>
      <vt:lpstr>EPIC Study</vt:lpstr>
      <vt:lpstr>RAND Interstitial Cystitis Epidemiology (RICE) Study</vt:lpstr>
      <vt:lpstr>RICE Study</vt:lpstr>
      <vt:lpstr>Comments on LUTD Epi Studies</vt:lpstr>
      <vt:lpstr>Clinical Challenge</vt:lpstr>
      <vt:lpstr>PowerPoint Presentation</vt:lpstr>
      <vt:lpstr>Why Do We Need MAPP?</vt:lpstr>
      <vt:lpstr>MAPP Organization</vt:lpstr>
      <vt:lpstr>MAPP Timetable</vt:lpstr>
      <vt:lpstr>Two UCPPS Phenotypes</vt:lpstr>
      <vt:lpstr>12-Month Symptom Trajectories</vt:lpstr>
      <vt:lpstr>Neuroimaging</vt:lpstr>
      <vt:lpstr>Increased functional connectivity in the frontoparietal brain network associated with reduced UCPPS symptoms at 3 months</vt:lpstr>
      <vt:lpstr>Pain Testing</vt:lpstr>
      <vt:lpstr>PowerPoint Presentation</vt:lpstr>
      <vt:lpstr>PowerPoint Presentation</vt:lpstr>
      <vt:lpstr>MAPP Body Map</vt:lpstr>
      <vt:lpstr>Pelvic Exam: Female (12:00 Anterior) </vt:lpstr>
      <vt:lpstr>PowerPoint Presentation</vt:lpstr>
      <vt:lpstr>Predicting Treatment Response (ATLAS)</vt:lpstr>
      <vt:lpstr>PowerPoint Presentation</vt:lpstr>
      <vt:lpstr>Cross-Modal Analyses</vt:lpstr>
      <vt:lpstr>Some Thoughts About ‘Network Science’</vt:lpstr>
      <vt:lpstr>Other NIDDK Network Studies/ Clinical Trials in LUTD</vt:lpstr>
      <vt:lpstr>U01 Studies</vt:lpstr>
      <vt:lpstr>U01 Studies</vt:lpstr>
      <vt:lpstr>Typical 5-Year Network Timeline</vt:lpstr>
      <vt:lpstr>Four Phases of a Network Study</vt:lpstr>
      <vt:lpstr>Protocol Development</vt:lpstr>
      <vt:lpstr>Protocol Development</vt:lpstr>
      <vt:lpstr>Protocol Development</vt:lpstr>
      <vt:lpstr>Recruitment/ Retention</vt:lpstr>
      <vt:lpstr>Recruitment/ Retention</vt:lpstr>
      <vt:lpstr>Data Analysis</vt:lpstr>
      <vt:lpstr>Data Analysis Supervised vs Unsupervised</vt:lpstr>
      <vt:lpstr>Data Analysis Supervised vs Unsupervised</vt:lpstr>
      <vt:lpstr>Publications/ Messaging</vt:lpstr>
      <vt:lpstr>Network Opportunities</vt:lpstr>
      <vt:lpstr>Wish List</vt:lpstr>
      <vt:lpstr>Future of LUTD Research</vt:lpstr>
    </vt:vector>
  </TitlesOfParts>
  <Company>Department of Veterans Affairs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Visiting Professor  Case Conference</dc:title>
  <dc:creator>VHAANNDOCTOR</dc:creator>
  <cp:lastModifiedBy>Clemens, James (Quentin)</cp:lastModifiedBy>
  <cp:revision>425</cp:revision>
  <cp:lastPrinted>2002-05-01T13:21:56Z</cp:lastPrinted>
  <dcterms:created xsi:type="dcterms:W3CDTF">2003-01-24T23:27:12Z</dcterms:created>
  <dcterms:modified xsi:type="dcterms:W3CDTF">2020-12-04T14:37:03Z</dcterms:modified>
</cp:coreProperties>
</file>