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57" r:id="rId2"/>
    <p:sldId id="257" r:id="rId3"/>
    <p:sldId id="552" r:id="rId4"/>
    <p:sldId id="569" r:id="rId5"/>
    <p:sldId id="503" r:id="rId6"/>
    <p:sldId id="600" r:id="rId7"/>
    <p:sldId id="572" r:id="rId8"/>
    <p:sldId id="574" r:id="rId9"/>
    <p:sldId id="582" r:id="rId10"/>
    <p:sldId id="584" r:id="rId11"/>
    <p:sldId id="601" r:id="rId12"/>
    <p:sldId id="591" r:id="rId13"/>
    <p:sldId id="592" r:id="rId14"/>
    <p:sldId id="595" r:id="rId15"/>
    <p:sldId id="551" r:id="rId16"/>
    <p:sldId id="513" r:id="rId17"/>
    <p:sldId id="566" r:id="rId18"/>
    <p:sldId id="567" r:id="rId19"/>
    <p:sldId id="553" r:id="rId20"/>
    <p:sldId id="514" r:id="rId21"/>
    <p:sldId id="521" r:id="rId22"/>
    <p:sldId id="524" r:id="rId23"/>
    <p:sldId id="527" r:id="rId24"/>
    <p:sldId id="543" r:id="rId25"/>
    <p:sldId id="549" r:id="rId26"/>
    <p:sldId id="421" r:id="rId27"/>
    <p:sldId id="43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UMC IT" initials="CI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  <a:srgbClr val="FF00FF"/>
    <a:srgbClr val="C4256B"/>
    <a:srgbClr val="C43088"/>
    <a:srgbClr val="50C2C4"/>
    <a:srgbClr val="92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55" autoAdjust="0"/>
    <p:restoredTop sz="88571" autoAdjust="0"/>
  </p:normalViewPr>
  <p:slideViewPr>
    <p:cSldViewPr snapToGrid="0" snapToObjects="1">
      <p:cViewPr varScale="1">
        <p:scale>
          <a:sx n="129" d="100"/>
          <a:sy n="129" d="100"/>
        </p:scale>
        <p:origin x="216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32"/>
    </p:cViewPr>
  </p:sorterViewPr>
  <p:notesViewPr>
    <p:cSldViewPr snapToGrid="0" snapToObjects="1">
      <p:cViewPr varScale="1">
        <p:scale>
          <a:sx n="77" d="100"/>
          <a:sy n="77" d="100"/>
        </p:scale>
        <p:origin x="-294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9B59C-9BD3-4A42-B66C-2A5AA1F68F52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AF13-522E-4641-B7DB-FDDC351EE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5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75C15-C4D7-F446-81E3-21B04BB44F2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774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AF13-522E-4641-B7DB-FDDC351EE3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92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2384E884-4512-A94B-B411-28BC7541A3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94909ADF-C272-2843-B96A-33A6E6F467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Clinical </a:t>
            </a:r>
            <a:r>
              <a:rPr lang="mr-IN" altLang="en-US">
                <a:latin typeface="Mangal" panose="02040503050203030202" pitchFamily="18" charset="0"/>
                <a:ea typeface="ＭＳ Ｐゴシック" panose="020B0600070205080204" pitchFamily="34" charset="-128"/>
              </a:rPr>
              <a:t>–</a:t>
            </a:r>
            <a:r>
              <a:rPr lang="en-US" altLang="en-US">
                <a:ea typeface="ＭＳ Ｐゴシック" panose="020B0600070205080204" pitchFamily="34" charset="-128"/>
              </a:rPr>
              <a:t> infections, how were they defined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D1A3F465-40F0-1D4E-BA2A-6B18FF984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86EF56A-93C3-3243-817A-5EB60F444247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AF13-522E-4641-B7DB-FDDC351EE3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58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>
            <a:extLst>
              <a:ext uri="{FF2B5EF4-FFF2-40B4-BE49-F238E27FC236}">
                <a16:creationId xmlns:a16="http://schemas.microsoft.com/office/drawing/2014/main" id="{3CD1DA72-C961-D74F-865C-D4CE90AC3E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>
            <a:extLst>
              <a:ext uri="{FF2B5EF4-FFF2-40B4-BE49-F238E27FC236}">
                <a16:creationId xmlns:a16="http://schemas.microsoft.com/office/drawing/2014/main" id="{69475D41-713E-3845-8F3F-EB3B496EEF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Different trajectories: persistence, clearance, colonization recurrence</a:t>
            </a:r>
          </a:p>
          <a:p>
            <a:pPr marL="628650" lvl="1" indent="-171450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Currently exploring these issues.</a:t>
            </a:r>
          </a:p>
          <a:p>
            <a:pPr marL="628650" lvl="1" indent="-171450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Approximately 1/3 of pts with late ESBL col/col recurrence have had recent hospitalization or recent endoscopy</a:t>
            </a:r>
          </a:p>
          <a:p>
            <a:pPr marL="628650" lvl="1" indent="-171450" eaLnBrk="1" hangingPunct="1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Switch from ESBL to CRE, particularly under pressure of broad-spectrum beta-lactam use </a:t>
            </a:r>
            <a:r>
              <a:rPr lang="en-US" altLang="en-US" dirty="0" err="1">
                <a:ea typeface="ＭＳ Ｐゴシック" panose="020B0600070205080204" pitchFamily="34" charset="-128"/>
              </a:rPr>
              <a:t>eg.</a:t>
            </a:r>
            <a:r>
              <a:rPr lang="en-US" altLang="en-US" dirty="0">
                <a:ea typeface="ＭＳ Ｐゴシック" panose="020B0600070205080204" pitchFamily="34" charset="-128"/>
              </a:rPr>
              <a:t> pip/</a:t>
            </a:r>
            <a:r>
              <a:rPr lang="en-US" altLang="en-US" dirty="0" err="1">
                <a:ea typeface="ＭＳ Ｐゴシック" panose="020B0600070205080204" pitchFamily="34" charset="-128"/>
              </a:rPr>
              <a:t>tazo</a:t>
            </a:r>
            <a:r>
              <a:rPr lang="en-US" altLang="en-US" dirty="0">
                <a:ea typeface="ＭＳ Ｐゴシック" panose="020B0600070205080204" pitchFamily="34" charset="-128"/>
              </a:rPr>
              <a:t> or meropenem</a:t>
            </a:r>
          </a:p>
          <a:p>
            <a:pPr marL="628650" lvl="2" indent="-171450" eaLnBrk="1" hangingPunct="1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Occurred in 6 pts: 4 in setting of meropenem use, 1 pip/</a:t>
            </a:r>
            <a:r>
              <a:rPr lang="en-US" altLang="en-US" dirty="0" err="1">
                <a:ea typeface="ＭＳ Ｐゴシック" panose="020B0600070205080204" pitchFamily="34" charset="-128"/>
              </a:rPr>
              <a:t>tazo</a:t>
            </a:r>
            <a:r>
              <a:rPr lang="en-US" altLang="en-US" dirty="0">
                <a:ea typeface="ＭＳ Ｐゴシック" panose="020B0600070205080204" pitchFamily="34" charset="-128"/>
              </a:rPr>
              <a:t> and 1 ceftriaxone</a:t>
            </a:r>
          </a:p>
          <a:p>
            <a:pPr marL="628650" lvl="1" indent="-171450" eaLnBrk="1" hangingPunct="1">
              <a:buFontTx/>
              <a:buChar char="-"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628650" lvl="1" indent="-171450" eaLnBrk="1" hangingPunct="1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Need to clarify the message</a:t>
            </a:r>
          </a:p>
          <a:p>
            <a:pPr marL="628650" lvl="1" indent="-171450" eaLnBrk="1" hangingPunct="1">
              <a:buFontTx/>
              <a:buChar char="-"/>
            </a:pPr>
            <a:r>
              <a:rPr lang="en-US" altLang="en-US" dirty="0">
                <a:ea typeface="ＭＳ Ｐゴシック" panose="020B0600070205080204" pitchFamily="34" charset="-128"/>
              </a:rPr>
              <a:t>Can you create a summary schematic of this to </a:t>
            </a:r>
          </a:p>
          <a:p>
            <a:pPr marL="171450" indent="-171450">
              <a:buFontTx/>
              <a:buChar char="-"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6355631D-3485-7945-9DBA-DB630A0C88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A375617-837D-6F4D-8AAC-617FC8CFD884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AF13-522E-4641-B7DB-FDDC351EE3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83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AF13-522E-4641-B7DB-FDDC351EE3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64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Refresher on main causes of poly B resistance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Two component systems leading to lipopolysaccharide modifications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047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129 individual variants in canonical PR genes, of which 83 were noted in PR isolates with 67/83 (82%) not described previously </a:t>
            </a:r>
          </a:p>
          <a:p>
            <a:pPr marL="285750" indent="-285750">
              <a:buFontTx/>
              <a:buChar char="-"/>
            </a:pP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72 genetic combinations to PR if each combination of variants in canonical PR genes is considered an individual pathway </a:t>
            </a:r>
          </a:p>
          <a:p>
            <a:pPr marL="285750" indent="-285750">
              <a:buFontTx/>
              <a:buChar char="-"/>
            </a:pP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On a patient level, 20/56 (36%) patients with serial PR </a:t>
            </a:r>
            <a:r>
              <a:rPr lang="en-US" sz="1600" i="1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K. pneumoniae </a:t>
            </a:r>
            <a:r>
              <a:rPr lang="en-US" sz="16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isolates available were noted to have &gt;1 genetic combination leading to PR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0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7C6DF-8358-4643-AFB9-016981F2D8F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5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0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6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75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2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8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0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3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78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6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0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37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046E39B-A90D-2A47-85FF-7E1683E97C6C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75E4402-25E8-DE43-A820-9AF78905A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50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571316" y="1735998"/>
            <a:ext cx="7886700" cy="4258402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600"/>
              </a:spcBef>
              <a:buClr>
                <a:srgbClr val="1D4F91"/>
              </a:buClr>
              <a:buFont typeface="Arial"/>
              <a:buChar char="•"/>
              <a:defRPr/>
            </a:lvl1pPr>
          </a:lstStyle>
          <a:p>
            <a:r>
              <a:rPr lang="en-US" dirty="0" err="1"/>
              <a:t>Lpsum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  <a:p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dui in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endParaRPr lang="en-US" dirty="0"/>
          </a:p>
          <a:p>
            <a:r>
              <a:rPr lang="en-US" dirty="0"/>
              <a:t>In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</a:p>
          <a:p>
            <a:r>
              <a:rPr lang="en-US" dirty="0" err="1"/>
              <a:t>Sed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magna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. </a:t>
            </a:r>
          </a:p>
          <a:p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libero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</a:t>
            </a:r>
          </a:p>
          <a:p>
            <a:r>
              <a:rPr lang="en-US" dirty="0"/>
              <a:t>Integer a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ante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 </a:t>
            </a:r>
          </a:p>
          <a:p>
            <a:r>
              <a:rPr lang="en-US" dirty="0"/>
              <a:t>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71316" y="735519"/>
            <a:ext cx="7886700" cy="86843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B4CCC98-1928-6840-B7FC-BA09DF3C0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24416" y="64379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FF3CF64-7C58-ED48-B151-C0AF0EEF35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18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33" name="Text Box 9"/>
          <p:cNvSpPr txBox="1">
            <a:spLocks noChangeArrowheads="1"/>
          </p:cNvSpPr>
          <p:nvPr/>
        </p:nvSpPr>
        <p:spPr bwMode="auto">
          <a:xfrm>
            <a:off x="1424039" y="1065076"/>
            <a:ext cx="564484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000090"/>
                </a:solidFill>
                <a:latin typeface="+mj-lt"/>
                <a:ea typeface="ＭＳ Ｐゴシック" charset="-128"/>
                <a:cs typeface="ＭＳ Ｐゴシック" charset="-128"/>
              </a:rPr>
              <a:t>Antibiotic resistance – what are we up against?</a:t>
            </a:r>
          </a:p>
        </p:txBody>
      </p:sp>
      <p:sp>
        <p:nvSpPr>
          <p:cNvPr id="14344" name="Text Box 25"/>
          <p:cNvSpPr txBox="1">
            <a:spLocks noChangeArrowheads="1"/>
          </p:cNvSpPr>
          <p:nvPr/>
        </p:nvSpPr>
        <p:spPr bwMode="auto">
          <a:xfrm>
            <a:off x="1853299" y="4192342"/>
            <a:ext cx="54152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Anne-Catrin Uhlemann, MD, PhD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Associate Professor of Medicine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ea typeface="Times New Roman" charset="0"/>
                <a:cs typeface="Times New Roman" charset="0"/>
              </a:rPr>
              <a:t>Columbia University O’Brien Center for Benign Urology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40" y="5702667"/>
            <a:ext cx="8835313" cy="734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CARIBU Meeting</a:t>
            </a:r>
          </a:p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December 4</a:t>
            </a:r>
            <a:r>
              <a:rPr lang="en-US" b="1" baseline="30000" dirty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2020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800914" y="0"/>
            <a:ext cx="7519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1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talk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74227" cy="47667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Overview of antimicrobial resistance challenges</a:t>
            </a:r>
          </a:p>
          <a:p>
            <a:r>
              <a:rPr lang="en-US" dirty="0"/>
              <a:t>The gut microbiome as a reservoir of antimicrobial resistance and UTI</a:t>
            </a:r>
          </a:p>
          <a:p>
            <a:r>
              <a:rPr lang="en-US" dirty="0"/>
              <a:t>Insights into mechanism of resistance to last resort antibiotics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7A60E-38CF-8D45-847E-D0D526D72214}"/>
              </a:ext>
            </a:extLst>
          </p:cNvPr>
          <p:cNvSpPr txBox="1"/>
          <p:nvPr/>
        </p:nvSpPr>
        <p:spPr>
          <a:xfrm>
            <a:off x="529512" y="4879250"/>
            <a:ext cx="82295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Highlighting Columbia U54 O’Brien Microbial Genomics Biomedical Core Services (Microbiome and bacterial whole genome sequencing and gene editing of MDR Gram-negative bacteria).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0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169864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</a:rPr>
              <a:t>Multi-Drug Resistant Organisms</a:t>
            </a:r>
          </a:p>
        </p:txBody>
      </p:sp>
      <p:pic>
        <p:nvPicPr>
          <p:cNvPr id="4505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17625"/>
            <a:ext cx="3943349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1F7A79-9FED-5A49-AFAD-E307748EA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7000" y="1371597"/>
            <a:ext cx="4189800" cy="510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Antibiotic development has lagged behind the emergence of antibiotic resistant bacteria</a:t>
            </a:r>
          </a:p>
          <a:p>
            <a:pPr>
              <a:defRPr/>
            </a:pPr>
            <a:r>
              <a:rPr lang="en-US" dirty="0"/>
              <a:t>Increasing concern we are entering the post-antibiotic era by 2050</a:t>
            </a:r>
          </a:p>
          <a:p>
            <a:pPr>
              <a:defRPr/>
            </a:pPr>
            <a:r>
              <a:rPr lang="en-US" dirty="0"/>
              <a:t>Drug-resistant </a:t>
            </a:r>
            <a:r>
              <a:rPr lang="en-US" i="1" dirty="0" err="1"/>
              <a:t>Enterobacteriales</a:t>
            </a:r>
            <a:r>
              <a:rPr lang="en-US" dirty="0"/>
              <a:t> are of particular concern</a:t>
            </a:r>
          </a:p>
          <a:p>
            <a:pPr marL="457200" lvl="1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16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F7677-4353-D24F-9225-433F8E8B9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Urinary tract infections as reservoirs of antibiotic resistance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3736" y="1956924"/>
            <a:ext cx="881326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Estimated 10 million office and 3 million ER visits for UTI in the US</a:t>
            </a:r>
          </a:p>
          <a:p>
            <a:r>
              <a:rPr lang="en-US" dirty="0" err="1"/>
              <a:t>Enterobacterales</a:t>
            </a:r>
            <a:r>
              <a:rPr lang="en-US" dirty="0"/>
              <a:t> </a:t>
            </a:r>
            <a:r>
              <a:rPr lang="en-US" i="1" dirty="0" err="1"/>
              <a:t>Eschericia</a:t>
            </a:r>
            <a:r>
              <a:rPr lang="en-US" i="1" dirty="0"/>
              <a:t> coli</a:t>
            </a:r>
            <a:r>
              <a:rPr lang="en-US" dirty="0"/>
              <a:t> and </a:t>
            </a:r>
            <a:r>
              <a:rPr lang="en-US" i="1" dirty="0" err="1"/>
              <a:t>Klebsiella</a:t>
            </a:r>
            <a:r>
              <a:rPr lang="en-US" i="1" dirty="0"/>
              <a:t> </a:t>
            </a:r>
            <a:r>
              <a:rPr lang="en-US" i="1" dirty="0" err="1"/>
              <a:t>pneumoniae</a:t>
            </a:r>
            <a:r>
              <a:rPr lang="en-US" i="1" dirty="0"/>
              <a:t> </a:t>
            </a:r>
            <a:r>
              <a:rPr lang="en-US" dirty="0"/>
              <a:t>account for majority of cases</a:t>
            </a:r>
          </a:p>
          <a:p>
            <a:r>
              <a:rPr lang="en-US" dirty="0"/>
              <a:t>National rise in antimicrobial resistance in UTI (2017)</a:t>
            </a:r>
          </a:p>
          <a:p>
            <a:pPr marL="0" indent="0">
              <a:buNone/>
            </a:pPr>
            <a:r>
              <a:rPr lang="en-US" dirty="0"/>
              <a:t>	- 	- 3</a:t>
            </a:r>
            <a:r>
              <a:rPr lang="en-US" baseline="30000" dirty="0"/>
              <a:t>rd</a:t>
            </a:r>
            <a:r>
              <a:rPr lang="en-US" dirty="0"/>
              <a:t> generation cephalosporins (ESBL) 15.7%</a:t>
            </a:r>
          </a:p>
          <a:p>
            <a:pPr marL="0" indent="0">
              <a:buNone/>
            </a:pPr>
            <a:r>
              <a:rPr lang="en-US" dirty="0"/>
              <a:t>		-&gt; requires treatment with carbapenems</a:t>
            </a:r>
          </a:p>
          <a:p>
            <a:pPr marL="0" indent="0">
              <a:buNone/>
            </a:pPr>
            <a:r>
              <a:rPr lang="en-US" dirty="0"/>
              <a:t>		-&gt; carbapenem resistance -&gt; polymyxin resistance</a:t>
            </a:r>
          </a:p>
          <a:p>
            <a:pPr marL="0" indent="0">
              <a:buNone/>
            </a:pPr>
            <a:r>
              <a:rPr lang="en-US" dirty="0"/>
              <a:t>				-&gt; Mortality 20 to 70%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8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45" y="146218"/>
            <a:ext cx="885804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Horizontal gene transfer and resistance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22" y="1544495"/>
            <a:ext cx="5034029" cy="2360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6803" y="4212823"/>
            <a:ext cx="43240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UPEC clones: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Virulence factors encoded on core chromosome</a:t>
            </a:r>
          </a:p>
          <a:p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9325" y="4212823"/>
            <a:ext cx="296747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90"/>
                </a:solidFill>
              </a:rPr>
              <a:t>AMR genes: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Plasmid encoded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ESBL (CTX-M15)</a:t>
            </a:r>
          </a:p>
          <a:p>
            <a:pPr marL="285750" indent="-285750">
              <a:buFontTx/>
              <a:buChar char="-"/>
            </a:pPr>
            <a:r>
              <a:rPr lang="en-US" sz="2800" dirty="0" err="1"/>
              <a:t>Carbapenemases</a:t>
            </a:r>
            <a:r>
              <a:rPr lang="en-US" sz="28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0590" y="6302888"/>
            <a:ext cx="858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High potential for convergence of virulence and resistance features</a:t>
            </a:r>
          </a:p>
        </p:txBody>
      </p:sp>
    </p:spTree>
    <p:extLst>
      <p:ext uri="{BB962C8B-B14F-4D97-AF65-F5344CB8AC3E}">
        <p14:creationId xmlns:p14="http://schemas.microsoft.com/office/powerpoint/2010/main" val="64001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253953-772A-464A-8FF4-4DAAEB33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dirty="0"/>
              <a:t>Gut </a:t>
            </a:r>
            <a:r>
              <a:rPr lang="en-US" dirty="0" err="1"/>
              <a:t>Microbiota</a:t>
            </a:r>
            <a:r>
              <a:rPr lang="en-US" dirty="0"/>
              <a:t> and MDRO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2BBAC-90C2-9440-A9D8-D4CE6537C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256C81C3-14EA-6B4B-A9C7-4BAABD1A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5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247D"/>
                </a:solidFill>
                <a:ea typeface="ＭＳ Ｐゴシック" panose="020B0600070205080204" pitchFamily="34" charset="-128"/>
              </a:rPr>
              <a:t>Prospective Cohort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DDE57-56E8-6549-AF4B-677B7C819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288" y="1068388"/>
            <a:ext cx="8607425" cy="5667375"/>
          </a:xfrm>
        </p:spPr>
        <p:txBody>
          <a:bodyPr>
            <a:normAutofit/>
          </a:bodyPr>
          <a:lstStyle/>
          <a:p>
            <a:pPr marL="347663" lvl="1" indent="-346075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600" dirty="0">
                <a:ea typeface="ＭＳ Ｐゴシック" panose="020B0600070205080204" pitchFamily="34" charset="-128"/>
              </a:rPr>
              <a:t>Adult liver transplant recipients (2014 – 2017)</a:t>
            </a:r>
          </a:p>
          <a:p>
            <a:pPr marL="458788" lvl="1" indent="-45720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600" dirty="0">
                <a:ea typeface="ＭＳ Ｐゴシック" panose="020B0600070205080204" pitchFamily="34" charset="-128"/>
              </a:rPr>
              <a:t>	- High risk of MDR infections</a:t>
            </a:r>
          </a:p>
          <a:p>
            <a:pPr marL="347663" lvl="1" indent="-346075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600" dirty="0">
                <a:ea typeface="ＭＳ Ｐゴシック" panose="020B0600070205080204" pitchFamily="34" charset="-128"/>
              </a:rPr>
              <a:t>Longitudinal collection of fecal sample	</a:t>
            </a:r>
          </a:p>
          <a:p>
            <a:pPr eaLnBrk="1" hangingPunct="1">
              <a:defRPr/>
            </a:pPr>
            <a:r>
              <a:rPr lang="en-US" altLang="en-US" sz="2600" dirty="0">
                <a:ea typeface="ＭＳ Ｐゴシック" panose="020B0600070205080204" pitchFamily="34" charset="-128"/>
              </a:rPr>
              <a:t>Microbiology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en-US" sz="2600" dirty="0">
                <a:ea typeface="ＭＳ Ｐゴシック" panose="020B0600070205080204" pitchFamily="34" charset="-128"/>
              </a:rPr>
              <a:t>	- </a:t>
            </a:r>
            <a:r>
              <a:rPr lang="en-US" altLang="en-US" sz="2200" dirty="0">
                <a:ea typeface="ＭＳ Ｐゴシック" panose="020B0600070205080204" pitchFamily="34" charset="-128"/>
              </a:rPr>
              <a:t>Samples screened for MDR colonization with </a:t>
            </a:r>
            <a:r>
              <a:rPr lang="en-US" altLang="en-US" sz="2200" dirty="0" err="1">
                <a:ea typeface="ＭＳ Ｐゴシック" panose="020B0600070205080204" pitchFamily="34" charset="-128"/>
              </a:rPr>
              <a:t>CHROMAgar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en-US" sz="2200" dirty="0">
                <a:ea typeface="ＭＳ Ｐゴシック" panose="020B0600070205080204" pitchFamily="34" charset="-128"/>
              </a:rPr>
              <a:t>	- CRE, </a:t>
            </a:r>
            <a:r>
              <a:rPr lang="en-US" altLang="en-US" sz="2200" dirty="0" err="1">
                <a:ea typeface="ＭＳ Ｐゴシック" panose="020B0600070205080204" pitchFamily="34" charset="-128"/>
              </a:rPr>
              <a:t>Ceph</a:t>
            </a:r>
            <a:r>
              <a:rPr lang="en-US" altLang="en-US" sz="2200" dirty="0">
                <a:ea typeface="ＭＳ Ｐゴシック" panose="020B0600070205080204" pitchFamily="34" charset="-128"/>
              </a:rPr>
              <a:t>-R</a:t>
            </a:r>
            <a:endParaRPr lang="en-US" altLang="en-US" sz="2600" dirty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19459" name="Picture 6">
            <a:extLst>
              <a:ext uri="{FF2B5EF4-FFF2-40B4-BE49-F238E27FC236}">
                <a16:creationId xmlns:a16="http://schemas.microsoft.com/office/drawing/2014/main" id="{E358BA62-5978-534F-8F3F-80659B1BA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" t="3899" r="1997" b="10628"/>
          <a:stretch>
            <a:fillRect/>
          </a:stretch>
        </p:blipFill>
        <p:spPr bwMode="auto">
          <a:xfrm>
            <a:off x="1246188" y="4183063"/>
            <a:ext cx="6162675" cy="197008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36250" y="6408201"/>
            <a:ext cx="2301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Macesic</a:t>
            </a:r>
            <a:r>
              <a:rPr lang="en-US" dirty="0"/>
              <a:t> et al CID 2018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67A20F41-52FB-3643-BF9B-A7D0D7669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757" y="1068388"/>
            <a:ext cx="1460500" cy="116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396207"/>
      </p:ext>
    </p:extLst>
  </p:cSld>
  <p:clrMapOvr>
    <a:masterClrMapping/>
  </p:clrMapOvr>
  <p:transition spd="slow" advTm="39712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84" t="2458" r="36141"/>
          <a:stretch/>
        </p:blipFill>
        <p:spPr>
          <a:xfrm>
            <a:off x="764856" y="1702775"/>
            <a:ext cx="5181044" cy="5140938"/>
          </a:xfrm>
          <a:prstGeom prst="rect">
            <a:avLst/>
          </a:prstGeom>
        </p:spPr>
      </p:pic>
      <p:sp>
        <p:nvSpPr>
          <p:cNvPr id="23553" name="Title 1">
            <a:extLst>
              <a:ext uri="{FF2B5EF4-FFF2-40B4-BE49-F238E27FC236}">
                <a16:creationId xmlns:a16="http://schemas.microsoft.com/office/drawing/2014/main" id="{CDA33E7A-9CE3-B746-890F-CBA8BE17E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>
                <a:solidFill>
                  <a:srgbClr val="00247D"/>
                </a:solidFill>
                <a:ea typeface="ＭＳ Ｐゴシック" panose="020B0600070205080204" pitchFamily="34" charset="-128"/>
              </a:rPr>
              <a:t>Frequent MDRO colonization associated with subsequent infection</a:t>
            </a:r>
            <a:endParaRPr lang="en-US" altLang="en-US" sz="4000">
              <a:ea typeface="ＭＳ Ｐゴシック" panose="020B0600070205080204" pitchFamily="34" charset="-128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55FF455-DE43-D44C-AC25-5885084AB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263" y="3808413"/>
            <a:ext cx="1335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p = 0.031</a:t>
            </a:r>
          </a:p>
        </p:txBody>
      </p:sp>
      <p:sp>
        <p:nvSpPr>
          <p:cNvPr id="23559" name="TextBox 2">
            <a:extLst>
              <a:ext uri="{FF2B5EF4-FFF2-40B4-BE49-F238E27FC236}">
                <a16:creationId xmlns:a16="http://schemas.microsoft.com/office/drawing/2014/main" id="{83E9EC3F-9ACB-6449-97F6-02D87C284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0" y="4341813"/>
            <a:ext cx="584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41%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556DB3-151E-5C40-BD41-B24612283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2187575"/>
            <a:ext cx="1050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 = 0.003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6592" y="2466169"/>
            <a:ext cx="26726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UTI accounted for 30% of infections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8EAA62A-C6FC-DE4E-9F1E-BA82831AC6CB}"/>
              </a:ext>
            </a:extLst>
          </p:cNvPr>
          <p:cNvCxnSpPr/>
          <p:nvPr/>
        </p:nvCxnSpPr>
        <p:spPr>
          <a:xfrm>
            <a:off x="7424737" y="4208463"/>
            <a:ext cx="0" cy="985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AD2C6F1-C1BF-444E-A470-1703117C1A84}"/>
              </a:ext>
            </a:extLst>
          </p:cNvPr>
          <p:cNvSpPr txBox="1"/>
          <p:nvPr/>
        </p:nvSpPr>
        <p:spPr>
          <a:xfrm>
            <a:off x="6650182" y="5510151"/>
            <a:ext cx="2125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Illumina whole genome sequencing to discern isolate relatedness</a:t>
            </a:r>
          </a:p>
        </p:txBody>
      </p:sp>
    </p:spTree>
    <p:extLst>
      <p:ext uri="{BB962C8B-B14F-4D97-AF65-F5344CB8AC3E}">
        <p14:creationId xmlns:p14="http://schemas.microsoft.com/office/powerpoint/2010/main" val="144670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8" descr="gn_pt_trajectory.pdf">
            <a:extLst>
              <a:ext uri="{FF2B5EF4-FFF2-40B4-BE49-F238E27FC236}">
                <a16:creationId xmlns:a16="http://schemas.microsoft.com/office/drawing/2014/main" id="{44BF5B5C-AAB2-1C48-82DE-6774C4E3F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5375"/>
            <a:ext cx="91440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771A53-E515-C64B-A48E-ECF1FD5DE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75" y="4827588"/>
            <a:ext cx="1790700" cy="3698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10/51 (20%)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8D2FD4-FEE9-BA4A-B27D-53FF009AE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47625"/>
            <a:ext cx="8686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/>
              <a:t>MDR persistence and progression from ESBL to CRE</a:t>
            </a:r>
            <a:endParaRPr lang="en-US" sz="3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896CA-B7AA-EF4B-B0CA-0BEDD833E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8336" y="5380522"/>
            <a:ext cx="1437091" cy="13489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8669498"/>
      </p:ext>
    </p:extLst>
  </p:cSld>
  <p:clrMapOvr>
    <a:masterClrMapping/>
  </p:clrMapOvr>
  <p:transition spd="slow" advTm="528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62BDBAA4-16BA-AF49-9785-74DE2BE8A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How does the microbiome adapt during MDR colonization?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E4099AE9-0DB8-124D-843E-1B33004F3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91372"/>
            <a:ext cx="8686800" cy="4556929"/>
          </a:xfrm>
        </p:spPr>
        <p:txBody>
          <a:bodyPr>
            <a:normAutofit/>
          </a:bodyPr>
          <a:lstStyle/>
          <a:p>
            <a:r>
              <a:rPr lang="en-US" altLang="en-US" sz="3000" dirty="0">
                <a:ea typeface="ＭＳ Ｐゴシック" panose="020B0600070205080204" pitchFamily="34" charset="-128"/>
              </a:rPr>
              <a:t>Selected 703 samples (standardized time points)</a:t>
            </a:r>
            <a:endParaRPr lang="en-US" altLang="ja-JP" sz="3000" dirty="0"/>
          </a:p>
          <a:p>
            <a:pPr eaLnBrk="1" hangingPunct="1"/>
            <a:r>
              <a:rPr lang="en-US" altLang="en-US" sz="3000" dirty="0">
                <a:ea typeface="ＭＳ Ｐゴシック" panose="020B0600070205080204" pitchFamily="34" charset="-128"/>
              </a:rPr>
              <a:t>16S rRNA V3-V4 region sequenced </a:t>
            </a:r>
          </a:p>
          <a:p>
            <a:pPr eaLnBrk="1" hangingPunct="1"/>
            <a:r>
              <a:rPr lang="en-US" altLang="en-US" sz="3000" dirty="0">
                <a:ea typeface="ＭＳ Ｐゴシック" panose="020B0600070205080204" pitchFamily="34" charset="-128"/>
              </a:rPr>
              <a:t>Analyses:</a:t>
            </a:r>
          </a:p>
          <a:p>
            <a:pPr marL="0" indent="0" eaLnBrk="1" hangingPunct="1">
              <a:buNone/>
            </a:pPr>
            <a:r>
              <a:rPr lang="en-US" altLang="en-US" sz="3000" dirty="0">
                <a:ea typeface="ＭＳ Ｐゴシック" panose="020B0600070205080204" pitchFamily="34" charset="-128"/>
              </a:rPr>
              <a:t>	- Alpha-diversity (diversity within sample)</a:t>
            </a:r>
          </a:p>
          <a:p>
            <a:pPr marL="0" indent="0" eaLnBrk="1" hangingPunct="1">
              <a:buNone/>
            </a:pPr>
            <a:r>
              <a:rPr lang="en-US" altLang="en-US" sz="3000" dirty="0">
                <a:ea typeface="ＭＳ Ｐゴシック" panose="020B0600070205080204" pitchFamily="34" charset="-128"/>
              </a:rPr>
              <a:t>	- Beta-diversity: weighted </a:t>
            </a:r>
            <a:r>
              <a:rPr lang="en-US" altLang="en-US" sz="3000" dirty="0" err="1">
                <a:ea typeface="ＭＳ Ｐゴシック" panose="020B0600070205080204" pitchFamily="34" charset="-128"/>
              </a:rPr>
              <a:t>UniFrac</a:t>
            </a:r>
            <a:r>
              <a:rPr lang="en-US" altLang="en-US" sz="3000" dirty="0">
                <a:ea typeface="ＭＳ Ｐゴシック" panose="020B0600070205080204" pitchFamily="34" charset="-128"/>
              </a:rPr>
              <a:t>, Bray Curtis </a:t>
            </a:r>
          </a:p>
          <a:p>
            <a:pPr marL="0" indent="0">
              <a:buNone/>
            </a:pPr>
            <a:r>
              <a:rPr lang="en-US" altLang="en-US" sz="3000" dirty="0">
                <a:ea typeface="ＭＳ Ｐゴシック" panose="020B0600070205080204" pitchFamily="34" charset="-128"/>
              </a:rPr>
              <a:t>	- Differential abundance of taxa</a:t>
            </a:r>
          </a:p>
          <a:p>
            <a:pPr eaLnBrk="1" hangingPunct="1"/>
            <a:r>
              <a:rPr lang="en-US" altLang="en-US" sz="3000" dirty="0">
                <a:ea typeface="ＭＳ Ｐゴシック" panose="020B0600070205080204" pitchFamily="34" charset="-128"/>
              </a:rPr>
              <a:t>Linear (mixed-effect) regression (</a:t>
            </a:r>
            <a:r>
              <a:rPr lang="el-GR" altLang="en-US" sz="3000" dirty="0">
                <a:ea typeface="ＭＳ Ｐゴシック" panose="020B0600070205080204" pitchFamily="34" charset="-128"/>
              </a:rPr>
              <a:t>α-</a:t>
            </a:r>
            <a:r>
              <a:rPr lang="en-US" altLang="en-US" sz="3000" dirty="0">
                <a:ea typeface="ＭＳ Ｐゴシック" panose="020B0600070205080204" pitchFamily="34" charset="-128"/>
              </a:rPr>
              <a:t>div); PERMANOVA (</a:t>
            </a:r>
            <a:r>
              <a:rPr lang="el-GR" altLang="en-US" sz="3000" dirty="0">
                <a:ea typeface="ＭＳ Ｐゴシック" panose="020B0600070205080204" pitchFamily="34" charset="-128"/>
              </a:rPr>
              <a:t>β-</a:t>
            </a:r>
            <a:r>
              <a:rPr lang="en-US" altLang="en-US" sz="3000" dirty="0">
                <a:ea typeface="ＭＳ Ｐゴシック" panose="020B0600070205080204" pitchFamily="34" charset="-128"/>
              </a:rPr>
              <a:t>div)</a:t>
            </a:r>
          </a:p>
          <a:p>
            <a:pPr eaLnBrk="1" hangingPunct="1"/>
            <a:endParaRPr lang="en-US" altLang="en-US" sz="3000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30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2889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D8C0D-9370-3248-B5EC-EF1CB0BE2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Reduced alpha-diversity in patients with subsequent UTI</a:t>
            </a:r>
          </a:p>
        </p:txBody>
      </p:sp>
      <p:pic>
        <p:nvPicPr>
          <p:cNvPr id="9" name="Picture 8" descr="Chart, box and whisker chart&#10;&#10;Description automatically generated">
            <a:extLst>
              <a:ext uri="{FF2B5EF4-FFF2-40B4-BE49-F238E27FC236}">
                <a16:creationId xmlns:a16="http://schemas.microsoft.com/office/drawing/2014/main" id="{A060949D-7A2E-F243-92A3-CFE5A241C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920" y="2129883"/>
            <a:ext cx="6337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78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5">
            <a:extLst>
              <a:ext uri="{FF2B5EF4-FFF2-40B4-BE49-F238E27FC236}">
                <a16:creationId xmlns:a16="http://schemas.microsoft.com/office/drawing/2014/main" id="{0E5B3B7C-995B-4443-9BF1-819B74636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5"/>
          <a:stretch>
            <a:fillRect/>
          </a:stretch>
        </p:blipFill>
        <p:spPr bwMode="auto">
          <a:xfrm>
            <a:off x="4783138" y="3408363"/>
            <a:ext cx="3195637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6">
            <a:extLst>
              <a:ext uri="{FF2B5EF4-FFF2-40B4-BE49-F238E27FC236}">
                <a16:creationId xmlns:a16="http://schemas.microsoft.com/office/drawing/2014/main" id="{A44D0882-F2C8-4446-B342-AC1435111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8"/>
          <a:stretch>
            <a:fillRect/>
          </a:stretch>
        </p:blipFill>
        <p:spPr bwMode="auto">
          <a:xfrm>
            <a:off x="984250" y="3409950"/>
            <a:ext cx="3195638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9">
            <a:extLst>
              <a:ext uri="{FF2B5EF4-FFF2-40B4-BE49-F238E27FC236}">
                <a16:creationId xmlns:a16="http://schemas.microsoft.com/office/drawing/2014/main" id="{B6D32E32-8CA1-ED4E-A306-79036FD96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0363" y="6246813"/>
            <a:ext cx="23923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00"/>
              <a:t>LME p&lt;0.0001</a:t>
            </a:r>
          </a:p>
        </p:txBody>
      </p:sp>
      <p:sp>
        <p:nvSpPr>
          <p:cNvPr id="43012" name="TextBox 10">
            <a:extLst>
              <a:ext uri="{FF2B5EF4-FFF2-40B4-BE49-F238E27FC236}">
                <a16:creationId xmlns:a16="http://schemas.microsoft.com/office/drawing/2014/main" id="{46E73619-3E04-7345-8EE5-B46B1A3FF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6264275"/>
            <a:ext cx="23907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00"/>
              <a:t>LME p&lt;0.0001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3D386-5B10-1B42-83F8-95ABADF0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pc="225" dirty="0"/>
              <a:t>Microbial signatures of MDRO colonization</a:t>
            </a:r>
          </a:p>
        </p:txBody>
      </p:sp>
      <p:sp>
        <p:nvSpPr>
          <p:cNvPr id="43014" name="Content Placeholder 2">
            <a:extLst>
              <a:ext uri="{FF2B5EF4-FFF2-40B4-BE49-F238E27FC236}">
                <a16:creationId xmlns:a16="http://schemas.microsoft.com/office/drawing/2014/main" id="{5B69218E-B8F3-5F4B-9BAA-24984C16D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8463"/>
            <a:ext cx="7824788" cy="3017837"/>
          </a:xfrm>
        </p:spPr>
        <p:txBody>
          <a:bodyPr/>
          <a:lstStyle/>
          <a:p>
            <a:pPr marL="411163" indent="-411163" algn="just">
              <a:spcAft>
                <a:spcPts val="800"/>
              </a:spcAft>
            </a:pPr>
            <a:r>
              <a: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Patients had lower </a:t>
            </a:r>
            <a:r>
              <a:rPr lang="el-GR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-diversity during MDRO colonization </a:t>
            </a:r>
          </a:p>
          <a:p>
            <a:pPr marL="411163" indent="-411163" algn="just">
              <a:spcAft>
                <a:spcPts val="800"/>
              </a:spcAft>
            </a:pPr>
            <a:r>
              <a: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All samples from patients colonized with MDRO </a:t>
            </a:r>
            <a:r>
              <a:rPr lang="en-US" altLang="en-US" sz="22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 any point </a:t>
            </a:r>
            <a:r>
              <a: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had lower  </a:t>
            </a:r>
            <a:r>
              <a:rPr lang="el-GR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en-US" sz="2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-diversity</a:t>
            </a:r>
          </a:p>
        </p:txBody>
      </p:sp>
    </p:spTree>
    <p:extLst>
      <p:ext uri="{BB962C8B-B14F-4D97-AF65-F5344CB8AC3E}">
        <p14:creationId xmlns:p14="http://schemas.microsoft.com/office/powerpoint/2010/main" val="2190452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7">
            <a:extLst>
              <a:ext uri="{FF2B5EF4-FFF2-40B4-BE49-F238E27FC236}">
                <a16:creationId xmlns:a16="http://schemas.microsoft.com/office/drawing/2014/main" id="{BC5EA907-3EEE-9049-B530-638549125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21" r="50163"/>
          <a:stretch/>
        </p:blipFill>
        <p:spPr bwMode="auto">
          <a:xfrm>
            <a:off x="1298575" y="2422208"/>
            <a:ext cx="3417804" cy="253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7220CA-145C-2C4C-ACC1-A462AC6E3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467361"/>
            <a:ext cx="86868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ea typeface="+mj-ea"/>
                <a:cs typeface="+mj-cs"/>
              </a:rPr>
              <a:t>Beta-diversity (community composition) differs in colonized versus non-colonized samples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A6BAD6-9A88-2145-91BB-DE6D5F153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068" y="5441950"/>
            <a:ext cx="746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9031EF-1BE9-DC4E-9BBC-D6C4DB677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358" y="5526170"/>
            <a:ext cx="1236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/>
              <a:t>Ceph</a:t>
            </a:r>
            <a:r>
              <a:rPr lang="en-US" altLang="en-US" sz="2800" dirty="0"/>
              <a:t>-R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DC8E44-D92A-7C4C-BD5D-F040410549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3" t="5300" b="50841"/>
          <a:stretch/>
        </p:blipFill>
        <p:spPr bwMode="auto">
          <a:xfrm>
            <a:off x="5170203" y="2554939"/>
            <a:ext cx="3516597" cy="240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57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BC2A8-C226-2F47-8BAB-12E756EC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38" y="274638"/>
            <a:ext cx="8526462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300" spc="225" dirty="0"/>
              <a:t>Differential abundance of taxa in PRE-LT samples in patients with future MDRO</a:t>
            </a:r>
          </a:p>
        </p:txBody>
      </p:sp>
      <p:pic>
        <p:nvPicPr>
          <p:cNvPr id="50178" name="Picture 20">
            <a:extLst>
              <a:ext uri="{FF2B5EF4-FFF2-40B4-BE49-F238E27FC236}">
                <a16:creationId xmlns:a16="http://schemas.microsoft.com/office/drawing/2014/main" id="{A5CF459B-12A1-9344-8470-36BA8D365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2135188"/>
            <a:ext cx="8707437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D0E8F2-2076-BE41-8BB7-0CCAF42617FF}"/>
              </a:ext>
            </a:extLst>
          </p:cNvPr>
          <p:cNvSpPr txBox="1"/>
          <p:nvPr/>
        </p:nvSpPr>
        <p:spPr>
          <a:xfrm>
            <a:off x="429500" y="6121697"/>
            <a:ext cx="8505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Potential for future early diagnostics and therapeutic interventions</a:t>
            </a:r>
          </a:p>
        </p:txBody>
      </p:sp>
    </p:spTree>
    <p:extLst>
      <p:ext uri="{BB962C8B-B14F-4D97-AF65-F5344CB8AC3E}">
        <p14:creationId xmlns:p14="http://schemas.microsoft.com/office/powerpoint/2010/main" val="396446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 and resistance to last resort antibiotics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70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Polymyxin</a:t>
            </a:r>
            <a:r>
              <a:rPr lang="en-US" sz="3600" dirty="0"/>
              <a:t> Resistance Occurs Through Lipid A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4875A-2C71-6242-9AB3-AD5943BEE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40" y="1851524"/>
            <a:ext cx="3680692" cy="45824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CDBD71-C09D-2449-905D-9CDB0A52F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693" y="2675653"/>
            <a:ext cx="3495077" cy="3599265"/>
          </a:xfrm>
          <a:prstGeom prst="rect">
            <a:avLst/>
          </a:prstGeom>
        </p:spPr>
      </p:pic>
      <p:sp>
        <p:nvSpPr>
          <p:cNvPr id="3" name="Donut 2">
            <a:extLst>
              <a:ext uri="{FF2B5EF4-FFF2-40B4-BE49-F238E27FC236}">
                <a16:creationId xmlns:a16="http://schemas.microsoft.com/office/drawing/2014/main" id="{E2111F11-10B9-D642-BAF4-514B28D0FB52}"/>
              </a:ext>
            </a:extLst>
          </p:cNvPr>
          <p:cNvSpPr>
            <a:spLocks noChangeAspect="1"/>
          </p:cNvSpPr>
          <p:nvPr/>
        </p:nvSpPr>
        <p:spPr>
          <a:xfrm>
            <a:off x="4987354" y="2326939"/>
            <a:ext cx="998165" cy="1462328"/>
          </a:xfrm>
          <a:prstGeom prst="donut">
            <a:avLst>
              <a:gd name="adj" fmla="val 52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FB151235-87F3-7E40-8A04-688CD65BDF1D}"/>
              </a:ext>
            </a:extLst>
          </p:cNvPr>
          <p:cNvSpPr>
            <a:spLocks noChangeAspect="1"/>
          </p:cNvSpPr>
          <p:nvPr/>
        </p:nvSpPr>
        <p:spPr>
          <a:xfrm>
            <a:off x="7679886" y="3126515"/>
            <a:ext cx="998165" cy="1462328"/>
          </a:xfrm>
          <a:prstGeom prst="donut">
            <a:avLst>
              <a:gd name="adj" fmla="val 52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878D2-5C61-1349-B2A6-CB340DB7F614}"/>
              </a:ext>
            </a:extLst>
          </p:cNvPr>
          <p:cNvSpPr/>
          <p:nvPr/>
        </p:nvSpPr>
        <p:spPr>
          <a:xfrm>
            <a:off x="0" y="6581001"/>
            <a:ext cx="29290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MT"/>
              </a:rPr>
              <a:t>Z. </a:t>
            </a:r>
            <a:r>
              <a:rPr lang="en-US" sz="1200" i="1" dirty="0" err="1">
                <a:latin typeface="ArialMT"/>
              </a:rPr>
              <a:t>Beilstein</a:t>
            </a:r>
            <a:r>
              <a:rPr lang="en-US" sz="1200" i="1" dirty="0">
                <a:latin typeface="ArialMT"/>
              </a:rPr>
              <a:t> J. Org. Chem. </a:t>
            </a:r>
            <a:r>
              <a:rPr lang="en-US" sz="1200" dirty="0">
                <a:latin typeface="ArialMT"/>
              </a:rPr>
              <a:t>2018, </a:t>
            </a:r>
            <a:r>
              <a:rPr lang="en-US" sz="1200" i="1" dirty="0">
                <a:latin typeface="ArialMT"/>
              </a:rPr>
              <a:t>14, </a:t>
            </a:r>
            <a:r>
              <a:rPr lang="en-US" sz="1200" dirty="0">
                <a:latin typeface="ArialMT"/>
              </a:rPr>
              <a:t>25. </a:t>
            </a:r>
          </a:p>
        </p:txBody>
      </p:sp>
    </p:spTree>
    <p:extLst>
      <p:ext uri="{BB962C8B-B14F-4D97-AF65-F5344CB8AC3E}">
        <p14:creationId xmlns:p14="http://schemas.microsoft.com/office/powerpoint/2010/main" val="232675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69572E-B773-A649-ABFE-BEBCD975D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16" y="348020"/>
            <a:ext cx="7886700" cy="868430"/>
          </a:xfrm>
        </p:spPr>
        <p:txBody>
          <a:bodyPr>
            <a:normAutofit fontScale="90000"/>
          </a:bodyPr>
          <a:lstStyle/>
          <a:p>
            <a:r>
              <a:rPr lang="en-US" dirty="0"/>
              <a:t>Genomic determinants of PR – many two-component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B6B2A-AB8B-854B-899B-5BA2E9012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F3CF64-7C58-ED48-B151-C0AF0EEF359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ED701-07AC-B243-AC05-22961A3D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16" y="1804806"/>
            <a:ext cx="4165600" cy="4432300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90507A7-4BB5-9C42-86DD-9F397E70E9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9004" y="1871278"/>
            <a:ext cx="4000684" cy="425840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Canonical polymyxin</a:t>
            </a:r>
          </a:p>
          <a:p>
            <a:pPr marL="0" indent="0">
              <a:buNone/>
            </a:pPr>
            <a:r>
              <a:rPr lang="en-US" b="1" dirty="0"/>
              <a:t>resistance genes</a:t>
            </a:r>
          </a:p>
          <a:p>
            <a:r>
              <a:rPr lang="en-US" i="1" dirty="0" err="1"/>
              <a:t>mgrB</a:t>
            </a:r>
            <a:endParaRPr lang="en-US" i="1" dirty="0"/>
          </a:p>
          <a:p>
            <a:r>
              <a:rPr lang="en-US" i="1" dirty="0" err="1"/>
              <a:t>crrA</a:t>
            </a:r>
            <a:endParaRPr lang="en-US" i="1" dirty="0"/>
          </a:p>
          <a:p>
            <a:r>
              <a:rPr lang="en-US" i="1" dirty="0" err="1"/>
              <a:t>crrB</a:t>
            </a:r>
            <a:endParaRPr lang="en-US" i="1" dirty="0"/>
          </a:p>
          <a:p>
            <a:r>
              <a:rPr lang="en-US" i="1" dirty="0" err="1"/>
              <a:t>phoP</a:t>
            </a:r>
            <a:endParaRPr lang="en-US" i="1" dirty="0"/>
          </a:p>
          <a:p>
            <a:r>
              <a:rPr lang="en-US" i="1" dirty="0" err="1"/>
              <a:t>phoQ</a:t>
            </a:r>
            <a:endParaRPr lang="en-US" i="1" dirty="0"/>
          </a:p>
          <a:p>
            <a:r>
              <a:rPr lang="en-US" i="1" dirty="0" err="1"/>
              <a:t>pmrA</a:t>
            </a:r>
            <a:endParaRPr lang="en-US" i="1" dirty="0"/>
          </a:p>
          <a:p>
            <a:r>
              <a:rPr lang="en-US" i="1" dirty="0" err="1"/>
              <a:t>pmrB</a:t>
            </a:r>
            <a:endParaRPr lang="en-US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57762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69B136-689B-C845-9884-3E1315CF4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88" y="179337"/>
            <a:ext cx="8436203" cy="868430"/>
          </a:xfrm>
        </p:spPr>
        <p:txBody>
          <a:bodyPr>
            <a:normAutofit fontScale="90000"/>
          </a:bodyPr>
          <a:lstStyle/>
          <a:p>
            <a:r>
              <a:rPr lang="en-US" dirty="0"/>
              <a:t>Multiplicity of alterations leading to PR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63032-A6F9-1248-A453-82C7AE72A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F3CF64-7C58-ED48-B151-C0AF0EEF359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B580CA4-1133-7647-BC73-E796EC671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699" y="1247071"/>
            <a:ext cx="5190892" cy="51908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1409" y="1536174"/>
            <a:ext cx="31174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Comprehensive genomics of all PR isolates (n=164) compared to non-PR (n=388)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129 variants, 79 combinations in canonical genes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67/83 not previously described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8488" y="6542116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Macesic</a:t>
            </a:r>
            <a:r>
              <a:rPr lang="en-US" sz="1400" dirty="0"/>
              <a:t> et al. CID 2019</a:t>
            </a:r>
          </a:p>
        </p:txBody>
      </p:sp>
    </p:spTree>
    <p:extLst>
      <p:ext uri="{BB962C8B-B14F-4D97-AF65-F5344CB8AC3E}">
        <p14:creationId xmlns:p14="http://schemas.microsoft.com/office/powerpoint/2010/main" val="222023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623336"/>
              </p:ext>
            </p:extLst>
          </p:nvPr>
        </p:nvGraphicFramePr>
        <p:xfrm>
          <a:off x="135461" y="2019300"/>
          <a:ext cx="8957736" cy="4330703"/>
        </p:xfrm>
        <a:graphic>
          <a:graphicData uri="http://schemas.openxmlformats.org/drawingml/2006/table">
            <a:tbl>
              <a:tblPr/>
              <a:tblGrid>
                <a:gridCol w="1976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5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8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8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8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88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1947">
                <a:tc gridSpan="8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9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668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Susc.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Resistant (n=164)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668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</a:t>
                      </a:r>
                      <a:r>
                        <a:rPr lang="en-US" sz="2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128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No. of isolates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mgrB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phoP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phoQ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crrA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33921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 err="1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crrB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pmrA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521698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pmrB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Multiple</a:t>
                      </a:r>
                      <a:r>
                        <a:rPr lang="en-US" sz="2000" b="1" baseline="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 SNPs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7942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="1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No SNPs / IS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ＭＳ 明朝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ＭＳ 明朝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61" y="410106"/>
            <a:ext cx="855133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Mutations in canonical genes do not fully correlate with PR in clinical isolates</a:t>
            </a:r>
          </a:p>
        </p:txBody>
      </p:sp>
      <p:sp>
        <p:nvSpPr>
          <p:cNvPr id="3" name="Oval 2"/>
          <p:cNvSpPr/>
          <p:nvPr/>
        </p:nvSpPr>
        <p:spPr>
          <a:xfrm>
            <a:off x="2067280" y="3188353"/>
            <a:ext cx="851233" cy="294549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5400000">
            <a:off x="4655155" y="3837425"/>
            <a:ext cx="851233" cy="4674215"/>
          </a:xfrm>
          <a:prstGeom prst="ellipse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9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150634" y="3309943"/>
            <a:ext cx="851233" cy="2945490"/>
          </a:xfrm>
          <a:prstGeom prst="ellipse">
            <a:avLst/>
          </a:prstGeom>
          <a:noFill/>
          <a:ln>
            <a:solidFill>
              <a:srgbClr val="C425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7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in the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86866"/>
          </a:xfrm>
        </p:spPr>
        <p:txBody>
          <a:bodyPr>
            <a:normAutofit lnSpcReduction="10000"/>
          </a:bodyPr>
          <a:lstStyle/>
          <a:p>
            <a:r>
              <a:rPr lang="en-US" sz="3300" dirty="0"/>
              <a:t>Functional evidence is lacking for vast majority of detected variations</a:t>
            </a:r>
          </a:p>
          <a:p>
            <a:r>
              <a:rPr lang="en-US" sz="3300" dirty="0"/>
              <a:t>Unclear determinants of high-level PR (</a:t>
            </a:r>
            <a:r>
              <a:rPr lang="en-US" sz="3300" i="1" dirty="0" err="1"/>
              <a:t>crrB</a:t>
            </a:r>
            <a:r>
              <a:rPr lang="en-US" sz="3300" dirty="0"/>
              <a:t>)</a:t>
            </a:r>
          </a:p>
          <a:p>
            <a:r>
              <a:rPr lang="en-US" sz="3300" dirty="0"/>
              <a:t>Novel determinants of PR?</a:t>
            </a:r>
          </a:p>
          <a:p>
            <a:r>
              <a:rPr lang="en-US" sz="3300" dirty="0"/>
              <a:t>Barriers: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dirty="0"/>
              <a:t>Near pan-resistance complicates genome editing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dirty="0"/>
              <a:t>Lack of efficient </a:t>
            </a:r>
            <a:r>
              <a:rPr lang="en-US" sz="3300" dirty="0" err="1"/>
              <a:t>markerless</a:t>
            </a:r>
            <a:r>
              <a:rPr lang="en-US" sz="3300" dirty="0"/>
              <a:t> genetic manipulation systems</a:t>
            </a:r>
          </a:p>
        </p:txBody>
      </p:sp>
    </p:spTree>
    <p:extLst>
      <p:ext uri="{BB962C8B-B14F-4D97-AF65-F5344CB8AC3E}">
        <p14:creationId xmlns:p14="http://schemas.microsoft.com/office/powerpoint/2010/main" val="1634035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Adaptation of a singe plasmid CRISPR-Cas9 system to MDR </a:t>
            </a:r>
            <a:r>
              <a:rPr lang="en-US" i="1" dirty="0"/>
              <a:t>K. </a:t>
            </a:r>
            <a:r>
              <a:rPr lang="en-US" i="1" dirty="0" err="1"/>
              <a:t>pneumoniae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555" y="2185988"/>
            <a:ext cx="3480038" cy="3892123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dirty="0" err="1"/>
              <a:t>Zeocin</a:t>
            </a:r>
            <a:r>
              <a:rPr lang="en-US" dirty="0"/>
              <a:t> Resistance Cassette</a:t>
            </a:r>
          </a:p>
          <a:p>
            <a:pPr lvl="2"/>
            <a:r>
              <a:rPr lang="en-US" dirty="0" err="1"/>
              <a:t>Bleomycin</a:t>
            </a:r>
            <a:r>
              <a:rPr lang="en-US" dirty="0"/>
              <a:t> derivative with activity against CRE</a:t>
            </a:r>
          </a:p>
          <a:p>
            <a:pPr lvl="1"/>
            <a:r>
              <a:rPr lang="en-US" dirty="0"/>
              <a:t>Cas9 Protein</a:t>
            </a:r>
          </a:p>
          <a:p>
            <a:pPr lvl="2"/>
            <a:r>
              <a:rPr lang="en-US" i="1" dirty="0"/>
              <a:t>Streptococcus thermophilus</a:t>
            </a:r>
          </a:p>
          <a:p>
            <a:pPr lvl="1"/>
            <a:r>
              <a:rPr lang="en-US" dirty="0"/>
              <a:t>Lambda Red Recombineering genes</a:t>
            </a:r>
          </a:p>
          <a:p>
            <a:pPr lvl="2"/>
            <a:r>
              <a:rPr lang="en-US" dirty="0"/>
              <a:t>Improves homologous recombination</a:t>
            </a:r>
          </a:p>
          <a:p>
            <a:pPr lvl="1"/>
            <a:r>
              <a:rPr lang="en-US" dirty="0"/>
              <a:t>Gene specific homology</a:t>
            </a:r>
          </a:p>
          <a:p>
            <a:pPr lvl="2"/>
            <a:r>
              <a:rPr lang="en-US" dirty="0"/>
              <a:t>Gene knockouts</a:t>
            </a:r>
          </a:p>
          <a:p>
            <a:pPr lvl="2"/>
            <a:r>
              <a:rPr lang="en-US" dirty="0"/>
              <a:t>SNP insertion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BB4329-DE81-436D-8EAE-2106DB3A5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85988"/>
            <a:ext cx="4750420" cy="36356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A5603B-3CA0-684A-8D80-D0BC7578AF12}"/>
              </a:ext>
            </a:extLst>
          </p:cNvPr>
          <p:cNvSpPr/>
          <p:nvPr/>
        </p:nvSpPr>
        <p:spPr>
          <a:xfrm>
            <a:off x="5793291" y="6416221"/>
            <a:ext cx="41689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McConville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Cell Reports 2020</a:t>
            </a:r>
          </a:p>
        </p:txBody>
      </p:sp>
    </p:spTree>
    <p:extLst>
      <p:ext uri="{BB962C8B-B14F-4D97-AF65-F5344CB8AC3E}">
        <p14:creationId xmlns:p14="http://schemas.microsoft.com/office/powerpoint/2010/main" val="2328243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370E-8759-BA45-B90B-A6E1E883F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Several SNPs occurring in </a:t>
            </a:r>
            <a:r>
              <a:rPr lang="en-US" i="1" dirty="0" err="1"/>
              <a:t>crrB</a:t>
            </a:r>
            <a:endParaRPr lang="en-US" dirty="0"/>
          </a:p>
        </p:txBody>
      </p:sp>
      <p:pic>
        <p:nvPicPr>
          <p:cNvPr id="13" name="Picture 12"/>
          <p:cNvPicPr/>
          <p:nvPr/>
        </p:nvPicPr>
        <p:blipFill>
          <a:blip r:embed="rId2"/>
          <a:stretch>
            <a:fillRect/>
          </a:stretch>
        </p:blipFill>
        <p:spPr>
          <a:xfrm>
            <a:off x="860778" y="1835008"/>
            <a:ext cx="7196667" cy="41339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628" y="6148111"/>
            <a:ext cx="4489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HAMP: </a:t>
            </a:r>
            <a:r>
              <a:rPr lang="en-US" dirty="0" err="1"/>
              <a:t>histidine</a:t>
            </a:r>
            <a:r>
              <a:rPr lang="en-US" dirty="0"/>
              <a:t> kinase phosphatase domain</a:t>
            </a:r>
          </a:p>
          <a:p>
            <a:r>
              <a:rPr lang="en-US" dirty="0" err="1"/>
              <a:t>HisKA</a:t>
            </a:r>
            <a:r>
              <a:rPr lang="en-US" dirty="0"/>
              <a:t>: His Kinase A </a:t>
            </a:r>
            <a:r>
              <a:rPr lang="en-US" dirty="0" err="1"/>
              <a:t>phosphoacceptor</a:t>
            </a:r>
            <a:r>
              <a:rPr lang="en-US" dirty="0"/>
              <a:t> domain</a:t>
            </a:r>
          </a:p>
        </p:txBody>
      </p:sp>
    </p:spTree>
    <p:extLst>
      <p:ext uri="{BB962C8B-B14F-4D97-AF65-F5344CB8AC3E}">
        <p14:creationId xmlns:p14="http://schemas.microsoft.com/office/powerpoint/2010/main" val="3727508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57548E-06E0-E84B-876D-F9DFD942758D}"/>
              </a:ext>
            </a:extLst>
          </p:cNvPr>
          <p:cNvSpPr txBox="1"/>
          <p:nvPr/>
        </p:nvSpPr>
        <p:spPr>
          <a:xfrm>
            <a:off x="5895228" y="3127852"/>
            <a:ext cx="1080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&gt;512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17DFE-7021-1146-AFBB-418F74A490E4}"/>
              </a:ext>
            </a:extLst>
          </p:cNvPr>
          <p:cNvSpPr txBox="1"/>
          <p:nvPr/>
        </p:nvSpPr>
        <p:spPr>
          <a:xfrm>
            <a:off x="5873796" y="4508986"/>
            <a:ext cx="1080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&gt;512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34792-74D4-4845-9FD2-ED6BF2CA3380}"/>
              </a:ext>
            </a:extLst>
          </p:cNvPr>
          <p:cNvSpPr txBox="1"/>
          <p:nvPr/>
        </p:nvSpPr>
        <p:spPr>
          <a:xfrm>
            <a:off x="6006060" y="5948218"/>
            <a:ext cx="1080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879652-47FD-4D45-A8E3-3BF08B8F9C49}"/>
              </a:ext>
            </a:extLst>
          </p:cNvPr>
          <p:cNvGrpSpPr/>
          <p:nvPr/>
        </p:nvGrpSpPr>
        <p:grpSpPr>
          <a:xfrm>
            <a:off x="2132674" y="5607446"/>
            <a:ext cx="2009175" cy="1186048"/>
            <a:chOff x="3202783" y="5695679"/>
            <a:chExt cx="2678900" cy="1186048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818B1BEA-25BC-AA47-86BE-359D23BB1EB1}"/>
                </a:ext>
              </a:extLst>
            </p:cNvPr>
            <p:cNvSpPr/>
            <p:nvPr/>
          </p:nvSpPr>
          <p:spPr>
            <a:xfrm>
              <a:off x="3202783" y="5932775"/>
              <a:ext cx="2678900" cy="69582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1F3ED7-25FC-F44A-A401-59FB70D52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75314" y="5695679"/>
              <a:ext cx="2018235" cy="118604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CA1211-0B1A-3243-BAD7-4513A77349B5}"/>
              </a:ext>
            </a:extLst>
          </p:cNvPr>
          <p:cNvGrpSpPr/>
          <p:nvPr/>
        </p:nvGrpSpPr>
        <p:grpSpPr>
          <a:xfrm>
            <a:off x="4346661" y="5950475"/>
            <a:ext cx="1835408" cy="616711"/>
            <a:chOff x="5943590" y="5950473"/>
            <a:chExt cx="2447210" cy="616711"/>
          </a:xfrm>
        </p:grpSpPr>
        <p:sp>
          <p:nvSpPr>
            <p:cNvPr id="11" name="Terminator 10">
              <a:extLst>
                <a:ext uri="{FF2B5EF4-FFF2-40B4-BE49-F238E27FC236}">
                  <a16:creationId xmlns:a16="http://schemas.microsoft.com/office/drawing/2014/main" id="{75FC3F34-491B-4D4C-AB74-FEF86BC6C68C}"/>
                </a:ext>
              </a:extLst>
            </p:cNvPr>
            <p:cNvSpPr/>
            <p:nvPr/>
          </p:nvSpPr>
          <p:spPr>
            <a:xfrm>
              <a:off x="5943590" y="5950473"/>
              <a:ext cx="2005021" cy="616711"/>
            </a:xfrm>
            <a:prstGeom prst="flowChartTerminator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CBB1B2-2984-2E4A-8F32-F6972EF02984}"/>
                </a:ext>
              </a:extLst>
            </p:cNvPr>
            <p:cNvSpPr txBox="1"/>
            <p:nvPr/>
          </p:nvSpPr>
          <p:spPr>
            <a:xfrm>
              <a:off x="6059137" y="5974715"/>
              <a:ext cx="233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latin typeface="Symbol" pitchFamily="2" charset="2"/>
                </a:rPr>
                <a:t>D</a:t>
              </a:r>
              <a:r>
                <a:rPr lang="en-US" sz="2800" b="1" i="1" dirty="0" err="1">
                  <a:solidFill>
                    <a:schemeClr val="bg1"/>
                  </a:solidFill>
                </a:rPr>
                <a:t>mgrB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F0A40E-3B95-B64A-ADA6-CC6415340156}"/>
              </a:ext>
            </a:extLst>
          </p:cNvPr>
          <p:cNvGrpSpPr/>
          <p:nvPr/>
        </p:nvGrpSpPr>
        <p:grpSpPr>
          <a:xfrm>
            <a:off x="4207327" y="4512947"/>
            <a:ext cx="1883643" cy="607313"/>
            <a:chOff x="5836188" y="4512945"/>
            <a:chExt cx="2511524" cy="607313"/>
          </a:xfrm>
        </p:grpSpPr>
        <p:sp>
          <p:nvSpPr>
            <p:cNvPr id="14" name="Terminator 13">
              <a:extLst>
                <a:ext uri="{FF2B5EF4-FFF2-40B4-BE49-F238E27FC236}">
                  <a16:creationId xmlns:a16="http://schemas.microsoft.com/office/drawing/2014/main" id="{09936F13-5262-9940-9872-5DDB455B74CC}"/>
                </a:ext>
              </a:extLst>
            </p:cNvPr>
            <p:cNvSpPr/>
            <p:nvPr/>
          </p:nvSpPr>
          <p:spPr>
            <a:xfrm>
              <a:off x="5943593" y="4512945"/>
              <a:ext cx="2005018" cy="607313"/>
            </a:xfrm>
            <a:prstGeom prst="flowChartTerminator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8F11CE-8419-C843-A7A2-23169FB67769}"/>
                </a:ext>
              </a:extLst>
            </p:cNvPr>
            <p:cNvSpPr txBox="1"/>
            <p:nvPr/>
          </p:nvSpPr>
          <p:spPr>
            <a:xfrm>
              <a:off x="5836188" y="4563284"/>
              <a:ext cx="25115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CrrB_P151S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1F7E4A-901B-534C-B71A-339F31F9400E}"/>
              </a:ext>
            </a:extLst>
          </p:cNvPr>
          <p:cNvGrpSpPr/>
          <p:nvPr/>
        </p:nvGrpSpPr>
        <p:grpSpPr>
          <a:xfrm>
            <a:off x="4243777" y="3108744"/>
            <a:ext cx="1748747" cy="646743"/>
            <a:chOff x="5884788" y="3108742"/>
            <a:chExt cx="2331662" cy="646743"/>
          </a:xfrm>
        </p:grpSpPr>
        <p:sp>
          <p:nvSpPr>
            <p:cNvPr id="17" name="Terminator 16">
              <a:extLst>
                <a:ext uri="{FF2B5EF4-FFF2-40B4-BE49-F238E27FC236}">
                  <a16:creationId xmlns:a16="http://schemas.microsoft.com/office/drawing/2014/main" id="{1F0D6F2A-5E0F-794C-A7B2-6EAE923B7571}"/>
                </a:ext>
              </a:extLst>
            </p:cNvPr>
            <p:cNvSpPr/>
            <p:nvPr/>
          </p:nvSpPr>
          <p:spPr>
            <a:xfrm>
              <a:off x="5986655" y="3108742"/>
              <a:ext cx="2005018" cy="646743"/>
            </a:xfrm>
            <a:prstGeom prst="flowChartTerminator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5EA8B8-C0FA-2840-BC97-D854776DBF16}"/>
                </a:ext>
              </a:extLst>
            </p:cNvPr>
            <p:cNvSpPr txBox="1"/>
            <p:nvPr/>
          </p:nvSpPr>
          <p:spPr>
            <a:xfrm>
              <a:off x="5884788" y="3195613"/>
              <a:ext cx="23316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CrrB_L94M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8DF1CDB-7E69-004E-B0A6-095F45EBAB92}"/>
              </a:ext>
            </a:extLst>
          </p:cNvPr>
          <p:cNvGrpSpPr/>
          <p:nvPr/>
        </p:nvGrpSpPr>
        <p:grpSpPr>
          <a:xfrm>
            <a:off x="2186117" y="2925504"/>
            <a:ext cx="2009176" cy="1115702"/>
            <a:chOff x="3141242" y="2925504"/>
            <a:chExt cx="2678901" cy="1115702"/>
          </a:xfrm>
        </p:grpSpPr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676CB943-78DF-5D4C-BB40-203EF590B2D4}"/>
                </a:ext>
              </a:extLst>
            </p:cNvPr>
            <p:cNvSpPr/>
            <p:nvPr/>
          </p:nvSpPr>
          <p:spPr>
            <a:xfrm>
              <a:off x="3141242" y="3147963"/>
              <a:ext cx="2678901" cy="69582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1728EDA-C57E-3B45-9716-35828619B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6902" y="2925504"/>
              <a:ext cx="1898528" cy="1115702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8D11F3-C1F2-9D44-8760-88C900097DD1}"/>
              </a:ext>
            </a:extLst>
          </p:cNvPr>
          <p:cNvGrpSpPr/>
          <p:nvPr/>
        </p:nvGrpSpPr>
        <p:grpSpPr>
          <a:xfrm>
            <a:off x="2175120" y="4176480"/>
            <a:ext cx="2009175" cy="1167133"/>
            <a:chOff x="3126581" y="4176478"/>
            <a:chExt cx="2678900" cy="1167133"/>
          </a:xfrm>
        </p:grpSpPr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3EE3AA6E-8DEF-5046-9CD8-CA41DEC14BB3}"/>
                </a:ext>
              </a:extLst>
            </p:cNvPr>
            <p:cNvSpPr/>
            <p:nvPr/>
          </p:nvSpPr>
          <p:spPr>
            <a:xfrm>
              <a:off x="3126581" y="4463509"/>
              <a:ext cx="2678900" cy="69582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64537AD-754F-A94E-82CF-BB703F8DF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684" y="4176478"/>
              <a:ext cx="1986046" cy="1167133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C5A7D94-5571-AF43-BDCC-250DB1AB9A72}"/>
              </a:ext>
            </a:extLst>
          </p:cNvPr>
          <p:cNvSpPr txBox="1"/>
          <p:nvPr/>
        </p:nvSpPr>
        <p:spPr>
          <a:xfrm>
            <a:off x="4445234" y="5524293"/>
            <a:ext cx="1449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NR5452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0AC25B-1D58-5B4E-BA51-9066E841038D}"/>
              </a:ext>
            </a:extLst>
          </p:cNvPr>
          <p:cNvSpPr txBox="1"/>
          <p:nvPr/>
        </p:nvSpPr>
        <p:spPr>
          <a:xfrm>
            <a:off x="4386451" y="4086429"/>
            <a:ext cx="1619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NR5452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F7D86F-D888-0D4E-A3D9-891678EE72FA}"/>
              </a:ext>
            </a:extLst>
          </p:cNvPr>
          <p:cNvSpPr txBox="1"/>
          <p:nvPr/>
        </p:nvSpPr>
        <p:spPr>
          <a:xfrm>
            <a:off x="4386451" y="2688325"/>
            <a:ext cx="1508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NR5452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B74E172-C044-F84F-B440-08170C7FD443}"/>
              </a:ext>
            </a:extLst>
          </p:cNvPr>
          <p:cNvGrpSpPr/>
          <p:nvPr/>
        </p:nvGrpSpPr>
        <p:grpSpPr>
          <a:xfrm>
            <a:off x="448057" y="1940338"/>
            <a:ext cx="1572734" cy="670055"/>
            <a:chOff x="1019175" y="2543893"/>
            <a:chExt cx="2096978" cy="670055"/>
          </a:xfrm>
        </p:grpSpPr>
        <p:sp>
          <p:nvSpPr>
            <p:cNvPr id="30" name="Terminator 29">
              <a:extLst>
                <a:ext uri="{FF2B5EF4-FFF2-40B4-BE49-F238E27FC236}">
                  <a16:creationId xmlns:a16="http://schemas.microsoft.com/office/drawing/2014/main" id="{26BF07D5-D7D5-034B-AA92-027C7AEE54D0}"/>
                </a:ext>
              </a:extLst>
            </p:cNvPr>
            <p:cNvSpPr/>
            <p:nvPr/>
          </p:nvSpPr>
          <p:spPr>
            <a:xfrm>
              <a:off x="1019175" y="2543893"/>
              <a:ext cx="2069305" cy="670055"/>
            </a:xfrm>
            <a:prstGeom prst="flowChartTerminator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73577C4-1B16-4648-B593-A5AAFFE56257}"/>
                </a:ext>
              </a:extLst>
            </p:cNvPr>
            <p:cNvSpPr txBox="1"/>
            <p:nvPr/>
          </p:nvSpPr>
          <p:spPr>
            <a:xfrm>
              <a:off x="1019175" y="2597825"/>
              <a:ext cx="2096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NR5452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7E749D4-35ED-AD4B-972E-23C2102DBB47}"/>
              </a:ext>
            </a:extLst>
          </p:cNvPr>
          <p:cNvSpPr txBox="1"/>
          <p:nvPr/>
        </p:nvSpPr>
        <p:spPr>
          <a:xfrm>
            <a:off x="0" y="1932715"/>
            <a:ext cx="728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F48CA9A-B81C-B94B-A7E3-747FF3C85B16}"/>
              </a:ext>
            </a:extLst>
          </p:cNvPr>
          <p:cNvGrpSpPr/>
          <p:nvPr/>
        </p:nvGrpSpPr>
        <p:grpSpPr>
          <a:xfrm>
            <a:off x="4257313" y="1957709"/>
            <a:ext cx="1748748" cy="635541"/>
            <a:chOff x="5902833" y="1861456"/>
            <a:chExt cx="2331663" cy="635541"/>
          </a:xfrm>
        </p:grpSpPr>
        <p:sp>
          <p:nvSpPr>
            <p:cNvPr id="39" name="Terminator 38">
              <a:extLst>
                <a:ext uri="{FF2B5EF4-FFF2-40B4-BE49-F238E27FC236}">
                  <a16:creationId xmlns:a16="http://schemas.microsoft.com/office/drawing/2014/main" id="{7F73AE8F-5265-3046-85B7-9702A43C2A4A}"/>
                </a:ext>
              </a:extLst>
            </p:cNvPr>
            <p:cNvSpPr/>
            <p:nvPr/>
          </p:nvSpPr>
          <p:spPr>
            <a:xfrm>
              <a:off x="6008082" y="1861456"/>
              <a:ext cx="1962164" cy="635541"/>
            </a:xfrm>
            <a:prstGeom prst="flowChartTerminator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8FD074-39C9-0E4B-A9D1-6ACFFAA92F06}"/>
                </a:ext>
              </a:extLst>
            </p:cNvPr>
            <p:cNvSpPr txBox="1"/>
            <p:nvPr/>
          </p:nvSpPr>
          <p:spPr>
            <a:xfrm>
              <a:off x="5902833" y="1914205"/>
              <a:ext cx="23316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CrrB_L87V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0AFA5E5-DC76-7040-9398-ED67F5B7CA48}"/>
              </a:ext>
            </a:extLst>
          </p:cNvPr>
          <p:cNvGrpSpPr/>
          <p:nvPr/>
        </p:nvGrpSpPr>
        <p:grpSpPr>
          <a:xfrm>
            <a:off x="2198149" y="1677129"/>
            <a:ext cx="2009177" cy="1186377"/>
            <a:chOff x="3141241" y="1629002"/>
            <a:chExt cx="2678902" cy="1186377"/>
          </a:xfrm>
        </p:grpSpPr>
        <p:sp>
          <p:nvSpPr>
            <p:cNvPr id="42" name="Right Arrow 41">
              <a:extLst>
                <a:ext uri="{FF2B5EF4-FFF2-40B4-BE49-F238E27FC236}">
                  <a16:creationId xmlns:a16="http://schemas.microsoft.com/office/drawing/2014/main" id="{1AFB4BC3-08EF-2643-AF44-70303C37435B}"/>
                </a:ext>
              </a:extLst>
            </p:cNvPr>
            <p:cNvSpPr/>
            <p:nvPr/>
          </p:nvSpPr>
          <p:spPr>
            <a:xfrm>
              <a:off x="3141241" y="1877196"/>
              <a:ext cx="2678902" cy="69582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FAE7C94-9E37-5044-93DE-094C612AF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9684" y="1629002"/>
              <a:ext cx="2018794" cy="1186377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8094831-62A9-B346-9923-8ACA54135815}"/>
              </a:ext>
            </a:extLst>
          </p:cNvPr>
          <p:cNvSpPr txBox="1"/>
          <p:nvPr/>
        </p:nvSpPr>
        <p:spPr>
          <a:xfrm>
            <a:off x="4288483" y="1512367"/>
            <a:ext cx="1606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NR5452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8CF120-4CBF-4143-B59F-4CB890FACE74}"/>
              </a:ext>
            </a:extLst>
          </p:cNvPr>
          <p:cNvSpPr txBox="1"/>
          <p:nvPr/>
        </p:nvSpPr>
        <p:spPr>
          <a:xfrm>
            <a:off x="5865150" y="1932715"/>
            <a:ext cx="1080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&gt;512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FA671372-FAFC-1246-AE07-6E3644A8F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34" y="93901"/>
            <a:ext cx="880533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All three </a:t>
            </a:r>
            <a:r>
              <a:rPr lang="en-US" i="1" dirty="0" err="1"/>
              <a:t>crrB</a:t>
            </a:r>
            <a:r>
              <a:rPr lang="en-US" i="1" dirty="0"/>
              <a:t> </a:t>
            </a:r>
            <a:r>
              <a:rPr lang="en-US" dirty="0"/>
              <a:t>SNPs confer high level resistance</a:t>
            </a:r>
          </a:p>
        </p:txBody>
      </p:sp>
    </p:spTree>
    <p:extLst>
      <p:ext uri="{BB962C8B-B14F-4D97-AF65-F5344CB8AC3E}">
        <p14:creationId xmlns:p14="http://schemas.microsoft.com/office/powerpoint/2010/main" val="2045062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1147-85A8-D34B-B65E-C18A10B3B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Isogenic mutants display differences in survival analysis in </a:t>
            </a:r>
            <a:r>
              <a:rPr lang="en-US" i="1" dirty="0"/>
              <a:t>G. </a:t>
            </a:r>
            <a:r>
              <a:rPr lang="en-US" i="1" dirty="0" err="1"/>
              <a:t>mellonella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48582" y="2174876"/>
            <a:ext cx="2915356" cy="3951288"/>
          </a:xfrm>
        </p:spPr>
        <p:txBody>
          <a:bodyPr/>
          <a:lstStyle/>
          <a:p>
            <a:r>
              <a:rPr lang="en-US" dirty="0" err="1"/>
              <a:t>Waxworm</a:t>
            </a:r>
            <a:r>
              <a:rPr lang="en-US" dirty="0"/>
              <a:t> model</a:t>
            </a:r>
          </a:p>
          <a:p>
            <a:r>
              <a:rPr lang="en-US" dirty="0" err="1"/>
              <a:t>Hindleg</a:t>
            </a:r>
            <a:r>
              <a:rPr lang="en-US" dirty="0"/>
              <a:t> injection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fr-FR" dirty="0"/>
              <a:t>5 x 10</a:t>
            </a:r>
            <a:r>
              <a:rPr lang="fr-FR" baseline="30000" dirty="0"/>
              <a:t>8</a:t>
            </a:r>
            <a:r>
              <a:rPr lang="fr-FR" dirty="0"/>
              <a:t> </a:t>
            </a:r>
            <a:r>
              <a:rPr lang="fr-FR" dirty="0" err="1"/>
              <a:t>CFUs</a:t>
            </a:r>
            <a:r>
              <a:rPr lang="fr-FR" dirty="0"/>
              <a:t>/ml</a:t>
            </a:r>
            <a:endParaRPr lang="en-US" dirty="0"/>
          </a:p>
          <a:p>
            <a:r>
              <a:rPr lang="en-US" dirty="0"/>
              <a:t>72 hour survival</a:t>
            </a:r>
          </a:p>
          <a:p>
            <a:r>
              <a:rPr lang="en-US" dirty="0"/>
              <a:t>Groups of 20, triplicates</a:t>
            </a:r>
          </a:p>
          <a:p>
            <a:r>
              <a:rPr lang="en-US" dirty="0"/>
              <a:t>Differences between mutants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997AB-C778-7D47-9C42-FCD6CF482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938" y="1552116"/>
            <a:ext cx="5782507" cy="51620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26677" y="2032000"/>
            <a:ext cx="9197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Low:</a:t>
            </a:r>
          </a:p>
          <a:p>
            <a:r>
              <a:rPr lang="en-US" dirty="0">
                <a:solidFill>
                  <a:srgbClr val="FF8000"/>
                </a:solidFill>
              </a:rPr>
              <a:t>crrB87</a:t>
            </a:r>
          </a:p>
          <a:p>
            <a:r>
              <a:rPr lang="en-US" dirty="0" err="1">
                <a:solidFill>
                  <a:srgbClr val="C4256B"/>
                </a:solidFill>
                <a:latin typeface="Symbol" charset="2"/>
                <a:cs typeface="Symbol" charset="2"/>
              </a:rPr>
              <a:t>D</a:t>
            </a:r>
            <a:r>
              <a:rPr lang="en-US" dirty="0" err="1">
                <a:solidFill>
                  <a:srgbClr val="C4256B"/>
                </a:solidFill>
              </a:rPr>
              <a:t>mgrB</a:t>
            </a:r>
            <a:endParaRPr lang="en-US" dirty="0">
              <a:solidFill>
                <a:srgbClr val="C4256B"/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crrB151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26677" y="4811889"/>
            <a:ext cx="10054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High</a:t>
            </a:r>
            <a:r>
              <a:rPr lang="en-US" sz="2000" dirty="0">
                <a:solidFill>
                  <a:srgbClr val="FF00FF"/>
                </a:solidFill>
              </a:rPr>
              <a:t>:</a:t>
            </a:r>
          </a:p>
          <a:p>
            <a:r>
              <a:rPr lang="en-US" sz="2000" dirty="0">
                <a:solidFill>
                  <a:srgbClr val="FF00FF"/>
                </a:solidFill>
              </a:rPr>
              <a:t>crrB151</a:t>
            </a:r>
          </a:p>
          <a:p>
            <a:r>
              <a:rPr lang="en-US" sz="2000" dirty="0" err="1">
                <a:solidFill>
                  <a:srgbClr val="FF00FF"/>
                </a:solidFill>
                <a:latin typeface="Symbol" charset="2"/>
                <a:cs typeface="Symbol" charset="2"/>
              </a:rPr>
              <a:t>D</a:t>
            </a:r>
            <a:r>
              <a:rPr lang="en-US" sz="2000" dirty="0" err="1">
                <a:solidFill>
                  <a:srgbClr val="FF00FF"/>
                </a:solidFill>
              </a:rPr>
              <a:t>mgrB</a:t>
            </a:r>
            <a:endParaRPr lang="en-US" sz="2000" dirty="0">
              <a:solidFill>
                <a:srgbClr val="3366FF"/>
              </a:solidFill>
            </a:endParaRPr>
          </a:p>
          <a:p>
            <a:r>
              <a:rPr lang="en-US" sz="2000" dirty="0">
                <a:solidFill>
                  <a:srgbClr val="3366FF"/>
                </a:solidFill>
              </a:rPr>
              <a:t>crrB94</a:t>
            </a:r>
          </a:p>
        </p:txBody>
      </p:sp>
    </p:spTree>
    <p:extLst>
      <p:ext uri="{BB962C8B-B14F-4D97-AF65-F5344CB8AC3E}">
        <p14:creationId xmlns:p14="http://schemas.microsoft.com/office/powerpoint/2010/main" val="34013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CD244-0EB3-B446-840A-88D8B6090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Conclusions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E4112-4FC5-3B49-B0E9-522FE61A1A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8356" y="1363136"/>
            <a:ext cx="869808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Gut microbiome serves as an important reservoir for MDRO and subsequent infections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Last resort antibiotic resistance to polymyxins</a:t>
            </a:r>
          </a:p>
          <a:p>
            <a:pPr marL="800100" lvl="1" indent="-342900">
              <a:spcBef>
                <a:spcPts val="0"/>
              </a:spcBef>
            </a:pPr>
            <a:r>
              <a:rPr lang="en-US" sz="2000" dirty="0"/>
              <a:t>Polygenetic trait with different levels of resistance and virulence</a:t>
            </a:r>
          </a:p>
          <a:p>
            <a:pPr marL="800100" lvl="1" indent="-342900">
              <a:spcBef>
                <a:spcPts val="0"/>
              </a:spcBef>
            </a:pPr>
            <a:r>
              <a:rPr lang="en-US" sz="2000" dirty="0"/>
              <a:t>Intersection of antibiotic resistance and virulence</a:t>
            </a:r>
          </a:p>
          <a:p>
            <a:pPr marL="800100" lvl="1" indent="-342900">
              <a:spcBef>
                <a:spcPts val="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2427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6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00247D"/>
                </a:solidFill>
              </a:rPr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944" y="1290989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Uhlemann Laboratory</a:t>
            </a:r>
          </a:p>
          <a:p>
            <a:pPr marL="912813" lvl="1" indent="-342900">
              <a:buFont typeface="Arial"/>
              <a:buChar char="•"/>
            </a:pPr>
            <a:r>
              <a:rPr lang="en-US" sz="1800" dirty="0" err="1">
                <a:solidFill>
                  <a:srgbClr val="008000"/>
                </a:solidFill>
              </a:rPr>
              <a:t>Medini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 err="1">
                <a:solidFill>
                  <a:srgbClr val="008000"/>
                </a:solidFill>
              </a:rPr>
              <a:t>Annavajhala</a:t>
            </a:r>
            <a:endParaRPr lang="en-US" sz="1800" dirty="0">
              <a:solidFill>
                <a:srgbClr val="008000"/>
              </a:solidFill>
            </a:endParaRPr>
          </a:p>
          <a:p>
            <a:pPr marL="912813" lvl="1" indent="-342900">
              <a:buFont typeface="Arial"/>
              <a:buChar char="•"/>
            </a:pPr>
            <a:r>
              <a:rPr lang="en-US" sz="1800" dirty="0" err="1">
                <a:solidFill>
                  <a:srgbClr val="008000"/>
                </a:solidFill>
              </a:rPr>
              <a:t>Nenad</a:t>
            </a:r>
            <a:r>
              <a:rPr lang="en-US" sz="1800" dirty="0">
                <a:solidFill>
                  <a:srgbClr val="008000"/>
                </a:solidFill>
              </a:rPr>
              <a:t> </a:t>
            </a:r>
            <a:r>
              <a:rPr lang="en-US" sz="1800" dirty="0" err="1">
                <a:solidFill>
                  <a:srgbClr val="008000"/>
                </a:solidFill>
              </a:rPr>
              <a:t>Macesic</a:t>
            </a:r>
            <a:endParaRPr lang="en-US" sz="1800" dirty="0">
              <a:solidFill>
                <a:srgbClr val="008000"/>
              </a:solidFill>
            </a:endParaRPr>
          </a:p>
          <a:p>
            <a:pPr marL="912813" lvl="1" indent="-342900">
              <a:buFont typeface="Arial"/>
              <a:buChar char="•"/>
            </a:pPr>
            <a:r>
              <a:rPr lang="en-US" sz="1800" dirty="0">
                <a:solidFill>
                  <a:srgbClr val="008000"/>
                </a:solidFill>
              </a:rPr>
              <a:t>Angela Gomez-Simmonds</a:t>
            </a:r>
          </a:p>
          <a:p>
            <a:pPr marL="912813" lvl="1" indent="-342900">
              <a:buFont typeface="Arial"/>
              <a:buChar char="•"/>
            </a:pPr>
            <a:r>
              <a:rPr lang="en-US" sz="1800" dirty="0"/>
              <a:t>Sean Sullivan</a:t>
            </a:r>
          </a:p>
          <a:p>
            <a:pPr marL="912813" lvl="1" indent="-342900">
              <a:buFont typeface="Arial"/>
              <a:buChar char="•"/>
            </a:pPr>
            <a:r>
              <a:rPr lang="en-US" sz="1800" dirty="0"/>
              <a:t>Marley </a:t>
            </a:r>
            <a:r>
              <a:rPr lang="en-US" sz="1800" dirty="0" err="1"/>
              <a:t>Giddins</a:t>
            </a:r>
            <a:endParaRPr lang="en-US" sz="1800" dirty="0"/>
          </a:p>
          <a:p>
            <a:pPr marL="912813" lvl="1" indent="-342900">
              <a:buFont typeface="Arial"/>
              <a:buChar char="•"/>
            </a:pPr>
            <a:r>
              <a:rPr lang="en-US" sz="1800" dirty="0" err="1"/>
              <a:t>Stephania</a:t>
            </a:r>
            <a:r>
              <a:rPr lang="en-US" sz="1800" dirty="0"/>
              <a:t> Stump</a:t>
            </a:r>
          </a:p>
          <a:p>
            <a:pPr marL="912813" lvl="1" indent="-342900">
              <a:buFont typeface="Arial"/>
              <a:buChar char="•"/>
            </a:pPr>
            <a:r>
              <a:rPr lang="en-US" sz="1800" dirty="0"/>
              <a:t>Sabrina Kahn</a:t>
            </a:r>
          </a:p>
          <a:p>
            <a:pPr marL="912813" lvl="1" indent="-342900">
              <a:buFont typeface="Arial"/>
              <a:buChar char="•"/>
            </a:pPr>
            <a:r>
              <a:rPr lang="en-US" sz="1800" dirty="0" err="1"/>
              <a:t>Wenjing</a:t>
            </a:r>
            <a:r>
              <a:rPr lang="en-US" sz="1800" dirty="0"/>
              <a:t> </a:t>
            </a:r>
            <a:r>
              <a:rPr lang="en-US" sz="1800" dirty="0" err="1"/>
              <a:t>Geng</a:t>
            </a:r>
            <a:endParaRPr lang="en-US" sz="1800" dirty="0"/>
          </a:p>
          <a:p>
            <a:pPr marL="912813" lvl="1" indent="-342900">
              <a:buFont typeface="Arial"/>
              <a:buChar char="•"/>
            </a:pPr>
            <a:r>
              <a:rPr lang="en-US" sz="1800" dirty="0"/>
              <a:t>Felix </a:t>
            </a:r>
            <a:r>
              <a:rPr lang="en-US" sz="1800" dirty="0" err="1"/>
              <a:t>Rozenberg</a:t>
            </a:r>
            <a:endParaRPr lang="en-US" sz="1800" dirty="0"/>
          </a:p>
          <a:p>
            <a:pPr marL="912813" lvl="1" indent="-342900">
              <a:buFont typeface="Arial"/>
              <a:buChar char="•"/>
            </a:pPr>
            <a:r>
              <a:rPr lang="en-US" sz="1800" dirty="0"/>
              <a:t>Jessica </a:t>
            </a:r>
            <a:r>
              <a:rPr lang="en-US" sz="1800" dirty="0" err="1"/>
              <a:t>Weidler</a:t>
            </a:r>
            <a:endParaRPr lang="en-US" sz="1800" dirty="0"/>
          </a:p>
          <a:p>
            <a:pPr marL="912813" lvl="1" indent="-342900">
              <a:buFont typeface="Arial"/>
              <a:buChar char="•"/>
            </a:pP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Thomas McConville</a:t>
            </a:r>
          </a:p>
          <a:p>
            <a:pPr marL="342900" indent="-342900">
              <a:buFont typeface="Arial"/>
              <a:buChar char="•"/>
            </a:pPr>
            <a:endParaRPr lang="en-US" sz="1600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4648200" y="1387229"/>
            <a:ext cx="4038600" cy="5009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Columbia O’Brien Center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Ali </a:t>
            </a:r>
            <a:r>
              <a:rPr lang="en-US" sz="2000" dirty="0" err="1"/>
              <a:t>Gharavi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Cathy Mendelsohn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Jonathan </a:t>
            </a:r>
            <a:r>
              <a:rPr lang="en-US" sz="2000" dirty="0" err="1"/>
              <a:t>Barasch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E6B09D-4390-B248-9E35-01B6E6792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092" y="3389319"/>
            <a:ext cx="4714651" cy="26519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0788" y="6199463"/>
            <a:ext cx="6186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Funding:</a:t>
            </a:r>
          </a:p>
          <a:p>
            <a:r>
              <a:rPr lang="en-US" dirty="0"/>
              <a:t>NIH/NIAID, NIH/NIDDK U54 Columbia University O’Brien Center </a:t>
            </a:r>
          </a:p>
        </p:txBody>
      </p:sp>
    </p:spTree>
    <p:extLst>
      <p:ext uri="{BB962C8B-B14F-4D97-AF65-F5344CB8AC3E}">
        <p14:creationId xmlns:p14="http://schemas.microsoft.com/office/powerpoint/2010/main" val="2789090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000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4058</TotalTime>
  <Words>1121</Words>
  <Application>Microsoft Macintosh PowerPoint</Application>
  <PresentationFormat>On-screen Show (4:3)</PresentationFormat>
  <Paragraphs>284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ArialMT</vt:lpstr>
      <vt:lpstr>Calibri</vt:lpstr>
      <vt:lpstr>Mangal</vt:lpstr>
      <vt:lpstr>Symbol</vt:lpstr>
      <vt:lpstr>Office Theme</vt:lpstr>
      <vt:lpstr>PowerPoint Presentation</vt:lpstr>
      <vt:lpstr>Outline of talk</vt:lpstr>
      <vt:lpstr>Multi-Drug Resistant Organisms</vt:lpstr>
      <vt:lpstr>Urinary tract infections as reservoirs of antibiotic resistance</vt:lpstr>
      <vt:lpstr>Horizontal gene transfer and resistance</vt:lpstr>
      <vt:lpstr>Gut Microbiota and MDRO</vt:lpstr>
      <vt:lpstr>Prospective Cohort Study</vt:lpstr>
      <vt:lpstr>Frequent MDRO colonization associated with subsequent infection</vt:lpstr>
      <vt:lpstr>MDR persistence and progression from ESBL to CRE</vt:lpstr>
      <vt:lpstr>How does the microbiome adapt during MDR colonization?</vt:lpstr>
      <vt:lpstr>Reduced alpha-diversity in patients with subsequent UTI</vt:lpstr>
      <vt:lpstr>Microbial signatures of MDRO colonization</vt:lpstr>
      <vt:lpstr>Beta-diversity (community composition) differs in colonized versus non-colonized samples</vt:lpstr>
      <vt:lpstr>Differential abundance of taxa in PRE-LT samples in patients with future MDRO</vt:lpstr>
      <vt:lpstr>UTI and resistance to last resort antibiotics</vt:lpstr>
      <vt:lpstr>Polymyxin Resistance Occurs Through Lipid A Modifications</vt:lpstr>
      <vt:lpstr>Genomic determinants of PR – many two-component systems</vt:lpstr>
      <vt:lpstr>Multiplicity of alterations leading to PR</vt:lpstr>
      <vt:lpstr>Mutations in canonical genes do not fully correlate with PR in clinical isolates</vt:lpstr>
      <vt:lpstr>Barriers in the Field</vt:lpstr>
      <vt:lpstr>Adaptation of a singe plasmid CRISPR-Cas9 system to MDR K. pneumoniae</vt:lpstr>
      <vt:lpstr>Several SNPs occurring in crrB</vt:lpstr>
      <vt:lpstr>All three crrB SNPs confer high level resistance</vt:lpstr>
      <vt:lpstr>Isogenic mutants display differences in survival analysis in G. mellonella</vt:lpstr>
      <vt:lpstr>Conclusions </vt:lpstr>
      <vt:lpstr>Acknowledgments</vt:lpstr>
      <vt:lpstr>Thank you</vt:lpstr>
    </vt:vector>
  </TitlesOfParts>
  <Company>CUMC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Genomic insights into the evolution of drug resistance in CRE</dc:title>
  <dc:creator>Anne-Catrin Uhlemann</dc:creator>
  <cp:lastModifiedBy>Uhlemann, Anne-Catrin</cp:lastModifiedBy>
  <cp:revision>465</cp:revision>
  <dcterms:created xsi:type="dcterms:W3CDTF">2017-09-14T15:03:50Z</dcterms:created>
  <dcterms:modified xsi:type="dcterms:W3CDTF">2020-12-10T22:15:16Z</dcterms:modified>
</cp:coreProperties>
</file>