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92" r:id="rId2"/>
    <p:sldId id="291" r:id="rId3"/>
    <p:sldId id="312" r:id="rId4"/>
    <p:sldId id="313" r:id="rId5"/>
    <p:sldId id="304" r:id="rId6"/>
    <p:sldId id="305" r:id="rId7"/>
    <p:sldId id="306" r:id="rId8"/>
    <p:sldId id="307" r:id="rId9"/>
    <p:sldId id="293" r:id="rId10"/>
    <p:sldId id="294" r:id="rId11"/>
    <p:sldId id="314" r:id="rId12"/>
    <p:sldId id="295" r:id="rId13"/>
    <p:sldId id="296" r:id="rId14"/>
    <p:sldId id="298" r:id="rId15"/>
    <p:sldId id="327" r:id="rId16"/>
    <p:sldId id="299" r:id="rId17"/>
    <p:sldId id="300" r:id="rId18"/>
    <p:sldId id="301" r:id="rId19"/>
    <p:sldId id="309" r:id="rId20"/>
    <p:sldId id="310" r:id="rId21"/>
    <p:sldId id="311" r:id="rId22"/>
    <p:sldId id="326" r:id="rId23"/>
    <p:sldId id="308" r:id="rId24"/>
    <p:sldId id="317" r:id="rId25"/>
    <p:sldId id="318" r:id="rId26"/>
    <p:sldId id="316" r:id="rId27"/>
    <p:sldId id="319" r:id="rId28"/>
    <p:sldId id="320" r:id="rId29"/>
    <p:sldId id="321" r:id="rId30"/>
    <p:sldId id="322" r:id="rId31"/>
    <p:sldId id="323" r:id="rId32"/>
    <p:sldId id="324" r:id="rId33"/>
    <p:sldId id="325" r:id="rId34"/>
    <p:sldId id="328" r:id="rId35"/>
    <p:sldId id="329" r:id="rId36"/>
    <p:sldId id="331" r:id="rId37"/>
    <p:sldId id="332" r:id="rId38"/>
    <p:sldId id="333" r:id="rId39"/>
    <p:sldId id="330" r:id="rId40"/>
    <p:sldId id="334" r:id="rId41"/>
    <p:sldId id="335" r:id="rId42"/>
    <p:sldId id="336" r:id="rId43"/>
    <p:sldId id="338" r:id="rId44"/>
    <p:sldId id="339" r:id="rId45"/>
    <p:sldId id="337" r:id="rId46"/>
    <p:sldId id="315" r:id="rId47"/>
    <p:sldId id="261" r:id="rId4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47" autoAdjust="0"/>
    <p:restoredTop sz="94660"/>
  </p:normalViewPr>
  <p:slideViewPr>
    <p:cSldViewPr>
      <p:cViewPr varScale="1">
        <p:scale>
          <a:sx n="164" d="100"/>
          <a:sy n="164" d="100"/>
        </p:scale>
        <p:origin x="408" y="13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N05-COREA-CIFS\Home1\Users\coshepar\My%20Documents\Pregnancy%20in%20Spina%20Bifida\Data\Copy%20of%20Delivery%20Trends%20over%20Time_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n-US" sz="1400"/>
              <a:t>Rate of Deliveries Among Women with Spina Bifida</a:t>
            </a:r>
          </a:p>
        </c:rich>
      </c:tx>
      <c:overlay val="0"/>
    </c:title>
    <c:autoTitleDeleted val="0"/>
    <c:plotArea>
      <c:layout>
        <c:manualLayout>
          <c:layoutTarget val="inner"/>
          <c:xMode val="edge"/>
          <c:yMode val="edge"/>
          <c:x val="0.16422723601857461"/>
          <c:y val="0.25413705572299355"/>
          <c:w val="0.60940372838010637"/>
          <c:h val="0.57859074227607654"/>
        </c:manualLayout>
      </c:layout>
      <c:lineChart>
        <c:grouping val="standard"/>
        <c:varyColors val="0"/>
        <c:ser>
          <c:idx val="1"/>
          <c:order val="0"/>
          <c:tx>
            <c:strRef>
              <c:f>'Spina Bifida'!$G$1</c:f>
              <c:strCache>
                <c:ptCount val="1"/>
                <c:pt idx="0">
                  <c:v>Spina Bifida Deliveries per 100,000 Deliveries </c:v>
                </c:pt>
              </c:strCache>
            </c:strRef>
          </c:tx>
          <c:spPr>
            <a:ln>
              <a:solidFill>
                <a:srgbClr val="0000FF"/>
              </a:solidFill>
            </a:ln>
          </c:spPr>
          <c:marker>
            <c:spPr>
              <a:solidFill>
                <a:srgbClr val="0000FF"/>
              </a:solidFill>
              <a:ln>
                <a:solidFill>
                  <a:srgbClr val="0000FF"/>
                </a:solidFill>
              </a:ln>
            </c:spPr>
          </c:marker>
          <c:cat>
            <c:numRef>
              <c:f>'Spina Bifida'!$A$2:$A$12</c:f>
              <c:numCache>
                <c:formatCode>General</c:formatCode>
                <c:ptCount val="11"/>
                <c:pt idx="0">
                  <c:v>2003</c:v>
                </c:pt>
                <c:pt idx="1">
                  <c:v>2004</c:v>
                </c:pt>
                <c:pt idx="2">
                  <c:v>2005</c:v>
                </c:pt>
                <c:pt idx="3">
                  <c:v>2006</c:v>
                </c:pt>
                <c:pt idx="4">
                  <c:v>2007</c:v>
                </c:pt>
                <c:pt idx="5">
                  <c:v>2008</c:v>
                </c:pt>
                <c:pt idx="6">
                  <c:v>2009</c:v>
                </c:pt>
                <c:pt idx="7">
                  <c:v>2010</c:v>
                </c:pt>
                <c:pt idx="8">
                  <c:v>2011</c:v>
                </c:pt>
                <c:pt idx="9">
                  <c:v>2012</c:v>
                </c:pt>
                <c:pt idx="10">
                  <c:v>2013</c:v>
                </c:pt>
              </c:numCache>
            </c:numRef>
          </c:cat>
          <c:val>
            <c:numRef>
              <c:f>'Spina Bifida'!$G$2:$G$12</c:f>
              <c:numCache>
                <c:formatCode>General</c:formatCode>
                <c:ptCount val="11"/>
                <c:pt idx="0">
                  <c:v>16</c:v>
                </c:pt>
                <c:pt idx="1">
                  <c:v>17</c:v>
                </c:pt>
                <c:pt idx="2">
                  <c:v>21</c:v>
                </c:pt>
                <c:pt idx="3">
                  <c:v>19</c:v>
                </c:pt>
                <c:pt idx="4">
                  <c:v>23</c:v>
                </c:pt>
                <c:pt idx="5">
                  <c:v>28</c:v>
                </c:pt>
                <c:pt idx="6">
                  <c:v>27</c:v>
                </c:pt>
                <c:pt idx="7">
                  <c:v>29</c:v>
                </c:pt>
                <c:pt idx="8">
                  <c:v>29</c:v>
                </c:pt>
                <c:pt idx="9">
                  <c:v>31</c:v>
                </c:pt>
                <c:pt idx="10">
                  <c:v>25</c:v>
                </c:pt>
              </c:numCache>
            </c:numRef>
          </c:val>
          <c:smooth val="0"/>
          <c:extLst>
            <c:ext xmlns:c16="http://schemas.microsoft.com/office/drawing/2014/chart" uri="{C3380CC4-5D6E-409C-BE32-E72D297353CC}">
              <c16:uniqueId val="{00000000-12A3-49A8-85E9-5127FB9E3F58}"/>
            </c:ext>
          </c:extLst>
        </c:ser>
        <c:dLbls>
          <c:showLegendKey val="0"/>
          <c:showVal val="0"/>
          <c:showCatName val="0"/>
          <c:showSerName val="0"/>
          <c:showPercent val="0"/>
          <c:showBubbleSize val="0"/>
        </c:dLbls>
        <c:marker val="1"/>
        <c:smooth val="0"/>
        <c:axId val="90037248"/>
        <c:axId val="97997568"/>
      </c:lineChart>
      <c:catAx>
        <c:axId val="90037248"/>
        <c:scaling>
          <c:orientation val="minMax"/>
        </c:scaling>
        <c:delete val="0"/>
        <c:axPos val="b"/>
        <c:numFmt formatCode="General" sourceLinked="1"/>
        <c:majorTickMark val="none"/>
        <c:minorTickMark val="none"/>
        <c:tickLblPos val="nextTo"/>
        <c:txPr>
          <a:bodyPr/>
          <a:lstStyle/>
          <a:p>
            <a:pPr>
              <a:defRPr sz="1100"/>
            </a:pPr>
            <a:endParaRPr lang="en-US"/>
          </a:p>
        </c:txPr>
        <c:crossAx val="97997568"/>
        <c:crosses val="autoZero"/>
        <c:auto val="1"/>
        <c:lblAlgn val="ctr"/>
        <c:lblOffset val="100"/>
        <c:noMultiLvlLbl val="0"/>
      </c:catAx>
      <c:valAx>
        <c:axId val="97997568"/>
        <c:scaling>
          <c:orientation val="minMax"/>
        </c:scaling>
        <c:delete val="0"/>
        <c:axPos val="l"/>
        <c:majorGridlines/>
        <c:title>
          <c:tx>
            <c:rich>
              <a:bodyPr/>
              <a:lstStyle/>
              <a:p>
                <a:pPr>
                  <a:defRPr sz="1800"/>
                </a:pPr>
                <a:r>
                  <a:rPr lang="en-US" sz="1800" dirty="0"/>
                  <a:t>Number of </a:t>
                </a:r>
                <a:r>
                  <a:rPr lang="en-US" sz="1800" dirty="0" smtClean="0"/>
                  <a:t>SB </a:t>
                </a:r>
                <a:r>
                  <a:rPr lang="en-US" sz="1800" dirty="0"/>
                  <a:t>Deliveries per 100,000 Deliveries</a:t>
                </a:r>
              </a:p>
            </c:rich>
          </c:tx>
          <c:layout>
            <c:manualLayout>
              <c:xMode val="edge"/>
              <c:yMode val="edge"/>
              <c:x val="3.9145299145299149E-2"/>
              <c:y val="0.16749347258485642"/>
            </c:manualLayout>
          </c:layout>
          <c:overlay val="0"/>
        </c:title>
        <c:numFmt formatCode="General" sourceLinked="1"/>
        <c:majorTickMark val="none"/>
        <c:minorTickMark val="none"/>
        <c:tickLblPos val="nextTo"/>
        <c:txPr>
          <a:bodyPr/>
          <a:lstStyle/>
          <a:p>
            <a:pPr>
              <a:defRPr sz="1400"/>
            </a:pPr>
            <a:endParaRPr lang="en-US"/>
          </a:p>
        </c:txPr>
        <c:crossAx val="90037248"/>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437191-787B-4465-96FE-52BC4AA42FBB}" type="datetimeFigureOut">
              <a:rPr lang="en-US" smtClean="0"/>
              <a:t>12/3/2020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D5ADAF-3135-402E-A0E2-4F1A369896BA}" type="slidenum">
              <a:rPr lang="en-US" smtClean="0"/>
              <a:t>‹#›</a:t>
            </a:fld>
            <a:endParaRPr lang="en-US"/>
          </a:p>
        </p:txBody>
      </p:sp>
    </p:spTree>
    <p:extLst>
      <p:ext uri="{BB962C8B-B14F-4D97-AF65-F5344CB8AC3E}">
        <p14:creationId xmlns:p14="http://schemas.microsoft.com/office/powerpoint/2010/main" val="4253817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Spina</a:t>
            </a:r>
            <a:r>
              <a:rPr lang="en-US" dirty="0" smtClean="0"/>
              <a:t> bifida is a neural</a:t>
            </a:r>
            <a:r>
              <a:rPr lang="en-US" baseline="0" dirty="0" smtClean="0"/>
              <a:t> tube defect and is</a:t>
            </a:r>
            <a:r>
              <a:rPr lang="en-US" dirty="0" smtClean="0"/>
              <a:t> the most common</a:t>
            </a:r>
            <a:r>
              <a:rPr lang="en-US" baseline="0" dirty="0" smtClean="0"/>
              <a:t> congenital cause of a physical disability.  There are different types of </a:t>
            </a:r>
            <a:r>
              <a:rPr lang="en-US" baseline="0" dirty="0" err="1" smtClean="0"/>
              <a:t>spina</a:t>
            </a:r>
            <a:r>
              <a:rPr lang="en-US" baseline="0" dirty="0" smtClean="0"/>
              <a:t> bifida.  </a:t>
            </a:r>
            <a:r>
              <a:rPr lang="en-US" baseline="0" dirty="0" err="1" smtClean="0"/>
              <a:t>Spina</a:t>
            </a:r>
            <a:r>
              <a:rPr lang="en-US" baseline="0" dirty="0" smtClean="0"/>
              <a:t> bifida </a:t>
            </a:r>
            <a:r>
              <a:rPr lang="en-US" baseline="0" dirty="0" err="1" smtClean="0"/>
              <a:t>occulta</a:t>
            </a:r>
            <a:r>
              <a:rPr lang="en-US" baseline="0" dirty="0" smtClean="0"/>
              <a:t> is the mildest form caused by a defect in the boney spine.  </a:t>
            </a:r>
            <a:r>
              <a:rPr lang="en-US" baseline="0" dirty="0" err="1" smtClean="0"/>
              <a:t>Meningocele</a:t>
            </a:r>
            <a:r>
              <a:rPr lang="en-US" baseline="0" dirty="0" smtClean="0"/>
              <a:t> occurs when the sac covering the spinal cord protrudes through an opening in the baby’s back.  Myelomeningocele is the most common and severe form, occurring when both the sac and neural elements of the spinal cord itself protrude through.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8765CC-35FA-4570-A848-19174C9294F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089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814388"/>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371850"/>
            <a:ext cx="6400800" cy="8572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B40D2146-909C-47B7-89E9-AE1CF1ED9479}"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395807-07EC-4AA3-8FAD-E9C1DDBCA4E1}" type="slidenum">
              <a:rPr lang="en-US" smtClean="0"/>
              <a:t>‹#›</a:t>
            </a:fld>
            <a:endParaRPr lang="en-US"/>
          </a:p>
        </p:txBody>
      </p:sp>
      <p:grpSp>
        <p:nvGrpSpPr>
          <p:cNvPr id="14" name="Group 13"/>
          <p:cNvGrpSpPr/>
          <p:nvPr userDrawn="1"/>
        </p:nvGrpSpPr>
        <p:grpSpPr>
          <a:xfrm>
            <a:off x="3429000" y="133350"/>
            <a:ext cx="2209800" cy="1905000"/>
            <a:chOff x="3429000" y="133350"/>
            <a:chExt cx="2209800" cy="1905000"/>
          </a:xfrm>
        </p:grpSpPr>
        <p:sp>
          <p:nvSpPr>
            <p:cNvPr id="8" name="Rectangle 7"/>
            <p:cNvSpPr/>
            <p:nvPr userDrawn="1"/>
          </p:nvSpPr>
          <p:spPr>
            <a:xfrm>
              <a:off x="3429000" y="133350"/>
              <a:ext cx="2209800" cy="1905000"/>
            </a:xfrm>
            <a:prstGeom prst="rect">
              <a:avLst/>
            </a:prstGeom>
            <a:solidFill>
              <a:srgbClr val="0024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5" descr="C:\DOCUME~1\PWOMBLE\LOCALS~1\TEMP\wzb23c\signature-vertical-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53702" y="285750"/>
              <a:ext cx="1760396" cy="16002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9092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00244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14550"/>
            <a:ext cx="7772400" cy="814388"/>
          </a:xfrm>
        </p:spPr>
        <p:txBody>
          <a:bodyPr/>
          <a:lstStyle>
            <a:lvl1pPr>
              <a:defRPr>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371850"/>
            <a:ext cx="6400800" cy="8572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B40D2146-909C-47B7-89E9-AE1CF1ED9479}"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395807-07EC-4AA3-8FAD-E9C1DDBCA4E1}" type="slidenum">
              <a:rPr lang="en-US" smtClean="0"/>
              <a:t>‹#›</a:t>
            </a:fld>
            <a:endParaRPr lang="en-US"/>
          </a:p>
        </p:txBody>
      </p:sp>
      <p:grpSp>
        <p:nvGrpSpPr>
          <p:cNvPr id="12" name="Group 11"/>
          <p:cNvGrpSpPr/>
          <p:nvPr userDrawn="1"/>
        </p:nvGrpSpPr>
        <p:grpSpPr>
          <a:xfrm>
            <a:off x="3429000" y="133350"/>
            <a:ext cx="2209800" cy="1905000"/>
            <a:chOff x="3429000" y="133350"/>
            <a:chExt cx="2209800" cy="1905000"/>
          </a:xfrm>
        </p:grpSpPr>
        <p:sp>
          <p:nvSpPr>
            <p:cNvPr id="13" name="Rectangle 12"/>
            <p:cNvSpPr/>
            <p:nvPr userDrawn="1"/>
          </p:nvSpPr>
          <p:spPr>
            <a:xfrm>
              <a:off x="3429000" y="133350"/>
              <a:ext cx="2209800" cy="1905000"/>
            </a:xfrm>
            <a:prstGeom prst="rect">
              <a:avLst/>
            </a:prstGeom>
            <a:solidFill>
              <a:srgbClr val="0024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5" descr="C:\DOCUME~1\PWOMBLE\LOCALS~1\TEMP\wzb23c\signature-vertical-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53702" y="285750"/>
              <a:ext cx="1760396" cy="16002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7201282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395807-07EC-4AA3-8FAD-E9C1DDBCA4E1}" type="slidenum">
              <a:rPr lang="en-US" smtClean="0"/>
              <a:t>‹#›</a:t>
            </a:fld>
            <a:endParaRPr lang="en-US"/>
          </a:p>
        </p:txBody>
      </p:sp>
      <p:cxnSp>
        <p:nvCxnSpPr>
          <p:cNvPr id="8" name="Straight Connector 7"/>
          <p:cNvCxnSpPr/>
          <p:nvPr userDrawn="1"/>
        </p:nvCxnSpPr>
        <p:spPr>
          <a:xfrm>
            <a:off x="457200" y="1043384"/>
            <a:ext cx="8229600" cy="0"/>
          </a:xfrm>
          <a:prstGeom prst="line">
            <a:avLst/>
          </a:prstGeom>
          <a:ln>
            <a:solidFill>
              <a:srgbClr val="FEC20D"/>
            </a:solidFill>
          </a:ln>
        </p:spPr>
        <p:style>
          <a:lnRef idx="2">
            <a:schemeClr val="accent1"/>
          </a:lnRef>
          <a:fillRef idx="0">
            <a:schemeClr val="accent1"/>
          </a:fillRef>
          <a:effectRef idx="1">
            <a:schemeClr val="accent1"/>
          </a:effectRef>
          <a:fontRef idx="minor">
            <a:schemeClr val="tx1"/>
          </a:fontRef>
        </p:style>
      </p:cxnSp>
      <p:pic>
        <p:nvPicPr>
          <p:cNvPr id="11" name="Picture 2" descr="C:\DOCUME~1\PWOMBLE\LOCALS~1\TEMP\wz9b34\signature-stationer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705350"/>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8732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00244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3395807-07EC-4AA3-8FAD-E9C1DDBCA4E1}" type="slidenum">
              <a:rPr lang="en-US" smtClean="0"/>
              <a:t>‹#›</a:t>
            </a:fld>
            <a:endParaRPr lang="en-US"/>
          </a:p>
        </p:txBody>
      </p:sp>
      <p:cxnSp>
        <p:nvCxnSpPr>
          <p:cNvPr id="8" name="Straight Connector 7"/>
          <p:cNvCxnSpPr/>
          <p:nvPr userDrawn="1"/>
        </p:nvCxnSpPr>
        <p:spPr>
          <a:xfrm>
            <a:off x="457200" y="1043384"/>
            <a:ext cx="8229600" cy="0"/>
          </a:xfrm>
          <a:prstGeom prst="line">
            <a:avLst/>
          </a:prstGeom>
          <a:ln>
            <a:solidFill>
              <a:srgbClr val="FEC20D"/>
            </a:solidFill>
          </a:ln>
        </p:spPr>
        <p:style>
          <a:lnRef idx="2">
            <a:schemeClr val="accent1"/>
          </a:lnRef>
          <a:fillRef idx="0">
            <a:schemeClr val="accent1"/>
          </a:fillRef>
          <a:effectRef idx="1">
            <a:schemeClr val="accent1"/>
          </a:effectRef>
          <a:fontRef idx="minor">
            <a:schemeClr val="tx1"/>
          </a:fontRef>
        </p:style>
      </p:cxnSp>
      <p:pic>
        <p:nvPicPr>
          <p:cNvPr id="12" name="Picture 4" descr="C:\DOCUME~1\PWOMBLE\LOCALS~1\TEMP\wzf897\signature-stationery-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705350"/>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8881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40D2146-909C-47B7-89E9-AE1CF1ED9479}"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395807-07EC-4AA3-8FAD-E9C1DDBCA4E1}" type="slidenum">
              <a:rPr lang="en-US" smtClean="0"/>
              <a:t>‹#›</a:t>
            </a:fld>
            <a:endParaRPr lang="en-US"/>
          </a:p>
        </p:txBody>
      </p:sp>
      <p:grpSp>
        <p:nvGrpSpPr>
          <p:cNvPr id="14" name="Group 13"/>
          <p:cNvGrpSpPr/>
          <p:nvPr userDrawn="1"/>
        </p:nvGrpSpPr>
        <p:grpSpPr>
          <a:xfrm>
            <a:off x="3429000" y="133350"/>
            <a:ext cx="2209800" cy="1905000"/>
            <a:chOff x="3429000" y="133350"/>
            <a:chExt cx="2209800" cy="1905000"/>
          </a:xfrm>
        </p:grpSpPr>
        <p:sp>
          <p:nvSpPr>
            <p:cNvPr id="15" name="Rectangle 14"/>
            <p:cNvSpPr/>
            <p:nvPr userDrawn="1"/>
          </p:nvSpPr>
          <p:spPr>
            <a:xfrm>
              <a:off x="3429000" y="133350"/>
              <a:ext cx="2209800" cy="1905000"/>
            </a:xfrm>
            <a:prstGeom prst="rect">
              <a:avLst/>
            </a:prstGeom>
            <a:solidFill>
              <a:srgbClr val="0024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5" descr="C:\DOCUME~1\PWOMBLE\LOCALS~1\TEMP\wzb23c\signature-vertical-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53702" y="285750"/>
              <a:ext cx="1760396" cy="16002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0561376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395807-07EC-4AA3-8FAD-E9C1DDBCA4E1}" type="slidenum">
              <a:rPr lang="en-US" smtClean="0"/>
              <a:t>‹#›</a:t>
            </a:fld>
            <a:endParaRPr lang="en-US"/>
          </a:p>
        </p:txBody>
      </p:sp>
      <p:cxnSp>
        <p:nvCxnSpPr>
          <p:cNvPr id="8" name="Straight Connector 7"/>
          <p:cNvCxnSpPr/>
          <p:nvPr userDrawn="1"/>
        </p:nvCxnSpPr>
        <p:spPr>
          <a:xfrm>
            <a:off x="457200" y="1043384"/>
            <a:ext cx="8229600" cy="0"/>
          </a:xfrm>
          <a:prstGeom prst="line">
            <a:avLst/>
          </a:prstGeom>
          <a:ln>
            <a:solidFill>
              <a:srgbClr val="FEC20D"/>
            </a:solidFill>
          </a:ln>
        </p:spPr>
        <p:style>
          <a:lnRef idx="2">
            <a:schemeClr val="accent1"/>
          </a:lnRef>
          <a:fillRef idx="0">
            <a:schemeClr val="accent1"/>
          </a:fillRef>
          <a:effectRef idx="1">
            <a:schemeClr val="accent1"/>
          </a:effectRef>
          <a:fontRef idx="minor">
            <a:schemeClr val="tx1"/>
          </a:fontRef>
        </p:style>
      </p:cxnSp>
      <p:pic>
        <p:nvPicPr>
          <p:cNvPr id="11" name="Picture 2" descr="C:\DOCUME~1\PWOMBLE\LOCALS~1\TEMP\wz9b34\signature-stationer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705350"/>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24337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395807-07EC-4AA3-8FAD-E9C1DDBCA4E1}" type="slidenum">
              <a:rPr lang="en-US" smtClean="0"/>
              <a:t>‹#›</a:t>
            </a:fld>
            <a:endParaRPr lang="en-US"/>
          </a:p>
        </p:txBody>
      </p:sp>
      <p:cxnSp>
        <p:nvCxnSpPr>
          <p:cNvPr id="10" name="Straight Connector 9"/>
          <p:cNvCxnSpPr/>
          <p:nvPr userDrawn="1"/>
        </p:nvCxnSpPr>
        <p:spPr>
          <a:xfrm>
            <a:off x="457200" y="1043384"/>
            <a:ext cx="8229600" cy="0"/>
          </a:xfrm>
          <a:prstGeom prst="line">
            <a:avLst/>
          </a:prstGeom>
          <a:ln>
            <a:solidFill>
              <a:srgbClr val="FEC20D"/>
            </a:solidFill>
          </a:ln>
        </p:spPr>
        <p:style>
          <a:lnRef idx="2">
            <a:schemeClr val="accent1"/>
          </a:lnRef>
          <a:fillRef idx="0">
            <a:schemeClr val="accent1"/>
          </a:fillRef>
          <a:effectRef idx="1">
            <a:schemeClr val="accent1"/>
          </a:effectRef>
          <a:fontRef idx="minor">
            <a:schemeClr val="tx1"/>
          </a:fontRef>
        </p:style>
      </p:cxnSp>
      <p:pic>
        <p:nvPicPr>
          <p:cNvPr id="13" name="Picture 2" descr="C:\DOCUME~1\PWOMBLE\LOCALS~1\TEMP\wz9b34\signature-stationer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705350"/>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70580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395807-07EC-4AA3-8FAD-E9C1DDBCA4E1}" type="slidenum">
              <a:rPr lang="en-US" smtClean="0"/>
              <a:t>‹#›</a:t>
            </a:fld>
            <a:endParaRPr lang="en-US"/>
          </a:p>
        </p:txBody>
      </p:sp>
      <p:cxnSp>
        <p:nvCxnSpPr>
          <p:cNvPr id="6" name="Straight Connector 5"/>
          <p:cNvCxnSpPr/>
          <p:nvPr userDrawn="1"/>
        </p:nvCxnSpPr>
        <p:spPr>
          <a:xfrm>
            <a:off x="457200" y="1043384"/>
            <a:ext cx="8229600" cy="0"/>
          </a:xfrm>
          <a:prstGeom prst="line">
            <a:avLst/>
          </a:prstGeom>
          <a:ln>
            <a:solidFill>
              <a:srgbClr val="FEC20D"/>
            </a:solidFill>
          </a:ln>
        </p:spPr>
        <p:style>
          <a:lnRef idx="2">
            <a:schemeClr val="accent1"/>
          </a:lnRef>
          <a:fillRef idx="0">
            <a:schemeClr val="accent1"/>
          </a:fillRef>
          <a:effectRef idx="1">
            <a:schemeClr val="accent1"/>
          </a:effectRef>
          <a:fontRef idx="minor">
            <a:schemeClr val="tx1"/>
          </a:fontRef>
        </p:style>
      </p:cxnSp>
      <p:pic>
        <p:nvPicPr>
          <p:cNvPr id="9" name="Picture 2" descr="C:\DOCUME~1\PWOMBLE\LOCALS~1\TEMP\wz9b34\signature-stationer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705350"/>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89260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395807-07EC-4AA3-8FAD-E9C1DDBCA4E1}" type="slidenum">
              <a:rPr lang="en-US" smtClean="0"/>
              <a:t>‹#›</a:t>
            </a:fld>
            <a:endParaRPr lang="en-US"/>
          </a:p>
        </p:txBody>
      </p:sp>
      <p:pic>
        <p:nvPicPr>
          <p:cNvPr id="7" name="Picture 2" descr="C:\DOCUME~1\PWOMBLE\LOCALS~1\TEMP\wz9b34\signature-stationer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705350"/>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1651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395807-07EC-4AA3-8FAD-E9C1DDBCA4E1}" type="slidenum">
              <a:rPr lang="en-US" smtClean="0"/>
              <a:t>‹#›</a:t>
            </a:fld>
            <a:endParaRPr lang="en-US"/>
          </a:p>
        </p:txBody>
      </p:sp>
      <p:pic>
        <p:nvPicPr>
          <p:cNvPr id="8" name="Picture 6" descr="C:\DOCUME~1\PWOMBLE\LOCALS~1\TEMP\wz3de0\signature-stationer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679819"/>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05030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395807-07EC-4AA3-8FAD-E9C1DDBCA4E1}" type="slidenum">
              <a:rPr lang="en-US" smtClean="0"/>
              <a:t>‹#›</a:t>
            </a:fld>
            <a:endParaRPr lang="en-US"/>
          </a:p>
        </p:txBody>
      </p:sp>
      <p:pic>
        <p:nvPicPr>
          <p:cNvPr id="11" name="Picture 2" descr="C:\DOCUME~1\PWOMBLE\LOCALS~1\TEMP\wz9b34\signature-stationer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705350"/>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29181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395807-07EC-4AA3-8FAD-E9C1DDBCA4E1}" type="slidenum">
              <a:rPr lang="en-US" smtClean="0"/>
              <a:t>‹#›</a:t>
            </a:fld>
            <a:endParaRPr lang="en-US"/>
          </a:p>
        </p:txBody>
      </p:sp>
      <p:cxnSp>
        <p:nvCxnSpPr>
          <p:cNvPr id="7" name="Straight Connector 6"/>
          <p:cNvCxnSpPr/>
          <p:nvPr userDrawn="1"/>
        </p:nvCxnSpPr>
        <p:spPr>
          <a:xfrm>
            <a:off x="457200" y="1043384"/>
            <a:ext cx="8229600" cy="0"/>
          </a:xfrm>
          <a:prstGeom prst="line">
            <a:avLst/>
          </a:prstGeom>
          <a:ln>
            <a:solidFill>
              <a:srgbClr val="FEC20D"/>
            </a:solidFill>
          </a:ln>
        </p:spPr>
        <p:style>
          <a:lnRef idx="2">
            <a:schemeClr val="accent1"/>
          </a:lnRef>
          <a:fillRef idx="0">
            <a:schemeClr val="accent1"/>
          </a:fillRef>
          <a:effectRef idx="1">
            <a:schemeClr val="accent1"/>
          </a:effectRef>
          <a:fontRef idx="minor">
            <a:schemeClr val="tx1"/>
          </a:fontRef>
        </p:style>
      </p:cxnSp>
      <p:pic>
        <p:nvPicPr>
          <p:cNvPr id="10" name="Picture 2" descr="C:\DOCUME~1\PWOMBLE\LOCALS~1\TEMP\wz9b34\signature-stationer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705350"/>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972360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395807-07EC-4AA3-8FAD-E9C1DDBCA4E1}" type="slidenum">
              <a:rPr lang="en-US" smtClean="0"/>
              <a:t>‹#›</a:t>
            </a:fld>
            <a:endParaRPr lang="en-US"/>
          </a:p>
        </p:txBody>
      </p:sp>
      <p:pic>
        <p:nvPicPr>
          <p:cNvPr id="9" name="Picture 2" descr="C:\DOCUME~1\PWOMBLE\LOCALS~1\TEMP\wz9b34\signature-stationery.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6200" y="4705350"/>
            <a:ext cx="2891799" cy="35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171871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0D2146-909C-47B7-89E9-AE1CF1ED9479}" type="datetimeFigureOut">
              <a:rPr lang="en-US" smtClean="0"/>
              <a:t>12/3/2020</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3395807-07EC-4AA3-8FAD-E9C1DDBCA4E1}" type="slidenum">
              <a:rPr lang="en-US" smtClean="0"/>
              <a:t>‹#›</a:t>
            </a:fld>
            <a:endParaRPr lang="en-US"/>
          </a:p>
        </p:txBody>
      </p:sp>
    </p:spTree>
    <p:extLst>
      <p:ext uri="{BB962C8B-B14F-4D97-AF65-F5344CB8AC3E}">
        <p14:creationId xmlns:p14="http://schemas.microsoft.com/office/powerpoint/2010/main" val="371623132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ctr" defTabSz="914400" rtl="0" eaLnBrk="1" latinLnBrk="0" hangingPunct="1">
        <a:spcBef>
          <a:spcPct val="0"/>
        </a:spcBef>
        <a:buNone/>
        <a:defRPr sz="4400" kern="1200">
          <a:solidFill>
            <a:srgbClr val="00244F"/>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tmp"/><Relationship Id="rId1" Type="http://schemas.openxmlformats.org/officeDocument/2006/relationships/slideLayout" Target="../slideLayouts/slideLayout3.xml"/><Relationship Id="rId5" Type="http://schemas.openxmlformats.org/officeDocument/2006/relationships/image" Target="../media/image9.tmp"/><Relationship Id="rId4" Type="http://schemas.openxmlformats.org/officeDocument/2006/relationships/image" Target="../media/image8.tmp"/></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tmp"/><Relationship Id="rId2" Type="http://schemas.openxmlformats.org/officeDocument/2006/relationships/image" Target="../media/image13.tmp"/><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mailto:coshepar@med.umich.edu" TargetMode="External"/><Relationship Id="rId1" Type="http://schemas.openxmlformats.org/officeDocument/2006/relationships/slideLayout" Target="../slideLayouts/slideLayout9.xml"/><Relationship Id="rId4" Type="http://schemas.openxmlformats.org/officeDocument/2006/relationships/image" Target="../media/image32.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90762"/>
            <a:ext cx="7772400" cy="814388"/>
          </a:xfrm>
        </p:spPr>
        <p:txBody>
          <a:bodyPr>
            <a:normAutofit fontScale="90000"/>
          </a:bodyPr>
          <a:lstStyle/>
          <a:p>
            <a:r>
              <a:rPr lang="en-US" dirty="0" smtClean="0"/>
              <a:t>Reproductive Outcomes of Women with Physical Disabilities</a:t>
            </a:r>
            <a:endParaRPr lang="en-US" dirty="0"/>
          </a:p>
        </p:txBody>
      </p:sp>
      <p:sp>
        <p:nvSpPr>
          <p:cNvPr id="3" name="Subtitle 2"/>
          <p:cNvSpPr>
            <a:spLocks noGrp="1"/>
          </p:cNvSpPr>
          <p:nvPr>
            <p:ph type="subTitle" idx="1"/>
          </p:nvPr>
        </p:nvSpPr>
        <p:spPr>
          <a:xfrm>
            <a:off x="1371600" y="3562350"/>
            <a:ext cx="6400800" cy="1562100"/>
          </a:xfrm>
        </p:spPr>
        <p:txBody>
          <a:bodyPr>
            <a:normAutofit fontScale="77500" lnSpcReduction="20000"/>
          </a:bodyPr>
          <a:lstStyle/>
          <a:p>
            <a:r>
              <a:rPr lang="en-US" dirty="0" smtClean="0"/>
              <a:t>Courtney Shepard Streur, MD, MS</a:t>
            </a:r>
          </a:p>
          <a:p>
            <a:r>
              <a:rPr lang="en-US" dirty="0"/>
              <a:t>Assistant Professor of </a:t>
            </a:r>
            <a:r>
              <a:rPr lang="en-US" dirty="0" smtClean="0"/>
              <a:t>Urology</a:t>
            </a:r>
          </a:p>
          <a:p>
            <a:r>
              <a:rPr lang="en-US" dirty="0" smtClean="0"/>
              <a:t>K12 Scholar</a:t>
            </a:r>
          </a:p>
          <a:p>
            <a:r>
              <a:rPr lang="en-US" dirty="0" smtClean="0"/>
              <a:t>University of Michigan </a:t>
            </a:r>
            <a:r>
              <a:rPr lang="en-US" dirty="0" err="1" smtClean="0"/>
              <a:t>UroEpi</a:t>
            </a:r>
            <a:r>
              <a:rPr lang="en-US" dirty="0" smtClean="0"/>
              <a:t> Program</a:t>
            </a:r>
            <a:endParaRPr lang="en-US" dirty="0"/>
          </a:p>
        </p:txBody>
      </p:sp>
    </p:spTree>
    <p:extLst>
      <p:ext uri="{BB962C8B-B14F-4D97-AF65-F5344CB8AC3E}">
        <p14:creationId xmlns:p14="http://schemas.microsoft.com/office/powerpoint/2010/main" val="3021514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Disclosures</a:t>
            </a:r>
            <a:endParaRPr lang="en-US" dirty="0"/>
          </a:p>
        </p:txBody>
      </p:sp>
      <p:sp>
        <p:nvSpPr>
          <p:cNvPr id="3" name="Content Placeholder 2"/>
          <p:cNvSpPr>
            <a:spLocks noGrp="1"/>
          </p:cNvSpPr>
          <p:nvPr>
            <p:ph idx="1"/>
          </p:nvPr>
        </p:nvSpPr>
        <p:spPr/>
        <p:txBody>
          <a:bodyPr/>
          <a:lstStyle/>
          <a:p>
            <a:r>
              <a:rPr lang="en-US" dirty="0" smtClean="0"/>
              <a:t>Thanks, NIDDK, for funding this work!</a:t>
            </a:r>
          </a:p>
          <a:p>
            <a:r>
              <a:rPr lang="en-US" dirty="0" smtClean="0"/>
              <a:t>Also funded by the Society of Women in Urology’s Elisabeth Pickett Research Award</a:t>
            </a:r>
            <a:endParaRPr lang="en-US" dirty="0"/>
          </a:p>
        </p:txBody>
      </p:sp>
    </p:spTree>
    <p:extLst>
      <p:ext uri="{BB962C8B-B14F-4D97-AF65-F5344CB8AC3E}">
        <p14:creationId xmlns:p14="http://schemas.microsoft.com/office/powerpoint/2010/main" val="4202369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normAutofit fontScale="92500"/>
          </a:bodyPr>
          <a:lstStyle/>
          <a:p>
            <a:r>
              <a:rPr lang="en-US" dirty="0" smtClean="0"/>
              <a:t>Overview of </a:t>
            </a:r>
            <a:r>
              <a:rPr lang="en-US" dirty="0" err="1" smtClean="0"/>
              <a:t>spina</a:t>
            </a:r>
            <a:r>
              <a:rPr lang="en-US" dirty="0" smtClean="0"/>
              <a:t> bifida</a:t>
            </a:r>
          </a:p>
          <a:p>
            <a:r>
              <a:rPr lang="en-US" dirty="0" smtClean="0"/>
              <a:t>Delivery outcomes of women with </a:t>
            </a:r>
            <a:r>
              <a:rPr lang="en-US" dirty="0" err="1" smtClean="0"/>
              <a:t>spina</a:t>
            </a:r>
            <a:r>
              <a:rPr lang="en-US" dirty="0" smtClean="0"/>
              <a:t> bifida (National Inpatient Sample)</a:t>
            </a:r>
          </a:p>
          <a:p>
            <a:r>
              <a:rPr lang="en-US" dirty="0" smtClean="0"/>
              <a:t>Qualitative interviews of women with </a:t>
            </a:r>
            <a:r>
              <a:rPr lang="en-US" dirty="0" err="1" smtClean="0"/>
              <a:t>spina</a:t>
            </a:r>
            <a:r>
              <a:rPr lang="en-US" dirty="0" smtClean="0"/>
              <a:t> bifida</a:t>
            </a:r>
          </a:p>
          <a:p>
            <a:r>
              <a:rPr lang="en-US" dirty="0" smtClean="0"/>
              <a:t>Current work on pregnancy outcomes in women with physical disabilities (</a:t>
            </a:r>
            <a:r>
              <a:rPr lang="en-US" dirty="0" err="1" smtClean="0"/>
              <a:t>MarketScan</a:t>
            </a:r>
            <a:r>
              <a:rPr lang="en-US" dirty="0" smtClean="0"/>
              <a:t>)</a:t>
            </a:r>
            <a:endParaRPr lang="en-US" dirty="0"/>
          </a:p>
        </p:txBody>
      </p:sp>
    </p:spTree>
    <p:extLst>
      <p:ext uri="{BB962C8B-B14F-4D97-AF65-F5344CB8AC3E}">
        <p14:creationId xmlns:p14="http://schemas.microsoft.com/office/powerpoint/2010/main" val="3890808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2114550"/>
            <a:ext cx="8229600" cy="857250"/>
          </a:xfrm>
          <a:prstGeom prst="rect">
            <a:avLst/>
          </a:prstGeom>
        </p:spPr>
        <p:txBody>
          <a:bodyPr/>
          <a:lstStyle>
            <a:lvl1pPr algn="ctr" defTabSz="914400" rtl="0" eaLnBrk="1" latinLnBrk="0" hangingPunct="1">
              <a:spcBef>
                <a:spcPct val="0"/>
              </a:spcBef>
              <a:buNone/>
              <a:defRPr sz="4400" kern="1200">
                <a:solidFill>
                  <a:srgbClr val="00244F"/>
                </a:solidFill>
                <a:latin typeface="+mj-lt"/>
                <a:ea typeface="+mj-ea"/>
                <a:cs typeface="+mj-cs"/>
              </a:defRPr>
            </a:lvl1pPr>
          </a:lstStyle>
          <a:p>
            <a:r>
              <a:rPr lang="en-US" dirty="0" smtClean="0"/>
              <a:t>Overview of </a:t>
            </a:r>
            <a:r>
              <a:rPr lang="en-US" dirty="0" err="1" smtClean="0"/>
              <a:t>Spina</a:t>
            </a:r>
            <a:r>
              <a:rPr lang="en-US" dirty="0" smtClean="0"/>
              <a:t> Bifida</a:t>
            </a:r>
            <a:endParaRPr lang="en-US" dirty="0"/>
          </a:p>
        </p:txBody>
      </p:sp>
    </p:spTree>
    <p:extLst>
      <p:ext uri="{BB962C8B-B14F-4D97-AF65-F5344CB8AC3E}">
        <p14:creationId xmlns:p14="http://schemas.microsoft.com/office/powerpoint/2010/main" val="3903879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What is Spina Bifida? | CDC - Internet Explorer"/>
          <p:cNvPicPr>
            <a:picLocks noChangeAspect="1"/>
          </p:cNvPicPr>
          <p:nvPr/>
        </p:nvPicPr>
        <p:blipFill rotWithShape="1">
          <a:blip r:embed="rId3">
            <a:extLst>
              <a:ext uri="{28A0092B-C50C-407E-A947-70E740481C1C}">
                <a14:useLocalDpi xmlns:a14="http://schemas.microsoft.com/office/drawing/2010/main" val="0"/>
              </a:ext>
            </a:extLst>
          </a:blip>
          <a:srcRect l="60443" t="43626" r="6237" b="27602"/>
          <a:stretch/>
        </p:blipFill>
        <p:spPr>
          <a:xfrm>
            <a:off x="972859" y="739942"/>
            <a:ext cx="7198283" cy="3775648"/>
          </a:xfrm>
          <a:prstGeom prst="rect">
            <a:avLst/>
          </a:prstGeom>
        </p:spPr>
      </p:pic>
    </p:spTree>
    <p:extLst>
      <p:ext uri="{BB962C8B-B14F-4D97-AF65-F5344CB8AC3E}">
        <p14:creationId xmlns:p14="http://schemas.microsoft.com/office/powerpoint/2010/main" val="4066663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Screen Clipping"/>
          <p:cNvPicPr>
            <a:picLocks noGrp="1" noChangeAspect="1"/>
          </p:cNvPicPr>
          <p:nvPr>
            <p:ph idx="1"/>
          </p:nvPr>
        </p:nvPicPr>
        <p:blipFill rotWithShape="1">
          <a:blip r:embed="rId2">
            <a:extLst>
              <a:ext uri="{28A0092B-C50C-407E-A947-70E740481C1C}">
                <a14:useLocalDpi xmlns:a14="http://schemas.microsoft.com/office/drawing/2010/main" val="0"/>
              </a:ext>
            </a:extLst>
          </a:blip>
          <a:srcRect l="1619" b="1354"/>
          <a:stretch/>
        </p:blipFill>
        <p:spPr>
          <a:xfrm>
            <a:off x="377890" y="694676"/>
            <a:ext cx="1189655" cy="2478437"/>
          </a:xfrm>
        </p:spPr>
      </p:pic>
      <p:sp>
        <p:nvSpPr>
          <p:cNvPr id="5" name="TextBox 4"/>
          <p:cNvSpPr txBox="1"/>
          <p:nvPr/>
        </p:nvSpPr>
        <p:spPr>
          <a:xfrm>
            <a:off x="5267" y="3354083"/>
            <a:ext cx="1927437" cy="1154162"/>
          </a:xfrm>
          <a:prstGeom prst="rect">
            <a:avLst/>
          </a:prstGeom>
          <a:noFill/>
        </p:spPr>
        <p:txBody>
          <a:bodyPr wrap="square" rtlCol="0">
            <a:spAutoFit/>
          </a:bodyPr>
          <a:lstStyle/>
          <a:p>
            <a:pPr algn="ctr" defTabSz="685800">
              <a:defRPr/>
            </a:pPr>
            <a:r>
              <a:rPr lang="en-US" sz="1350" b="1" dirty="0">
                <a:solidFill>
                  <a:prstClr val="black"/>
                </a:solidFill>
                <a:latin typeface="Calibri" panose="020F0502020204030204"/>
              </a:rPr>
              <a:t>Hydrocephalus / </a:t>
            </a:r>
          </a:p>
          <a:p>
            <a:pPr algn="ctr" defTabSz="685800">
              <a:defRPr/>
            </a:pPr>
            <a:r>
              <a:rPr lang="en-US" sz="1350" b="1" dirty="0">
                <a:solidFill>
                  <a:prstClr val="black"/>
                </a:solidFill>
                <a:latin typeface="Calibri" panose="020F0502020204030204"/>
              </a:rPr>
              <a:t>VP shunt</a:t>
            </a:r>
          </a:p>
          <a:p>
            <a:pPr defTabSz="685800">
              <a:defRPr/>
            </a:pPr>
            <a:r>
              <a:rPr lang="en-US" sz="1050" dirty="0">
                <a:solidFill>
                  <a:prstClr val="black"/>
                </a:solidFill>
                <a:latin typeface="Calibri" panose="020F0502020204030204"/>
              </a:rPr>
              <a:t>Hydrocephalus Association</a:t>
            </a:r>
          </a:p>
          <a:p>
            <a:pPr defTabSz="685800">
              <a:defRPr/>
            </a:pPr>
            <a:r>
              <a:rPr lang="en-US" sz="1050" dirty="0">
                <a:solidFill>
                  <a:prstClr val="black"/>
                </a:solidFill>
                <a:latin typeface="Calibri" panose="020F0502020204030204"/>
              </a:rPr>
              <a:t>https://www.hydroassoc.org/docs/About_Hydrocephalus_A_Book_For_Families1.pdf</a:t>
            </a:r>
          </a:p>
        </p:txBody>
      </p:sp>
      <p:pic>
        <p:nvPicPr>
          <p:cNvPr id="6" name="Picture 5"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9579" y="824583"/>
            <a:ext cx="1554422" cy="2348529"/>
          </a:xfrm>
          <a:prstGeom prst="rect">
            <a:avLst/>
          </a:prstGeom>
        </p:spPr>
      </p:pic>
      <p:sp>
        <p:nvSpPr>
          <p:cNvPr id="7" name="TextBox 6"/>
          <p:cNvSpPr txBox="1"/>
          <p:nvPr/>
        </p:nvSpPr>
        <p:spPr>
          <a:xfrm>
            <a:off x="1890595" y="3354082"/>
            <a:ext cx="2092390" cy="300082"/>
          </a:xfrm>
          <a:prstGeom prst="rect">
            <a:avLst/>
          </a:prstGeom>
          <a:noFill/>
        </p:spPr>
        <p:txBody>
          <a:bodyPr wrap="square" rtlCol="0">
            <a:spAutoFit/>
          </a:bodyPr>
          <a:lstStyle/>
          <a:p>
            <a:pPr algn="ctr" defTabSz="685800">
              <a:defRPr/>
            </a:pPr>
            <a:r>
              <a:rPr lang="en-US" sz="1350" b="1" dirty="0">
                <a:solidFill>
                  <a:prstClr val="black"/>
                </a:solidFill>
                <a:latin typeface="Calibri" panose="020F0502020204030204"/>
              </a:rPr>
              <a:t>Scoliosis and Contractures</a:t>
            </a:r>
          </a:p>
        </p:txBody>
      </p:sp>
      <p:pic>
        <p:nvPicPr>
          <p:cNvPr id="8" name="Picture 7"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9219" y="1070688"/>
            <a:ext cx="1993850" cy="1846323"/>
          </a:xfrm>
          <a:prstGeom prst="rect">
            <a:avLst/>
          </a:prstGeom>
        </p:spPr>
      </p:pic>
      <p:sp>
        <p:nvSpPr>
          <p:cNvPr id="9" name="TextBox 8"/>
          <p:cNvSpPr txBox="1"/>
          <p:nvPr/>
        </p:nvSpPr>
        <p:spPr>
          <a:xfrm>
            <a:off x="6869949" y="3354081"/>
            <a:ext cx="2092390" cy="507831"/>
          </a:xfrm>
          <a:prstGeom prst="rect">
            <a:avLst/>
          </a:prstGeom>
          <a:noFill/>
        </p:spPr>
        <p:txBody>
          <a:bodyPr wrap="square" rtlCol="0">
            <a:spAutoFit/>
          </a:bodyPr>
          <a:lstStyle/>
          <a:p>
            <a:pPr algn="ctr" defTabSz="685800">
              <a:defRPr/>
            </a:pPr>
            <a:r>
              <a:rPr lang="en-US" sz="1350" b="1" dirty="0" smtClean="0">
                <a:solidFill>
                  <a:prstClr val="black"/>
                </a:solidFill>
                <a:latin typeface="Calibri" panose="020F0502020204030204"/>
              </a:rPr>
              <a:t>Neurogenic Bladder and Bowel</a:t>
            </a:r>
            <a:endParaRPr lang="en-US" sz="1350" b="1" dirty="0">
              <a:solidFill>
                <a:prstClr val="black"/>
              </a:solidFill>
              <a:latin typeface="Calibri" panose="020F0502020204030204"/>
            </a:endParaRPr>
          </a:p>
        </p:txBody>
      </p:sp>
      <p:pic>
        <p:nvPicPr>
          <p:cNvPr id="3" name="Picture 2"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7217" y="547584"/>
            <a:ext cx="2987090" cy="2806498"/>
          </a:xfrm>
          <a:prstGeom prst="rect">
            <a:avLst/>
          </a:prstGeom>
        </p:spPr>
      </p:pic>
      <p:sp>
        <p:nvSpPr>
          <p:cNvPr id="10" name="TextBox 9"/>
          <p:cNvSpPr txBox="1"/>
          <p:nvPr/>
        </p:nvSpPr>
        <p:spPr>
          <a:xfrm>
            <a:off x="4572000" y="3354081"/>
            <a:ext cx="1927437" cy="623248"/>
          </a:xfrm>
          <a:prstGeom prst="rect">
            <a:avLst/>
          </a:prstGeom>
          <a:noFill/>
        </p:spPr>
        <p:txBody>
          <a:bodyPr wrap="square" rtlCol="0">
            <a:spAutoFit/>
          </a:bodyPr>
          <a:lstStyle/>
          <a:p>
            <a:pPr algn="ctr" defTabSz="685800">
              <a:defRPr/>
            </a:pPr>
            <a:r>
              <a:rPr lang="en-US" sz="1350" b="1" dirty="0">
                <a:solidFill>
                  <a:prstClr val="black"/>
                </a:solidFill>
                <a:latin typeface="Calibri" panose="020F0502020204030204"/>
              </a:rPr>
              <a:t>Tethered Cord</a:t>
            </a:r>
          </a:p>
          <a:p>
            <a:pPr defTabSz="685800">
              <a:defRPr/>
            </a:pPr>
            <a:r>
              <a:rPr lang="en-US" sz="1050" dirty="0">
                <a:solidFill>
                  <a:prstClr val="black"/>
                </a:solidFill>
                <a:latin typeface="Calibri" panose="020F0502020204030204"/>
              </a:rPr>
              <a:t>https://www.liberaldictionary.com/tethered-cord-syndrome/</a:t>
            </a:r>
          </a:p>
        </p:txBody>
      </p:sp>
    </p:spTree>
    <p:extLst>
      <p:ext uri="{BB962C8B-B14F-4D97-AF65-F5344CB8AC3E}">
        <p14:creationId xmlns:p14="http://schemas.microsoft.com/office/powerpoint/2010/main" val="22995191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50"/>
            <a:ext cx="8229600" cy="857250"/>
          </a:xfrm>
        </p:spPr>
        <p:txBody>
          <a:bodyPr>
            <a:normAutofit fontScale="90000"/>
          </a:bodyPr>
          <a:lstStyle/>
          <a:p>
            <a:r>
              <a:rPr lang="en-US" dirty="0" smtClean="0"/>
              <a:t>Management of Neurogenic Bladder and Bowel</a:t>
            </a:r>
            <a:endParaRPr lang="en-US" dirty="0"/>
          </a:p>
        </p:txBody>
      </p:sp>
      <p:pic>
        <p:nvPicPr>
          <p:cNvPr id="1028" name="Picture 4" descr="Clean intermittent catheterisation — Urology Associ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09" y="1885950"/>
            <a:ext cx="2511425" cy="199852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ntibiotics and Coronavirus: Are antibiotics helpful in treating and  preventing coronavirus? | Does Antibiotics Work on Coronavir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3751" y="2199414"/>
            <a:ext cx="18288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Visi-Flow Irrigators with Stoma Cone for Colostomies on Sa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742213"/>
            <a:ext cx="22860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27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890" y="133350"/>
            <a:ext cx="8229600" cy="857250"/>
          </a:xfrm>
        </p:spPr>
        <p:txBody>
          <a:bodyPr>
            <a:normAutofit fontScale="90000"/>
          </a:bodyPr>
          <a:lstStyle/>
          <a:p>
            <a:r>
              <a:rPr lang="en-US" dirty="0" smtClean="0"/>
              <a:t>Management of Neurogenic Bladder and Bowel</a:t>
            </a:r>
            <a:endParaRPr lang="en-US" dirty="0"/>
          </a:p>
        </p:txBody>
      </p:sp>
      <p:pic>
        <p:nvPicPr>
          <p:cNvPr id="4" name="Content Placeholder 3" descr="Screen Clipping"/>
          <p:cNvPicPr>
            <a:picLocks noGrp="1" noChangeAspect="1"/>
          </p:cNvPicPr>
          <p:nvPr>
            <p:ph idx="1"/>
          </p:nvPr>
        </p:nvPicPr>
        <p:blipFill rotWithShape="1">
          <a:blip r:embed="rId2">
            <a:extLst>
              <a:ext uri="{28A0092B-C50C-407E-A947-70E740481C1C}">
                <a14:useLocalDpi xmlns:a14="http://schemas.microsoft.com/office/drawing/2010/main" val="0"/>
              </a:ext>
            </a:extLst>
          </a:blip>
          <a:srcRect/>
          <a:stretch/>
        </p:blipFill>
        <p:spPr>
          <a:xfrm>
            <a:off x="457200" y="1200150"/>
            <a:ext cx="3285327" cy="3200400"/>
          </a:xfrm>
        </p:spPr>
      </p:pic>
      <p:sp>
        <p:nvSpPr>
          <p:cNvPr id="5" name="TextBox 4"/>
          <p:cNvSpPr txBox="1"/>
          <p:nvPr/>
        </p:nvSpPr>
        <p:spPr>
          <a:xfrm>
            <a:off x="5029200" y="4629150"/>
            <a:ext cx="4114800" cy="461665"/>
          </a:xfrm>
          <a:prstGeom prst="rect">
            <a:avLst/>
          </a:prstGeom>
          <a:noFill/>
        </p:spPr>
        <p:txBody>
          <a:bodyPr wrap="square" rtlCol="0">
            <a:spAutoFit/>
          </a:bodyPr>
          <a:lstStyle/>
          <a:p>
            <a:r>
              <a:rPr lang="en-US" sz="1200" dirty="0" smtClean="0"/>
              <a:t>From Campbell-Walsh-Wein Urology, 12</a:t>
            </a:r>
            <a:r>
              <a:rPr lang="en-US" sz="1200" baseline="30000" dirty="0" smtClean="0"/>
              <a:t>th</a:t>
            </a:r>
            <a:r>
              <a:rPr lang="en-US" sz="1200" dirty="0" smtClean="0"/>
              <a:t> Ed, Lower Urinary Tract Reconstruction in Children</a:t>
            </a:r>
            <a:endParaRPr lang="en-US" sz="1200" dirty="0"/>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9180" y="2038350"/>
            <a:ext cx="3843810" cy="1735391"/>
          </a:xfrm>
          <a:prstGeom prst="rect">
            <a:avLst/>
          </a:prstGeom>
        </p:spPr>
      </p:pic>
    </p:spTree>
    <p:extLst>
      <p:ext uri="{BB962C8B-B14F-4D97-AF65-F5344CB8AC3E}">
        <p14:creationId xmlns:p14="http://schemas.microsoft.com/office/powerpoint/2010/main" val="991894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62600" y="1339335"/>
            <a:ext cx="2739415" cy="2739415"/>
          </a:xfrm>
        </p:spPr>
      </p:pic>
      <p:sp>
        <p:nvSpPr>
          <p:cNvPr id="3" name="Title 2"/>
          <p:cNvSpPr>
            <a:spLocks noGrp="1"/>
          </p:cNvSpPr>
          <p:nvPr>
            <p:ph type="title"/>
          </p:nvPr>
        </p:nvSpPr>
        <p:spPr/>
        <p:txBody>
          <a:bodyPr/>
          <a:lstStyle/>
          <a:p>
            <a:r>
              <a:rPr lang="en-US" dirty="0" smtClean="0"/>
              <a:t>Background</a:t>
            </a:r>
            <a:endParaRPr lang="en-US" dirty="0"/>
          </a:p>
        </p:txBody>
      </p:sp>
      <p:cxnSp>
        <p:nvCxnSpPr>
          <p:cNvPr id="8" name="Straight Arrow Connector 7"/>
          <p:cNvCxnSpPr/>
          <p:nvPr/>
        </p:nvCxnSpPr>
        <p:spPr>
          <a:xfrm flipV="1">
            <a:off x="3732911" y="2709042"/>
            <a:ext cx="1259378" cy="1870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657350"/>
            <a:ext cx="2566855" cy="2421400"/>
          </a:xfrm>
          <a:prstGeom prst="rect">
            <a:avLst/>
          </a:prstGeom>
        </p:spPr>
      </p:pic>
    </p:spTree>
    <p:extLst>
      <p:ext uri="{BB962C8B-B14F-4D97-AF65-F5344CB8AC3E}">
        <p14:creationId xmlns:p14="http://schemas.microsoft.com/office/powerpoint/2010/main" val="17772953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Background</a:t>
            </a:r>
            <a:endParaRPr lang="en-US" dirty="0"/>
          </a:p>
        </p:txBody>
      </p:sp>
      <p:pic>
        <p:nvPicPr>
          <p:cNvPr id="6" name="Content Placeholder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801" r="33734" b="23305"/>
          <a:stretch/>
        </p:blipFill>
        <p:spPr>
          <a:xfrm>
            <a:off x="5257800" y="1428703"/>
            <a:ext cx="2988650" cy="3120391"/>
          </a:xfrm>
        </p:spPr>
      </p:pic>
      <p:pic>
        <p:nvPicPr>
          <p:cNvPr id="2" name="Picture 1" descr="pregnant woman no copyright - Google Search - Google Chrome"/>
          <p:cNvPicPr>
            <a:picLocks noChangeAspect="1"/>
          </p:cNvPicPr>
          <p:nvPr/>
        </p:nvPicPr>
        <p:blipFill rotWithShape="1">
          <a:blip r:embed="rId3">
            <a:extLst>
              <a:ext uri="{28A0092B-C50C-407E-A947-70E740481C1C}">
                <a14:useLocalDpi xmlns:a14="http://schemas.microsoft.com/office/drawing/2010/main" val="0"/>
              </a:ext>
            </a:extLst>
          </a:blip>
          <a:srcRect l="7279" t="17291" r="58008" b="23333"/>
          <a:stretch/>
        </p:blipFill>
        <p:spPr>
          <a:xfrm>
            <a:off x="838200" y="1428750"/>
            <a:ext cx="3021807" cy="3120344"/>
          </a:xfrm>
          <a:prstGeom prst="rect">
            <a:avLst/>
          </a:prstGeom>
        </p:spPr>
      </p:pic>
    </p:spTree>
    <p:extLst>
      <p:ext uri="{BB962C8B-B14F-4D97-AF65-F5344CB8AC3E}">
        <p14:creationId xmlns:p14="http://schemas.microsoft.com/office/powerpoint/2010/main" val="672653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1885950"/>
            <a:ext cx="8229600" cy="857250"/>
          </a:xfrm>
          <a:prstGeom prst="rect">
            <a:avLst/>
          </a:prstGeom>
        </p:spPr>
        <p:txBody>
          <a:bodyPr/>
          <a:lstStyle>
            <a:lvl1pPr algn="ctr" defTabSz="914400" rtl="0" eaLnBrk="1" latinLnBrk="0" hangingPunct="1">
              <a:spcBef>
                <a:spcPct val="0"/>
              </a:spcBef>
              <a:buNone/>
              <a:defRPr sz="4400" kern="1200">
                <a:solidFill>
                  <a:srgbClr val="00244F"/>
                </a:solidFill>
                <a:latin typeface="+mj-lt"/>
                <a:ea typeface="+mj-ea"/>
                <a:cs typeface="+mj-cs"/>
              </a:defRPr>
            </a:lvl1pPr>
          </a:lstStyle>
          <a:p>
            <a:r>
              <a:rPr lang="en-US" dirty="0" smtClean="0"/>
              <a:t>Delivery Outcomes of Women with </a:t>
            </a:r>
            <a:r>
              <a:rPr lang="en-US" dirty="0" err="1" smtClean="0"/>
              <a:t>Spina</a:t>
            </a:r>
            <a:r>
              <a:rPr lang="en-US" dirty="0" smtClean="0"/>
              <a:t> Bifida</a:t>
            </a:r>
            <a:endParaRPr lang="en-US" dirty="0"/>
          </a:p>
        </p:txBody>
      </p:sp>
    </p:spTree>
    <p:extLst>
      <p:ext uri="{BB962C8B-B14F-4D97-AF65-F5344CB8AC3E}">
        <p14:creationId xmlns:p14="http://schemas.microsoft.com/office/powerpoint/2010/main" val="2395866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05879" y="387626"/>
            <a:ext cx="4532243" cy="553998"/>
          </a:xfrm>
          <a:prstGeom prst="rect">
            <a:avLst/>
          </a:prstGeom>
          <a:noFill/>
        </p:spPr>
        <p:txBody>
          <a:bodyPr wrap="square" rtlCol="0">
            <a:spAutoFit/>
          </a:bodyPr>
          <a:lstStyle/>
          <a:p>
            <a:pPr algn="ctr"/>
            <a:r>
              <a:rPr lang="en-US" sz="3000" dirty="0"/>
              <a:t>National Inpatient Sample</a:t>
            </a:r>
          </a:p>
        </p:txBody>
      </p:sp>
      <p:sp>
        <p:nvSpPr>
          <p:cNvPr id="3" name="Rectangle 2"/>
          <p:cNvSpPr/>
          <p:nvPr/>
        </p:nvSpPr>
        <p:spPr>
          <a:xfrm>
            <a:off x="2188326" y="330431"/>
            <a:ext cx="4700848" cy="63592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extBox 3"/>
          <p:cNvSpPr txBox="1"/>
          <p:nvPr/>
        </p:nvSpPr>
        <p:spPr>
          <a:xfrm>
            <a:off x="3066223" y="1476129"/>
            <a:ext cx="3011556" cy="1061829"/>
          </a:xfrm>
          <a:prstGeom prst="rect">
            <a:avLst/>
          </a:prstGeom>
          <a:noFill/>
        </p:spPr>
        <p:txBody>
          <a:bodyPr wrap="square" rtlCol="0">
            <a:spAutoFit/>
          </a:bodyPr>
          <a:lstStyle/>
          <a:p>
            <a:pPr algn="ctr"/>
            <a:r>
              <a:rPr lang="en-US" sz="2100" dirty="0"/>
              <a:t>All women hospitalized for a delivery</a:t>
            </a:r>
          </a:p>
          <a:p>
            <a:pPr algn="ctr"/>
            <a:r>
              <a:rPr lang="en-US" sz="2100" dirty="0"/>
              <a:t>2003-2013</a:t>
            </a:r>
          </a:p>
        </p:txBody>
      </p:sp>
      <p:sp>
        <p:nvSpPr>
          <p:cNvPr id="5" name="Rectangle 4"/>
          <p:cNvSpPr/>
          <p:nvPr/>
        </p:nvSpPr>
        <p:spPr>
          <a:xfrm>
            <a:off x="3066222" y="1487577"/>
            <a:ext cx="3011556" cy="100624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6" name="Straight Connector 5"/>
          <p:cNvCxnSpPr>
            <a:stCxn id="5" idx="2"/>
          </p:cNvCxnSpPr>
          <p:nvPr/>
        </p:nvCxnSpPr>
        <p:spPr>
          <a:xfrm>
            <a:off x="4572000" y="2493816"/>
            <a:ext cx="0" cy="86829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2355574" y="3362106"/>
            <a:ext cx="2216427" cy="16158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572000" y="3362108"/>
            <a:ext cx="2008908" cy="16331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18710" y="3004317"/>
            <a:ext cx="1736864" cy="1061829"/>
          </a:xfrm>
          <a:prstGeom prst="rect">
            <a:avLst/>
          </a:prstGeom>
          <a:noFill/>
        </p:spPr>
        <p:txBody>
          <a:bodyPr wrap="square" rtlCol="0">
            <a:spAutoFit/>
          </a:bodyPr>
          <a:lstStyle/>
          <a:p>
            <a:pPr algn="ctr"/>
            <a:r>
              <a:rPr lang="en-US" sz="2100" dirty="0"/>
              <a:t>Women </a:t>
            </a:r>
            <a:r>
              <a:rPr lang="en-US" sz="2100" i="1" dirty="0"/>
              <a:t>with</a:t>
            </a:r>
            <a:r>
              <a:rPr lang="en-US" sz="2100" dirty="0"/>
              <a:t> </a:t>
            </a:r>
            <a:r>
              <a:rPr lang="en-US" sz="2100" dirty="0" err="1"/>
              <a:t>Spina</a:t>
            </a:r>
            <a:r>
              <a:rPr lang="en-US" sz="2100" dirty="0"/>
              <a:t> Bifida</a:t>
            </a:r>
          </a:p>
          <a:p>
            <a:pPr algn="ctr"/>
            <a:r>
              <a:rPr lang="en-US" sz="2100" dirty="0"/>
              <a:t>N=10,147</a:t>
            </a:r>
          </a:p>
        </p:txBody>
      </p:sp>
      <p:sp>
        <p:nvSpPr>
          <p:cNvPr id="15" name="Rectangle 14"/>
          <p:cNvSpPr/>
          <p:nvPr/>
        </p:nvSpPr>
        <p:spPr>
          <a:xfrm>
            <a:off x="539424" y="3004318"/>
            <a:ext cx="1816149" cy="103874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p:cNvSpPr txBox="1"/>
          <p:nvPr/>
        </p:nvSpPr>
        <p:spPr>
          <a:xfrm>
            <a:off x="6644270" y="3004317"/>
            <a:ext cx="1990310" cy="1061829"/>
          </a:xfrm>
          <a:prstGeom prst="rect">
            <a:avLst/>
          </a:prstGeom>
          <a:noFill/>
        </p:spPr>
        <p:txBody>
          <a:bodyPr wrap="square" rtlCol="0">
            <a:spAutoFit/>
          </a:bodyPr>
          <a:lstStyle/>
          <a:p>
            <a:pPr algn="ctr"/>
            <a:r>
              <a:rPr lang="en-US" sz="2100" dirty="0"/>
              <a:t>Women </a:t>
            </a:r>
            <a:r>
              <a:rPr lang="en-US" sz="2100" i="1" dirty="0"/>
              <a:t>without</a:t>
            </a:r>
            <a:r>
              <a:rPr lang="en-US" sz="2100" dirty="0"/>
              <a:t> </a:t>
            </a:r>
            <a:r>
              <a:rPr lang="en-US" sz="2100" dirty="0" err="1"/>
              <a:t>Spina</a:t>
            </a:r>
            <a:r>
              <a:rPr lang="en-US" sz="2100" dirty="0"/>
              <a:t> Bifida</a:t>
            </a:r>
          </a:p>
          <a:p>
            <a:pPr algn="ctr"/>
            <a:r>
              <a:rPr lang="en-US" sz="2100" dirty="0"/>
              <a:t>N=42,197,763</a:t>
            </a:r>
          </a:p>
        </p:txBody>
      </p:sp>
      <p:sp>
        <p:nvSpPr>
          <p:cNvPr id="19" name="Rectangle 18"/>
          <p:cNvSpPr/>
          <p:nvPr/>
        </p:nvSpPr>
        <p:spPr>
          <a:xfrm>
            <a:off x="6580908" y="3007782"/>
            <a:ext cx="2117035" cy="105836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86107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4" grpId="0"/>
      <p:bldP spid="15" grpId="0" animBg="1"/>
      <p:bldP spid="18" grpId="0"/>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dirty="0" smtClean="0"/>
              <a:t>Outcomes:</a:t>
            </a:r>
          </a:p>
          <a:p>
            <a:pPr lvl="1"/>
            <a:r>
              <a:rPr lang="en-US" dirty="0" smtClean="0"/>
              <a:t>Rate of hospitalization for delivery</a:t>
            </a:r>
          </a:p>
          <a:p>
            <a:pPr lvl="1"/>
            <a:r>
              <a:rPr lang="en-US" dirty="0" smtClean="0"/>
              <a:t>Mode of delivery utilized</a:t>
            </a:r>
          </a:p>
          <a:p>
            <a:pPr lvl="1"/>
            <a:r>
              <a:rPr lang="en-US" dirty="0" smtClean="0"/>
              <a:t>Complications associated with delivery</a:t>
            </a:r>
          </a:p>
        </p:txBody>
      </p:sp>
    </p:spTree>
    <p:extLst>
      <p:ext uri="{BB962C8B-B14F-4D97-AF65-F5344CB8AC3E}">
        <p14:creationId xmlns:p14="http://schemas.microsoft.com/office/powerpoint/2010/main" val="17720152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Spina</a:t>
            </a:r>
            <a:r>
              <a:rPr lang="en-US" dirty="0" smtClean="0"/>
              <a:t> Bifida Type</a:t>
            </a:r>
            <a:endParaRPr lang="en-US" dirty="0"/>
          </a:p>
        </p:txBody>
      </p:sp>
      <p:sp>
        <p:nvSpPr>
          <p:cNvPr id="3" name="Content Placeholder 2"/>
          <p:cNvSpPr>
            <a:spLocks noGrp="1"/>
          </p:cNvSpPr>
          <p:nvPr>
            <p:ph idx="1"/>
          </p:nvPr>
        </p:nvSpPr>
        <p:spPr/>
        <p:txBody>
          <a:bodyPr/>
          <a:lstStyle/>
          <a:p>
            <a:r>
              <a:rPr lang="en-US" dirty="0" err="1" smtClean="0"/>
              <a:t>Spina</a:t>
            </a:r>
            <a:r>
              <a:rPr lang="en-US" dirty="0" smtClean="0"/>
              <a:t> Bifida </a:t>
            </a:r>
            <a:r>
              <a:rPr lang="en-US" dirty="0" err="1" smtClean="0"/>
              <a:t>Occulta</a:t>
            </a:r>
            <a:endParaRPr lang="en-US" dirty="0" smtClean="0"/>
          </a:p>
          <a:p>
            <a:pPr lvl="1"/>
            <a:r>
              <a:rPr lang="en-US" dirty="0" smtClean="0"/>
              <a:t>N = 3409 (33.6)</a:t>
            </a:r>
          </a:p>
          <a:p>
            <a:r>
              <a:rPr lang="en-US" dirty="0" smtClean="0"/>
              <a:t>No hydrocephalus</a:t>
            </a:r>
          </a:p>
          <a:p>
            <a:pPr lvl="1"/>
            <a:r>
              <a:rPr lang="en-US" dirty="0" smtClean="0"/>
              <a:t>N = 4840 (47.7)</a:t>
            </a:r>
          </a:p>
          <a:p>
            <a:r>
              <a:rPr lang="en-US" dirty="0" smtClean="0"/>
              <a:t>Hydrocephalus</a:t>
            </a:r>
          </a:p>
          <a:p>
            <a:pPr lvl="1"/>
            <a:r>
              <a:rPr lang="en-US" dirty="0" smtClean="0"/>
              <a:t>N = 1897 (18.7)</a:t>
            </a:r>
            <a:endParaRPr lang="en-US" dirty="0"/>
          </a:p>
        </p:txBody>
      </p:sp>
    </p:spTree>
    <p:extLst>
      <p:ext uri="{BB962C8B-B14F-4D97-AF65-F5344CB8AC3E}">
        <p14:creationId xmlns:p14="http://schemas.microsoft.com/office/powerpoint/2010/main" val="24653256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Characteristics</a:t>
            </a:r>
            <a:endParaRPr lang="en-US" dirty="0"/>
          </a:p>
        </p:txBody>
      </p:sp>
      <p:sp>
        <p:nvSpPr>
          <p:cNvPr id="3" name="Content Placeholder 2"/>
          <p:cNvSpPr>
            <a:spLocks noGrp="1"/>
          </p:cNvSpPr>
          <p:nvPr>
            <p:ph idx="1"/>
          </p:nvPr>
        </p:nvSpPr>
        <p:spPr/>
        <p:txBody>
          <a:bodyPr/>
          <a:lstStyle/>
          <a:p>
            <a:r>
              <a:rPr lang="en-US" dirty="0" smtClean="0"/>
              <a:t>Compared to those without </a:t>
            </a:r>
            <a:r>
              <a:rPr lang="en-US" dirty="0" err="1" smtClean="0"/>
              <a:t>Spina</a:t>
            </a:r>
            <a:r>
              <a:rPr lang="en-US" dirty="0" smtClean="0"/>
              <a:t> Bifida, those with </a:t>
            </a:r>
            <a:r>
              <a:rPr lang="en-US" dirty="0" err="1" smtClean="0"/>
              <a:t>Spina</a:t>
            </a:r>
            <a:r>
              <a:rPr lang="en-US" dirty="0" smtClean="0"/>
              <a:t> Bifida were:</a:t>
            </a:r>
          </a:p>
          <a:p>
            <a:pPr lvl="1"/>
            <a:r>
              <a:rPr lang="en-US" dirty="0" smtClean="0"/>
              <a:t>Significantly younger (p=0.0023)</a:t>
            </a:r>
          </a:p>
          <a:p>
            <a:pPr lvl="1"/>
            <a:r>
              <a:rPr lang="en-US" dirty="0" smtClean="0"/>
              <a:t>More likely to have a comorbid condition (p&lt;0.001)</a:t>
            </a:r>
          </a:p>
          <a:p>
            <a:pPr marL="457200" lvl="1" indent="0">
              <a:buNone/>
            </a:pPr>
            <a:endParaRPr lang="en-US" dirty="0"/>
          </a:p>
        </p:txBody>
      </p:sp>
    </p:spTree>
    <p:extLst>
      <p:ext uri="{BB962C8B-B14F-4D97-AF65-F5344CB8AC3E}">
        <p14:creationId xmlns:p14="http://schemas.microsoft.com/office/powerpoint/2010/main" val="3939278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nvPr>
        </p:nvGraphicFramePr>
        <p:xfrm>
          <a:off x="762000" y="133350"/>
          <a:ext cx="8001000" cy="48768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7162800" y="1276350"/>
            <a:ext cx="1752600" cy="369332"/>
          </a:xfrm>
          <a:prstGeom prst="rect">
            <a:avLst/>
          </a:prstGeom>
          <a:noFill/>
        </p:spPr>
        <p:txBody>
          <a:bodyPr wrap="square" rtlCol="0">
            <a:spAutoFit/>
          </a:bodyPr>
          <a:lstStyle/>
          <a:p>
            <a:r>
              <a:rPr lang="en-US" i="1" dirty="0" smtClean="0"/>
              <a:t>p</a:t>
            </a:r>
            <a:r>
              <a:rPr lang="en-US" dirty="0" smtClean="0"/>
              <a:t>&lt;0.001</a:t>
            </a:r>
            <a:endParaRPr lang="en-US" dirty="0"/>
          </a:p>
        </p:txBody>
      </p:sp>
      <p:sp>
        <p:nvSpPr>
          <p:cNvPr id="4" name="TextBox 3"/>
          <p:cNvSpPr txBox="1"/>
          <p:nvPr/>
        </p:nvSpPr>
        <p:spPr>
          <a:xfrm>
            <a:off x="5943600" y="4804946"/>
            <a:ext cx="3733800" cy="338554"/>
          </a:xfrm>
          <a:prstGeom prst="rect">
            <a:avLst/>
          </a:prstGeom>
          <a:noFill/>
        </p:spPr>
        <p:txBody>
          <a:bodyPr wrap="square" rtlCol="0">
            <a:spAutoFit/>
          </a:bodyPr>
          <a:lstStyle/>
          <a:p>
            <a:r>
              <a:rPr lang="en-US" sz="1600" dirty="0" smtClean="0"/>
              <a:t>Shepard CL et al, J </a:t>
            </a:r>
            <a:r>
              <a:rPr lang="en-US" sz="1600" dirty="0" err="1" smtClean="0"/>
              <a:t>Pediatr</a:t>
            </a:r>
            <a:r>
              <a:rPr lang="en-US" sz="1600" dirty="0" smtClean="0"/>
              <a:t> </a:t>
            </a:r>
            <a:r>
              <a:rPr lang="en-US" sz="1600" dirty="0" err="1" smtClean="0"/>
              <a:t>Urol</a:t>
            </a:r>
            <a:r>
              <a:rPr lang="en-US" sz="1600" dirty="0" smtClean="0"/>
              <a:t> 2018</a:t>
            </a:r>
            <a:endParaRPr lang="en-US" sz="1600" dirty="0"/>
          </a:p>
        </p:txBody>
      </p:sp>
    </p:spTree>
    <p:extLst>
      <p:ext uri="{BB962C8B-B14F-4D97-AF65-F5344CB8AC3E}">
        <p14:creationId xmlns:p14="http://schemas.microsoft.com/office/powerpoint/2010/main" val="37940714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1371600" y="514350"/>
          <a:ext cx="6477000" cy="3479798"/>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1276599272"/>
                    </a:ext>
                  </a:extLst>
                </a:gridCol>
                <a:gridCol w="1295400">
                  <a:extLst>
                    <a:ext uri="{9D8B030D-6E8A-4147-A177-3AD203B41FA5}">
                      <a16:colId xmlns:a16="http://schemas.microsoft.com/office/drawing/2014/main" val="1966087595"/>
                    </a:ext>
                  </a:extLst>
                </a:gridCol>
                <a:gridCol w="1143000">
                  <a:extLst>
                    <a:ext uri="{9D8B030D-6E8A-4147-A177-3AD203B41FA5}">
                      <a16:colId xmlns:a16="http://schemas.microsoft.com/office/drawing/2014/main" val="1075803548"/>
                    </a:ext>
                  </a:extLst>
                </a:gridCol>
                <a:gridCol w="1295400">
                  <a:extLst>
                    <a:ext uri="{9D8B030D-6E8A-4147-A177-3AD203B41FA5}">
                      <a16:colId xmlns:a16="http://schemas.microsoft.com/office/drawing/2014/main" val="2806796244"/>
                    </a:ext>
                  </a:extLst>
                </a:gridCol>
              </a:tblGrid>
              <a:tr h="527242">
                <a:tc>
                  <a:txBody>
                    <a:bodyPr/>
                    <a:lstStyle/>
                    <a:p>
                      <a:pPr algn="l"/>
                      <a:endParaRPr lang="en-US" dirty="0"/>
                    </a:p>
                  </a:txBody>
                  <a:tcPr/>
                </a:tc>
                <a:tc>
                  <a:txBody>
                    <a:bodyPr/>
                    <a:lstStyle/>
                    <a:p>
                      <a:pPr algn="l"/>
                      <a:r>
                        <a:rPr lang="en-US" sz="2400" dirty="0" smtClean="0"/>
                        <a:t>No SB</a:t>
                      </a:r>
                      <a:endParaRPr lang="en-US" sz="2400" dirty="0"/>
                    </a:p>
                  </a:txBody>
                  <a:tcPr/>
                </a:tc>
                <a:tc>
                  <a:txBody>
                    <a:bodyPr/>
                    <a:lstStyle/>
                    <a:p>
                      <a:pPr algn="l"/>
                      <a:r>
                        <a:rPr lang="en-US" sz="2400" dirty="0" smtClean="0"/>
                        <a:t>SB</a:t>
                      </a:r>
                      <a:endParaRPr lang="en-US" sz="2400" dirty="0"/>
                    </a:p>
                  </a:txBody>
                  <a:tcPr/>
                </a:tc>
                <a:tc>
                  <a:txBody>
                    <a:bodyPr/>
                    <a:lstStyle/>
                    <a:p>
                      <a:pPr algn="l"/>
                      <a:r>
                        <a:rPr lang="en-US" sz="2400" dirty="0" smtClean="0"/>
                        <a:t>p-value</a:t>
                      </a:r>
                      <a:endParaRPr lang="en-US" sz="2400" dirty="0"/>
                    </a:p>
                  </a:txBody>
                  <a:tcPr/>
                </a:tc>
                <a:extLst>
                  <a:ext uri="{0D108BD9-81ED-4DB2-BD59-A6C34878D82A}">
                    <a16:rowId xmlns:a16="http://schemas.microsoft.com/office/drawing/2014/main" val="366587035"/>
                  </a:ext>
                </a:extLst>
              </a:tr>
              <a:tr h="738139">
                <a:tc>
                  <a:txBody>
                    <a:bodyPr/>
                    <a:lstStyle/>
                    <a:p>
                      <a:pPr algn="l"/>
                      <a:r>
                        <a:rPr lang="en-US" sz="2400" b="1" dirty="0" smtClean="0"/>
                        <a:t>Mode of Delivery</a:t>
                      </a:r>
                      <a:endParaRPr lang="en-US" sz="2400" b="1"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r>
                        <a:rPr lang="en-US" sz="2400" b="1" dirty="0" smtClean="0"/>
                        <a:t>&lt;0.001</a:t>
                      </a:r>
                      <a:endParaRPr lang="en-US" sz="2400" b="1" dirty="0"/>
                    </a:p>
                  </a:txBody>
                  <a:tcPr anchor="ctr"/>
                </a:tc>
                <a:extLst>
                  <a:ext uri="{0D108BD9-81ED-4DB2-BD59-A6C34878D82A}">
                    <a16:rowId xmlns:a16="http://schemas.microsoft.com/office/drawing/2014/main" val="636674759"/>
                  </a:ext>
                </a:extLst>
              </a:tr>
              <a:tr h="738139">
                <a:tc>
                  <a:txBody>
                    <a:bodyPr/>
                    <a:lstStyle/>
                    <a:p>
                      <a:pPr algn="l"/>
                      <a:r>
                        <a:rPr lang="en-US" sz="2400" dirty="0" smtClean="0"/>
                        <a:t>Normal Vaginal</a:t>
                      </a:r>
                      <a:endParaRPr lang="en-US" sz="2400" dirty="0"/>
                    </a:p>
                  </a:txBody>
                  <a:tcPr anchor="ctr"/>
                </a:tc>
                <a:tc>
                  <a:txBody>
                    <a:bodyPr/>
                    <a:lstStyle/>
                    <a:p>
                      <a:pPr algn="ctr"/>
                      <a:r>
                        <a:rPr lang="en-US" sz="2400" dirty="0" smtClean="0"/>
                        <a:t>62%</a:t>
                      </a:r>
                      <a:endParaRPr lang="en-US" sz="2400" dirty="0"/>
                    </a:p>
                  </a:txBody>
                  <a:tcPr anchor="ctr"/>
                </a:tc>
                <a:tc>
                  <a:txBody>
                    <a:bodyPr/>
                    <a:lstStyle/>
                    <a:p>
                      <a:pPr algn="ctr"/>
                      <a:r>
                        <a:rPr lang="en-US" sz="2400" dirty="0" smtClean="0"/>
                        <a:t>44%</a:t>
                      </a: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1532862213"/>
                  </a:ext>
                </a:extLst>
              </a:tr>
              <a:tr h="738139">
                <a:tc>
                  <a:txBody>
                    <a:bodyPr/>
                    <a:lstStyle/>
                    <a:p>
                      <a:pPr algn="l"/>
                      <a:r>
                        <a:rPr lang="en-US" sz="2400" dirty="0" smtClean="0"/>
                        <a:t>Operative Vaginal*</a:t>
                      </a:r>
                      <a:endParaRPr lang="en-US" sz="2400" dirty="0"/>
                    </a:p>
                  </a:txBody>
                  <a:tcPr anchor="ctr"/>
                </a:tc>
                <a:tc>
                  <a:txBody>
                    <a:bodyPr/>
                    <a:lstStyle/>
                    <a:p>
                      <a:pPr algn="ctr"/>
                      <a:r>
                        <a:rPr lang="en-US" sz="2400" dirty="0" smtClean="0"/>
                        <a:t>6%</a:t>
                      </a:r>
                      <a:endParaRPr lang="en-US" sz="2400" dirty="0"/>
                    </a:p>
                  </a:txBody>
                  <a:tcPr anchor="ctr"/>
                </a:tc>
                <a:tc>
                  <a:txBody>
                    <a:bodyPr/>
                    <a:lstStyle/>
                    <a:p>
                      <a:pPr algn="ctr"/>
                      <a:r>
                        <a:rPr lang="en-US" sz="2400" dirty="0" smtClean="0"/>
                        <a:t>4%</a:t>
                      </a: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1591053474"/>
                  </a:ext>
                </a:extLst>
              </a:tr>
              <a:tr h="738139">
                <a:tc>
                  <a:txBody>
                    <a:bodyPr/>
                    <a:lstStyle/>
                    <a:p>
                      <a:pPr algn="l"/>
                      <a:r>
                        <a:rPr lang="en-US" sz="2400" dirty="0" smtClean="0"/>
                        <a:t>Caesarean Section</a:t>
                      </a:r>
                      <a:endParaRPr lang="en-US" sz="2400" dirty="0"/>
                    </a:p>
                  </a:txBody>
                  <a:tcPr anchor="ctr"/>
                </a:tc>
                <a:tc>
                  <a:txBody>
                    <a:bodyPr/>
                    <a:lstStyle/>
                    <a:p>
                      <a:pPr algn="ctr"/>
                      <a:r>
                        <a:rPr lang="en-US" sz="2400" dirty="0" smtClean="0"/>
                        <a:t>32%</a:t>
                      </a:r>
                      <a:endParaRPr lang="en-US" sz="2400" dirty="0"/>
                    </a:p>
                  </a:txBody>
                  <a:tcPr anchor="ctr"/>
                </a:tc>
                <a:tc>
                  <a:txBody>
                    <a:bodyPr/>
                    <a:lstStyle/>
                    <a:p>
                      <a:pPr algn="ctr"/>
                      <a:r>
                        <a:rPr lang="en-US" sz="2400" dirty="0" smtClean="0"/>
                        <a:t>52%</a:t>
                      </a: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4250661051"/>
                  </a:ext>
                </a:extLst>
              </a:tr>
            </a:tbl>
          </a:graphicData>
        </a:graphic>
      </p:graphicFrame>
      <p:sp>
        <p:nvSpPr>
          <p:cNvPr id="3" name="TextBox 2"/>
          <p:cNvSpPr txBox="1"/>
          <p:nvPr/>
        </p:nvSpPr>
        <p:spPr>
          <a:xfrm>
            <a:off x="1066800" y="4248150"/>
            <a:ext cx="7620000" cy="400110"/>
          </a:xfrm>
          <a:prstGeom prst="rect">
            <a:avLst/>
          </a:prstGeom>
          <a:noFill/>
        </p:spPr>
        <p:txBody>
          <a:bodyPr wrap="square" rtlCol="0">
            <a:spAutoFit/>
          </a:bodyPr>
          <a:lstStyle/>
          <a:p>
            <a:r>
              <a:rPr lang="en-US" sz="2000" dirty="0" smtClean="0"/>
              <a:t>*Operative Vaginal Delivery: use of forceps, vacuum, or breech delivery</a:t>
            </a:r>
            <a:endParaRPr lang="en-US" sz="2000" dirty="0"/>
          </a:p>
        </p:txBody>
      </p:sp>
      <p:sp>
        <p:nvSpPr>
          <p:cNvPr id="4" name="TextBox 3"/>
          <p:cNvSpPr txBox="1"/>
          <p:nvPr/>
        </p:nvSpPr>
        <p:spPr>
          <a:xfrm>
            <a:off x="5943600" y="4804946"/>
            <a:ext cx="3733800" cy="338554"/>
          </a:xfrm>
          <a:prstGeom prst="rect">
            <a:avLst/>
          </a:prstGeom>
          <a:noFill/>
        </p:spPr>
        <p:txBody>
          <a:bodyPr wrap="square" rtlCol="0">
            <a:spAutoFit/>
          </a:bodyPr>
          <a:lstStyle/>
          <a:p>
            <a:r>
              <a:rPr lang="en-US" sz="1600" dirty="0" smtClean="0"/>
              <a:t>Shepard CL et al, J </a:t>
            </a:r>
            <a:r>
              <a:rPr lang="en-US" sz="1600" dirty="0" err="1" smtClean="0"/>
              <a:t>Pediatr</a:t>
            </a:r>
            <a:r>
              <a:rPr lang="en-US" sz="1600" dirty="0" smtClean="0"/>
              <a:t> </a:t>
            </a:r>
            <a:r>
              <a:rPr lang="en-US" sz="1600" dirty="0" err="1" smtClean="0"/>
              <a:t>Urol</a:t>
            </a:r>
            <a:r>
              <a:rPr lang="en-US" sz="1600" dirty="0" smtClean="0"/>
              <a:t> 2018</a:t>
            </a:r>
            <a:endParaRPr lang="en-US" sz="1600" dirty="0"/>
          </a:p>
        </p:txBody>
      </p:sp>
    </p:spTree>
    <p:extLst>
      <p:ext uri="{BB962C8B-B14F-4D97-AF65-F5344CB8AC3E}">
        <p14:creationId xmlns:p14="http://schemas.microsoft.com/office/powerpoint/2010/main" val="6912397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nvPr>
        </p:nvGraphicFramePr>
        <p:xfrm>
          <a:off x="304800" y="133350"/>
          <a:ext cx="8763000" cy="41148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276599272"/>
                    </a:ext>
                  </a:extLst>
                </a:gridCol>
                <a:gridCol w="1828800">
                  <a:extLst>
                    <a:ext uri="{9D8B030D-6E8A-4147-A177-3AD203B41FA5}">
                      <a16:colId xmlns:a16="http://schemas.microsoft.com/office/drawing/2014/main" val="1966087595"/>
                    </a:ext>
                  </a:extLst>
                </a:gridCol>
                <a:gridCol w="2133600">
                  <a:extLst>
                    <a:ext uri="{9D8B030D-6E8A-4147-A177-3AD203B41FA5}">
                      <a16:colId xmlns:a16="http://schemas.microsoft.com/office/drawing/2014/main" val="1075803548"/>
                    </a:ext>
                  </a:extLst>
                </a:gridCol>
                <a:gridCol w="2209800">
                  <a:extLst>
                    <a:ext uri="{9D8B030D-6E8A-4147-A177-3AD203B41FA5}">
                      <a16:colId xmlns:a16="http://schemas.microsoft.com/office/drawing/2014/main" val="2806796244"/>
                    </a:ext>
                  </a:extLst>
                </a:gridCol>
                <a:gridCol w="1066800">
                  <a:extLst>
                    <a:ext uri="{9D8B030D-6E8A-4147-A177-3AD203B41FA5}">
                      <a16:colId xmlns:a16="http://schemas.microsoft.com/office/drawing/2014/main" val="1712798316"/>
                    </a:ext>
                  </a:extLst>
                </a:gridCol>
              </a:tblGrid>
              <a:tr h="527242">
                <a:tc>
                  <a:txBody>
                    <a:bodyPr/>
                    <a:lstStyle/>
                    <a:p>
                      <a:pPr algn="ctr"/>
                      <a:endParaRPr lang="en-US" dirty="0"/>
                    </a:p>
                  </a:txBody>
                  <a:tcPr anchor="ctr"/>
                </a:tc>
                <a:tc>
                  <a:txBody>
                    <a:bodyPr/>
                    <a:lstStyle/>
                    <a:p>
                      <a:pPr algn="ctr"/>
                      <a:r>
                        <a:rPr lang="en-US" sz="2400" dirty="0" err="1" smtClean="0"/>
                        <a:t>Occulta</a:t>
                      </a:r>
                      <a:endParaRPr lang="en-US" sz="2400" dirty="0"/>
                    </a:p>
                  </a:txBody>
                  <a:tcPr anchor="ctr"/>
                </a:tc>
                <a:tc>
                  <a:txBody>
                    <a:bodyPr/>
                    <a:lstStyle/>
                    <a:p>
                      <a:pPr algn="ctr"/>
                      <a:r>
                        <a:rPr lang="en-US" sz="2400" dirty="0" smtClean="0"/>
                        <a:t>No</a:t>
                      </a:r>
                      <a:r>
                        <a:rPr lang="en-US" sz="2400" baseline="0" dirty="0" smtClean="0"/>
                        <a:t> Hydrocephalus</a:t>
                      </a:r>
                      <a:endParaRPr lang="en-US" sz="2400" dirty="0"/>
                    </a:p>
                  </a:txBody>
                  <a:tcPr anchor="ctr"/>
                </a:tc>
                <a:tc>
                  <a:txBody>
                    <a:bodyPr/>
                    <a:lstStyle/>
                    <a:p>
                      <a:pPr algn="ctr"/>
                      <a:r>
                        <a:rPr lang="en-US" sz="2400" dirty="0" smtClean="0"/>
                        <a:t>Hydrocephalus</a:t>
                      </a:r>
                      <a:endParaRPr lang="en-US" sz="2400" dirty="0"/>
                    </a:p>
                  </a:txBody>
                  <a:tcPr anchor="ctr"/>
                </a:tc>
                <a:tc>
                  <a:txBody>
                    <a:bodyPr/>
                    <a:lstStyle/>
                    <a:p>
                      <a:pPr algn="ctr"/>
                      <a:r>
                        <a:rPr lang="en-US" sz="2400" dirty="0" smtClean="0"/>
                        <a:t>p-value</a:t>
                      </a:r>
                      <a:endParaRPr lang="en-US" sz="2400" dirty="0"/>
                    </a:p>
                  </a:txBody>
                  <a:tcPr anchor="ctr"/>
                </a:tc>
                <a:extLst>
                  <a:ext uri="{0D108BD9-81ED-4DB2-BD59-A6C34878D82A}">
                    <a16:rowId xmlns:a16="http://schemas.microsoft.com/office/drawing/2014/main" val="366587035"/>
                  </a:ext>
                </a:extLst>
              </a:tr>
              <a:tr h="738139">
                <a:tc>
                  <a:txBody>
                    <a:bodyPr/>
                    <a:lstStyle/>
                    <a:p>
                      <a:pPr algn="l"/>
                      <a:r>
                        <a:rPr lang="en-US" sz="2400" b="1" dirty="0" smtClean="0"/>
                        <a:t>Mode of Delivery</a:t>
                      </a:r>
                      <a:endParaRPr lang="en-US" sz="2400" b="1" dirty="0"/>
                    </a:p>
                  </a:txBody>
                  <a:tcPr anchor="ctr"/>
                </a:tc>
                <a:tc>
                  <a:txBody>
                    <a:bodyPr/>
                    <a:lstStyle/>
                    <a:p>
                      <a:pPr algn="ctr"/>
                      <a:endParaRPr lang="en-US" sz="2400" dirty="0"/>
                    </a:p>
                  </a:txBody>
                  <a:tcPr anchor="ctr"/>
                </a:tc>
                <a:tc>
                  <a:txBody>
                    <a:bodyPr/>
                    <a:lstStyle/>
                    <a:p>
                      <a:pPr algn="ctr"/>
                      <a:endParaRPr lang="en-US" sz="2400" dirty="0"/>
                    </a:p>
                  </a:txBody>
                  <a:tcPr anchor="ctr"/>
                </a:tc>
                <a:tc>
                  <a:txBody>
                    <a:bodyPr/>
                    <a:lstStyle/>
                    <a:p>
                      <a:pPr algn="ctr"/>
                      <a:endParaRPr lang="en-US" sz="2400" b="1" dirty="0"/>
                    </a:p>
                  </a:txBody>
                  <a:tcPr anchor="ctr"/>
                </a:tc>
                <a:tc>
                  <a:txBody>
                    <a:bodyPr/>
                    <a:lstStyle/>
                    <a:p>
                      <a:pPr algn="ctr"/>
                      <a:r>
                        <a:rPr lang="en-US" sz="2400" b="1" dirty="0" smtClean="0"/>
                        <a:t>&lt;0.001</a:t>
                      </a:r>
                      <a:endParaRPr lang="en-US" sz="2400" b="1" dirty="0"/>
                    </a:p>
                  </a:txBody>
                  <a:tcPr anchor="ctr"/>
                </a:tc>
                <a:extLst>
                  <a:ext uri="{0D108BD9-81ED-4DB2-BD59-A6C34878D82A}">
                    <a16:rowId xmlns:a16="http://schemas.microsoft.com/office/drawing/2014/main" val="636674759"/>
                  </a:ext>
                </a:extLst>
              </a:tr>
              <a:tr h="738139">
                <a:tc>
                  <a:txBody>
                    <a:bodyPr/>
                    <a:lstStyle/>
                    <a:p>
                      <a:pPr algn="l"/>
                      <a:r>
                        <a:rPr lang="en-US" sz="2400" dirty="0" smtClean="0"/>
                        <a:t>Normal Vaginal</a:t>
                      </a:r>
                      <a:endParaRPr lang="en-US" sz="2400" dirty="0"/>
                    </a:p>
                  </a:txBody>
                  <a:tcPr anchor="ctr"/>
                </a:tc>
                <a:tc>
                  <a:txBody>
                    <a:bodyPr/>
                    <a:lstStyle/>
                    <a:p>
                      <a:pPr algn="ctr"/>
                      <a:r>
                        <a:rPr lang="en-US" sz="2400" baseline="0" dirty="0" smtClean="0"/>
                        <a:t>54%</a:t>
                      </a:r>
                      <a:endParaRPr lang="en-US" sz="2400" dirty="0"/>
                    </a:p>
                  </a:txBody>
                  <a:tcPr anchor="ctr"/>
                </a:tc>
                <a:tc>
                  <a:txBody>
                    <a:bodyPr/>
                    <a:lstStyle/>
                    <a:p>
                      <a:pPr algn="ctr"/>
                      <a:r>
                        <a:rPr lang="en-US" sz="2400" dirty="0" smtClean="0"/>
                        <a:t>41%</a:t>
                      </a:r>
                      <a:endParaRPr lang="en-US" sz="2400" dirty="0"/>
                    </a:p>
                  </a:txBody>
                  <a:tcPr anchor="ctr"/>
                </a:tc>
                <a:tc>
                  <a:txBody>
                    <a:bodyPr/>
                    <a:lstStyle/>
                    <a:p>
                      <a:pPr algn="ctr"/>
                      <a:r>
                        <a:rPr lang="en-US" sz="2400" dirty="0" smtClean="0"/>
                        <a:t>32%</a:t>
                      </a: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1532862213"/>
                  </a:ext>
                </a:extLst>
              </a:tr>
              <a:tr h="738139">
                <a:tc>
                  <a:txBody>
                    <a:bodyPr/>
                    <a:lstStyle/>
                    <a:p>
                      <a:pPr algn="l"/>
                      <a:r>
                        <a:rPr lang="en-US" sz="2400" dirty="0" smtClean="0"/>
                        <a:t>Operative Vaginal*</a:t>
                      </a:r>
                      <a:endParaRPr lang="en-US" sz="2400" dirty="0"/>
                    </a:p>
                  </a:txBody>
                  <a:tcPr anchor="ctr"/>
                </a:tc>
                <a:tc>
                  <a:txBody>
                    <a:bodyPr/>
                    <a:lstStyle/>
                    <a:p>
                      <a:pPr algn="ctr"/>
                      <a:r>
                        <a:rPr lang="en-US" sz="2400" dirty="0" smtClean="0"/>
                        <a:t>4%</a:t>
                      </a:r>
                      <a:endParaRPr lang="en-US" sz="2400" dirty="0"/>
                    </a:p>
                  </a:txBody>
                  <a:tcPr anchor="ctr"/>
                </a:tc>
                <a:tc>
                  <a:txBody>
                    <a:bodyPr/>
                    <a:lstStyle/>
                    <a:p>
                      <a:pPr algn="ctr"/>
                      <a:r>
                        <a:rPr lang="en-US" sz="2400" dirty="0" smtClean="0"/>
                        <a:t>4%</a:t>
                      </a:r>
                      <a:endParaRPr lang="en-US" sz="2400" dirty="0"/>
                    </a:p>
                  </a:txBody>
                  <a:tcPr anchor="ctr"/>
                </a:tc>
                <a:tc>
                  <a:txBody>
                    <a:bodyPr/>
                    <a:lstStyle/>
                    <a:p>
                      <a:pPr algn="ctr"/>
                      <a:r>
                        <a:rPr lang="en-US" sz="2400" dirty="0" smtClean="0"/>
                        <a:t>4%</a:t>
                      </a: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1591053474"/>
                  </a:ext>
                </a:extLst>
              </a:tr>
              <a:tr h="738139">
                <a:tc>
                  <a:txBody>
                    <a:bodyPr/>
                    <a:lstStyle/>
                    <a:p>
                      <a:pPr algn="l"/>
                      <a:r>
                        <a:rPr lang="en-US" sz="2400" dirty="0" smtClean="0"/>
                        <a:t>Caesarean Section</a:t>
                      </a:r>
                      <a:endParaRPr lang="en-US" sz="2400" dirty="0"/>
                    </a:p>
                  </a:txBody>
                  <a:tcPr anchor="ctr"/>
                </a:tc>
                <a:tc>
                  <a:txBody>
                    <a:bodyPr/>
                    <a:lstStyle/>
                    <a:p>
                      <a:pPr algn="ctr"/>
                      <a:r>
                        <a:rPr lang="en-US" sz="2400" dirty="0" smtClean="0"/>
                        <a:t>41%</a:t>
                      </a:r>
                      <a:endParaRPr lang="en-US" sz="2400" dirty="0"/>
                    </a:p>
                  </a:txBody>
                  <a:tcPr anchor="ctr"/>
                </a:tc>
                <a:tc>
                  <a:txBody>
                    <a:bodyPr/>
                    <a:lstStyle/>
                    <a:p>
                      <a:pPr algn="ctr"/>
                      <a:r>
                        <a:rPr lang="en-US" sz="2400" dirty="0" smtClean="0"/>
                        <a:t>55%</a:t>
                      </a:r>
                      <a:endParaRPr lang="en-US" sz="2400" dirty="0"/>
                    </a:p>
                  </a:txBody>
                  <a:tcPr anchor="ctr"/>
                </a:tc>
                <a:tc>
                  <a:txBody>
                    <a:bodyPr/>
                    <a:lstStyle/>
                    <a:p>
                      <a:pPr algn="ctr"/>
                      <a:r>
                        <a:rPr lang="en-US" sz="2400" dirty="0" smtClean="0"/>
                        <a:t>64%</a:t>
                      </a:r>
                      <a:endParaRPr lang="en-US" sz="2400" dirty="0"/>
                    </a:p>
                  </a:txBody>
                  <a:tcPr anchor="ctr"/>
                </a:tc>
                <a:tc>
                  <a:txBody>
                    <a:bodyPr/>
                    <a:lstStyle/>
                    <a:p>
                      <a:pPr algn="ctr"/>
                      <a:endParaRPr lang="en-US" sz="2400" dirty="0"/>
                    </a:p>
                  </a:txBody>
                  <a:tcPr anchor="ctr"/>
                </a:tc>
                <a:extLst>
                  <a:ext uri="{0D108BD9-81ED-4DB2-BD59-A6C34878D82A}">
                    <a16:rowId xmlns:a16="http://schemas.microsoft.com/office/drawing/2014/main" val="4250661051"/>
                  </a:ext>
                </a:extLst>
              </a:tr>
            </a:tbl>
          </a:graphicData>
        </a:graphic>
      </p:graphicFrame>
      <p:sp>
        <p:nvSpPr>
          <p:cNvPr id="5" name="TextBox 4"/>
          <p:cNvSpPr txBox="1"/>
          <p:nvPr/>
        </p:nvSpPr>
        <p:spPr>
          <a:xfrm>
            <a:off x="876300" y="4248150"/>
            <a:ext cx="7620000" cy="400110"/>
          </a:xfrm>
          <a:prstGeom prst="rect">
            <a:avLst/>
          </a:prstGeom>
          <a:noFill/>
        </p:spPr>
        <p:txBody>
          <a:bodyPr wrap="square" rtlCol="0">
            <a:spAutoFit/>
          </a:bodyPr>
          <a:lstStyle/>
          <a:p>
            <a:r>
              <a:rPr lang="en-US" sz="2000" dirty="0" smtClean="0"/>
              <a:t>*Operative Vaginal Delivery: use of forceps, vacuum, or breech delivery</a:t>
            </a:r>
            <a:endParaRPr lang="en-US" sz="2000" dirty="0"/>
          </a:p>
        </p:txBody>
      </p:sp>
      <p:sp>
        <p:nvSpPr>
          <p:cNvPr id="4" name="TextBox 3"/>
          <p:cNvSpPr txBox="1"/>
          <p:nvPr/>
        </p:nvSpPr>
        <p:spPr>
          <a:xfrm>
            <a:off x="5943600" y="4804946"/>
            <a:ext cx="3733800" cy="338554"/>
          </a:xfrm>
          <a:prstGeom prst="rect">
            <a:avLst/>
          </a:prstGeom>
          <a:noFill/>
        </p:spPr>
        <p:txBody>
          <a:bodyPr wrap="square" rtlCol="0">
            <a:spAutoFit/>
          </a:bodyPr>
          <a:lstStyle/>
          <a:p>
            <a:r>
              <a:rPr lang="en-US" sz="1600" dirty="0" smtClean="0"/>
              <a:t>Shepard CL et al, J </a:t>
            </a:r>
            <a:r>
              <a:rPr lang="en-US" sz="1600" dirty="0" err="1" smtClean="0"/>
              <a:t>Pediatr</a:t>
            </a:r>
            <a:r>
              <a:rPr lang="en-US" sz="1600" dirty="0" smtClean="0"/>
              <a:t> </a:t>
            </a:r>
            <a:r>
              <a:rPr lang="en-US" sz="1600" dirty="0" err="1" smtClean="0"/>
              <a:t>Urol</a:t>
            </a:r>
            <a:r>
              <a:rPr lang="en-US" sz="1600" dirty="0" smtClean="0"/>
              <a:t> 2018</a:t>
            </a:r>
            <a:endParaRPr lang="en-US" sz="1600" dirty="0"/>
          </a:p>
        </p:txBody>
      </p:sp>
    </p:spTree>
    <p:extLst>
      <p:ext uri="{BB962C8B-B14F-4D97-AF65-F5344CB8AC3E}">
        <p14:creationId xmlns:p14="http://schemas.microsoft.com/office/powerpoint/2010/main" val="23535169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Vaginal Delivery Complications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57" y="1314450"/>
            <a:ext cx="2114550" cy="211455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3605"/>
          <a:stretch/>
        </p:blipFill>
        <p:spPr>
          <a:xfrm>
            <a:off x="2035194" y="1352550"/>
            <a:ext cx="2800350" cy="241935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25789" t="2877" r="19534"/>
          <a:stretch/>
        </p:blipFill>
        <p:spPr>
          <a:xfrm>
            <a:off x="5095389" y="1123950"/>
            <a:ext cx="1447800" cy="257175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58000" y="1276350"/>
            <a:ext cx="2190750" cy="2190750"/>
          </a:xfrm>
          <a:prstGeom prst="rect">
            <a:avLst/>
          </a:prstGeom>
        </p:spPr>
      </p:pic>
      <p:sp>
        <p:nvSpPr>
          <p:cNvPr id="8" name="TextBox 7"/>
          <p:cNvSpPr txBox="1"/>
          <p:nvPr/>
        </p:nvSpPr>
        <p:spPr>
          <a:xfrm>
            <a:off x="131346" y="3429000"/>
            <a:ext cx="2061707" cy="923330"/>
          </a:xfrm>
          <a:prstGeom prst="rect">
            <a:avLst/>
          </a:prstGeom>
          <a:noFill/>
        </p:spPr>
        <p:txBody>
          <a:bodyPr wrap="square" rtlCol="0">
            <a:spAutoFit/>
          </a:bodyPr>
          <a:lstStyle/>
          <a:p>
            <a:pPr algn="ctr"/>
            <a:r>
              <a:rPr lang="en-US" b="1" dirty="0" smtClean="0"/>
              <a:t>UTI</a:t>
            </a:r>
          </a:p>
          <a:p>
            <a:pPr algn="ctr"/>
            <a:r>
              <a:rPr lang="en-US" dirty="0" smtClean="0"/>
              <a:t>3.5% vs. 0.7%</a:t>
            </a:r>
          </a:p>
          <a:p>
            <a:pPr algn="ctr"/>
            <a:r>
              <a:rPr lang="en-US" dirty="0" smtClean="0"/>
              <a:t>p&lt;0.001</a:t>
            </a:r>
            <a:endParaRPr lang="en-US" dirty="0"/>
          </a:p>
        </p:txBody>
      </p:sp>
      <p:sp>
        <p:nvSpPr>
          <p:cNvPr id="9" name="TextBox 8"/>
          <p:cNvSpPr txBox="1"/>
          <p:nvPr/>
        </p:nvSpPr>
        <p:spPr>
          <a:xfrm>
            <a:off x="2452898" y="3429000"/>
            <a:ext cx="2061707" cy="646331"/>
          </a:xfrm>
          <a:prstGeom prst="rect">
            <a:avLst/>
          </a:prstGeom>
          <a:noFill/>
        </p:spPr>
        <p:txBody>
          <a:bodyPr wrap="square" rtlCol="0">
            <a:spAutoFit/>
          </a:bodyPr>
          <a:lstStyle/>
          <a:p>
            <a:pPr algn="ctr"/>
            <a:r>
              <a:rPr lang="en-US" b="1" dirty="0" smtClean="0"/>
              <a:t>Acute Renal Injury</a:t>
            </a:r>
            <a:endParaRPr lang="en-US" dirty="0" smtClean="0"/>
          </a:p>
          <a:p>
            <a:pPr algn="ctr"/>
            <a:r>
              <a:rPr lang="en-US" dirty="0" smtClean="0"/>
              <a:t>p=0.0033</a:t>
            </a:r>
            <a:endParaRPr lang="en-US" dirty="0"/>
          </a:p>
        </p:txBody>
      </p:sp>
      <p:sp>
        <p:nvSpPr>
          <p:cNvPr id="10" name="TextBox 9"/>
          <p:cNvSpPr txBox="1"/>
          <p:nvPr/>
        </p:nvSpPr>
        <p:spPr>
          <a:xfrm>
            <a:off x="4812795" y="3443876"/>
            <a:ext cx="2061707" cy="923330"/>
          </a:xfrm>
          <a:prstGeom prst="rect">
            <a:avLst/>
          </a:prstGeom>
          <a:noFill/>
        </p:spPr>
        <p:txBody>
          <a:bodyPr wrap="square" rtlCol="0">
            <a:spAutoFit/>
          </a:bodyPr>
          <a:lstStyle/>
          <a:p>
            <a:pPr algn="ctr"/>
            <a:r>
              <a:rPr lang="en-US" b="1" dirty="0" smtClean="0"/>
              <a:t>Perineal Trauma</a:t>
            </a:r>
          </a:p>
          <a:p>
            <a:pPr algn="ctr"/>
            <a:r>
              <a:rPr lang="en-US" dirty="0" smtClean="0"/>
              <a:t>56.3% vs. 52.5%</a:t>
            </a:r>
          </a:p>
          <a:p>
            <a:pPr algn="ctr"/>
            <a:r>
              <a:rPr lang="en-US" dirty="0" smtClean="0"/>
              <a:t>p=0.021</a:t>
            </a:r>
            <a:endParaRPr lang="en-US" dirty="0"/>
          </a:p>
        </p:txBody>
      </p:sp>
      <p:sp>
        <p:nvSpPr>
          <p:cNvPr id="11" name="TextBox 10"/>
          <p:cNvSpPr txBox="1"/>
          <p:nvPr/>
        </p:nvSpPr>
        <p:spPr>
          <a:xfrm>
            <a:off x="7058511" y="3429000"/>
            <a:ext cx="2061707" cy="923330"/>
          </a:xfrm>
          <a:prstGeom prst="rect">
            <a:avLst/>
          </a:prstGeom>
          <a:noFill/>
        </p:spPr>
        <p:txBody>
          <a:bodyPr wrap="square" rtlCol="0">
            <a:spAutoFit/>
          </a:bodyPr>
          <a:lstStyle/>
          <a:p>
            <a:pPr algn="ctr"/>
            <a:r>
              <a:rPr lang="en-US" b="1" dirty="0" smtClean="0"/>
              <a:t>Hematologic Event</a:t>
            </a:r>
            <a:endParaRPr lang="en-US" dirty="0" smtClean="0"/>
          </a:p>
          <a:p>
            <a:pPr algn="ctr"/>
            <a:r>
              <a:rPr lang="en-US" dirty="0" smtClean="0"/>
              <a:t>2.3% vs. 1.2%</a:t>
            </a:r>
          </a:p>
          <a:p>
            <a:pPr algn="ctr"/>
            <a:r>
              <a:rPr lang="en-US" dirty="0" smtClean="0"/>
              <a:t>p=0.002</a:t>
            </a:r>
            <a:endParaRPr lang="en-US" dirty="0"/>
          </a:p>
        </p:txBody>
      </p:sp>
      <p:sp>
        <p:nvSpPr>
          <p:cNvPr id="12" name="TextBox 11"/>
          <p:cNvSpPr txBox="1"/>
          <p:nvPr/>
        </p:nvSpPr>
        <p:spPr>
          <a:xfrm>
            <a:off x="6400800" y="4781550"/>
            <a:ext cx="3657600" cy="338554"/>
          </a:xfrm>
          <a:prstGeom prst="rect">
            <a:avLst/>
          </a:prstGeom>
          <a:noFill/>
        </p:spPr>
        <p:txBody>
          <a:bodyPr wrap="square" rtlCol="0">
            <a:spAutoFit/>
          </a:bodyPr>
          <a:lstStyle/>
          <a:p>
            <a:r>
              <a:rPr lang="en-US" sz="1600" dirty="0" smtClean="0"/>
              <a:t>Shepard CL et al, Urology 2019</a:t>
            </a:r>
            <a:endParaRPr lang="en-US" sz="1600" dirty="0"/>
          </a:p>
        </p:txBody>
      </p:sp>
    </p:spTree>
    <p:extLst>
      <p:ext uri="{BB962C8B-B14F-4D97-AF65-F5344CB8AC3E}">
        <p14:creationId xmlns:p14="http://schemas.microsoft.com/office/powerpoint/2010/main" val="53586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Cesarean Delivery Complications</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3309" t="9009" r="11015" b="11712"/>
          <a:stretch/>
        </p:blipFill>
        <p:spPr>
          <a:xfrm>
            <a:off x="553075" y="1211661"/>
            <a:ext cx="987432" cy="1034453"/>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0870" t="13913" r="20000" b="13044"/>
          <a:stretch/>
        </p:blipFill>
        <p:spPr>
          <a:xfrm>
            <a:off x="7315200" y="1211661"/>
            <a:ext cx="860553" cy="1063037"/>
          </a:xfrm>
          <a:prstGeom prst="rect">
            <a:avLst/>
          </a:prstGeom>
        </p:spPr>
      </p:pic>
      <p:sp>
        <p:nvSpPr>
          <p:cNvPr id="8" name="TextBox 7"/>
          <p:cNvSpPr txBox="1"/>
          <p:nvPr/>
        </p:nvSpPr>
        <p:spPr>
          <a:xfrm>
            <a:off x="15937" y="2213740"/>
            <a:ext cx="2061707" cy="923330"/>
          </a:xfrm>
          <a:prstGeom prst="rect">
            <a:avLst/>
          </a:prstGeom>
          <a:noFill/>
        </p:spPr>
        <p:txBody>
          <a:bodyPr wrap="square" rtlCol="0">
            <a:spAutoFit/>
          </a:bodyPr>
          <a:lstStyle/>
          <a:p>
            <a:pPr algn="ctr"/>
            <a:r>
              <a:rPr lang="en-US" b="1" dirty="0" smtClean="0"/>
              <a:t>UTI</a:t>
            </a:r>
          </a:p>
          <a:p>
            <a:pPr algn="ctr"/>
            <a:r>
              <a:rPr lang="en-US" dirty="0" smtClean="0"/>
              <a:t>5.6% vs. 0.9%</a:t>
            </a:r>
          </a:p>
          <a:p>
            <a:pPr algn="ctr"/>
            <a:r>
              <a:rPr lang="en-US" dirty="0" smtClean="0"/>
              <a:t>p&lt;0.001</a:t>
            </a:r>
            <a:endParaRPr lang="en-US" dirty="0"/>
          </a:p>
        </p:txBody>
      </p:sp>
      <p:sp>
        <p:nvSpPr>
          <p:cNvPr id="11" name="TextBox 10"/>
          <p:cNvSpPr txBox="1"/>
          <p:nvPr/>
        </p:nvSpPr>
        <p:spPr>
          <a:xfrm>
            <a:off x="6858000" y="2246114"/>
            <a:ext cx="2061707" cy="923330"/>
          </a:xfrm>
          <a:prstGeom prst="rect">
            <a:avLst/>
          </a:prstGeom>
          <a:noFill/>
        </p:spPr>
        <p:txBody>
          <a:bodyPr wrap="square" rtlCol="0">
            <a:spAutoFit/>
          </a:bodyPr>
          <a:lstStyle/>
          <a:p>
            <a:pPr algn="ctr"/>
            <a:r>
              <a:rPr lang="en-US" b="1" dirty="0" smtClean="0"/>
              <a:t>Hematologic Event</a:t>
            </a:r>
            <a:endParaRPr lang="en-US" dirty="0" smtClean="0"/>
          </a:p>
          <a:p>
            <a:pPr algn="ctr"/>
            <a:r>
              <a:rPr lang="en-US" dirty="0" smtClean="0"/>
              <a:t>5.5% vs. 3.7%</a:t>
            </a:r>
          </a:p>
          <a:p>
            <a:pPr algn="ctr"/>
            <a:r>
              <a:rPr lang="en-US" dirty="0" smtClean="0"/>
              <a:t>p&lt;0.001</a:t>
            </a:r>
            <a:endParaRPr lang="en-US" dirty="0"/>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2773" t="14414" r="11551" b="9910"/>
          <a:stretch/>
        </p:blipFill>
        <p:spPr>
          <a:xfrm>
            <a:off x="2850991" y="1217757"/>
            <a:ext cx="1107671" cy="1107671"/>
          </a:xfrm>
          <a:prstGeom prst="rect">
            <a:avLst/>
          </a:prstGeom>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12578" t="11123" r="11950" b="13404"/>
          <a:stretch/>
        </p:blipFill>
        <p:spPr>
          <a:xfrm>
            <a:off x="3993522" y="3117226"/>
            <a:ext cx="1156955" cy="1156955"/>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13221" t="14871" r="11255" b="15199"/>
          <a:stretch/>
        </p:blipFill>
        <p:spPr>
          <a:xfrm>
            <a:off x="6238346" y="3074019"/>
            <a:ext cx="1162335" cy="1076236"/>
          </a:xfrm>
          <a:prstGeom prst="rect">
            <a:avLst/>
          </a:prstGeom>
        </p:spPr>
      </p:pic>
      <p:pic>
        <p:nvPicPr>
          <p:cNvPr id="14" name="Picture 13"/>
          <p:cNvPicPr>
            <a:picLocks noChangeAspect="1"/>
          </p:cNvPicPr>
          <p:nvPr/>
        </p:nvPicPr>
        <p:blipFill rotWithShape="1">
          <a:blip r:embed="rId7" cstate="print">
            <a:extLst>
              <a:ext uri="{28A0092B-C50C-407E-A947-70E740481C1C}">
                <a14:useLocalDpi xmlns:a14="http://schemas.microsoft.com/office/drawing/2010/main" val="0"/>
              </a:ext>
            </a:extLst>
          </a:blip>
          <a:srcRect l="19581" t="14467" r="18882" b="15603"/>
          <a:stretch/>
        </p:blipFill>
        <p:spPr>
          <a:xfrm>
            <a:off x="5176835" y="1211661"/>
            <a:ext cx="886717" cy="1007632"/>
          </a:xfrm>
          <a:prstGeom prst="rect">
            <a:avLst/>
          </a:prstGeom>
        </p:spPr>
      </p:pic>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l="17926" t="14656" r="19181" b="14904"/>
          <a:stretch/>
        </p:blipFill>
        <p:spPr>
          <a:xfrm>
            <a:off x="1260066" y="3143258"/>
            <a:ext cx="986511" cy="1104892"/>
          </a:xfrm>
          <a:prstGeom prst="rect">
            <a:avLst/>
          </a:prstGeom>
        </p:spPr>
      </p:pic>
      <p:sp>
        <p:nvSpPr>
          <p:cNvPr id="16" name="TextBox 15"/>
          <p:cNvSpPr txBox="1"/>
          <p:nvPr/>
        </p:nvSpPr>
        <p:spPr>
          <a:xfrm>
            <a:off x="1977335" y="2219293"/>
            <a:ext cx="2537957" cy="1200329"/>
          </a:xfrm>
          <a:prstGeom prst="rect">
            <a:avLst/>
          </a:prstGeom>
          <a:noFill/>
        </p:spPr>
        <p:txBody>
          <a:bodyPr wrap="square" rtlCol="0">
            <a:spAutoFit/>
          </a:bodyPr>
          <a:lstStyle/>
          <a:p>
            <a:pPr algn="ctr"/>
            <a:r>
              <a:rPr lang="en-US" b="1" dirty="0" smtClean="0"/>
              <a:t>Intraoperative Injury</a:t>
            </a:r>
          </a:p>
          <a:p>
            <a:pPr algn="ctr"/>
            <a:r>
              <a:rPr lang="en-US" dirty="0" smtClean="0"/>
              <a:t>GU Tract: 1.4% vs. 0.3%</a:t>
            </a:r>
          </a:p>
          <a:p>
            <a:pPr algn="ctr"/>
            <a:r>
              <a:rPr lang="en-US" dirty="0" smtClean="0"/>
              <a:t>GI Tract: 0.5% vs. 0.1%</a:t>
            </a:r>
          </a:p>
          <a:p>
            <a:pPr algn="ctr"/>
            <a:r>
              <a:rPr lang="en-US" dirty="0" smtClean="0"/>
              <a:t>p&lt;0.001</a:t>
            </a:r>
            <a:endParaRPr lang="en-US" dirty="0"/>
          </a:p>
        </p:txBody>
      </p:sp>
      <p:sp>
        <p:nvSpPr>
          <p:cNvPr id="17" name="TextBox 16"/>
          <p:cNvSpPr txBox="1"/>
          <p:nvPr/>
        </p:nvSpPr>
        <p:spPr>
          <a:xfrm>
            <a:off x="4557289" y="2219293"/>
            <a:ext cx="2061707" cy="923330"/>
          </a:xfrm>
          <a:prstGeom prst="rect">
            <a:avLst/>
          </a:prstGeom>
          <a:noFill/>
        </p:spPr>
        <p:txBody>
          <a:bodyPr wrap="square" rtlCol="0">
            <a:spAutoFit/>
          </a:bodyPr>
          <a:lstStyle/>
          <a:p>
            <a:pPr algn="ctr"/>
            <a:r>
              <a:rPr lang="en-US" b="1" dirty="0" smtClean="0"/>
              <a:t>Blood Transfusion</a:t>
            </a:r>
          </a:p>
          <a:p>
            <a:pPr algn="ctr"/>
            <a:r>
              <a:rPr lang="en-US" dirty="0" smtClean="0"/>
              <a:t>3.7% vs. 1.9%</a:t>
            </a:r>
          </a:p>
          <a:p>
            <a:pPr algn="ctr"/>
            <a:r>
              <a:rPr lang="en-US" dirty="0" smtClean="0"/>
              <a:t>p&lt;0.001</a:t>
            </a:r>
            <a:endParaRPr lang="en-US" dirty="0"/>
          </a:p>
        </p:txBody>
      </p:sp>
      <p:sp>
        <p:nvSpPr>
          <p:cNvPr id="18" name="TextBox 17"/>
          <p:cNvSpPr txBox="1"/>
          <p:nvPr/>
        </p:nvSpPr>
        <p:spPr>
          <a:xfrm>
            <a:off x="609600" y="4220170"/>
            <a:ext cx="2438400" cy="923330"/>
          </a:xfrm>
          <a:prstGeom prst="rect">
            <a:avLst/>
          </a:prstGeom>
          <a:solidFill>
            <a:schemeClr val="bg1"/>
          </a:solidFill>
        </p:spPr>
        <p:txBody>
          <a:bodyPr wrap="square" rtlCol="0">
            <a:spAutoFit/>
          </a:bodyPr>
          <a:lstStyle/>
          <a:p>
            <a:pPr algn="ctr"/>
            <a:r>
              <a:rPr lang="en-US" b="1" dirty="0" smtClean="0"/>
              <a:t>Cardiac Event</a:t>
            </a:r>
          </a:p>
          <a:p>
            <a:pPr algn="ctr"/>
            <a:r>
              <a:rPr lang="en-US" dirty="0" smtClean="0"/>
              <a:t>1.2% vs. 0.6%</a:t>
            </a:r>
          </a:p>
          <a:p>
            <a:pPr algn="ctr"/>
            <a:r>
              <a:rPr lang="en-US" dirty="0" smtClean="0"/>
              <a:t>P=0.009</a:t>
            </a:r>
            <a:endParaRPr lang="en-US" dirty="0"/>
          </a:p>
        </p:txBody>
      </p:sp>
      <p:sp>
        <p:nvSpPr>
          <p:cNvPr id="19" name="TextBox 18"/>
          <p:cNvSpPr txBox="1"/>
          <p:nvPr/>
        </p:nvSpPr>
        <p:spPr>
          <a:xfrm>
            <a:off x="3490706" y="4208936"/>
            <a:ext cx="2061707" cy="923330"/>
          </a:xfrm>
          <a:prstGeom prst="rect">
            <a:avLst/>
          </a:prstGeom>
          <a:noFill/>
        </p:spPr>
        <p:txBody>
          <a:bodyPr wrap="square" rtlCol="0">
            <a:spAutoFit/>
          </a:bodyPr>
          <a:lstStyle/>
          <a:p>
            <a:pPr algn="ctr"/>
            <a:r>
              <a:rPr lang="en-US" b="1" dirty="0" smtClean="0"/>
              <a:t>Neurologic Event</a:t>
            </a:r>
          </a:p>
          <a:p>
            <a:pPr algn="ctr"/>
            <a:r>
              <a:rPr lang="en-US" dirty="0" smtClean="0"/>
              <a:t>0.8% vs. 0.4%</a:t>
            </a:r>
          </a:p>
          <a:p>
            <a:pPr algn="ctr"/>
            <a:r>
              <a:rPr lang="en-US" dirty="0" smtClean="0"/>
              <a:t>p=0.0072</a:t>
            </a:r>
            <a:endParaRPr lang="en-US" dirty="0"/>
          </a:p>
        </p:txBody>
      </p:sp>
      <p:sp>
        <p:nvSpPr>
          <p:cNvPr id="20" name="TextBox 19"/>
          <p:cNvSpPr txBox="1"/>
          <p:nvPr/>
        </p:nvSpPr>
        <p:spPr>
          <a:xfrm>
            <a:off x="5788659" y="4203897"/>
            <a:ext cx="2061707" cy="923330"/>
          </a:xfrm>
          <a:prstGeom prst="rect">
            <a:avLst/>
          </a:prstGeom>
          <a:noFill/>
        </p:spPr>
        <p:txBody>
          <a:bodyPr wrap="square" rtlCol="0">
            <a:spAutoFit/>
          </a:bodyPr>
          <a:lstStyle/>
          <a:p>
            <a:pPr algn="ctr"/>
            <a:r>
              <a:rPr lang="en-US" b="1" dirty="0" smtClean="0"/>
              <a:t>Pulmonary Event</a:t>
            </a:r>
          </a:p>
          <a:p>
            <a:pPr algn="ctr"/>
            <a:r>
              <a:rPr lang="en-US" dirty="0" smtClean="0"/>
              <a:t>1.7% vs. 0.3%</a:t>
            </a:r>
          </a:p>
          <a:p>
            <a:pPr algn="ctr"/>
            <a:r>
              <a:rPr lang="en-US" dirty="0" smtClean="0"/>
              <a:t>p&lt;0.001</a:t>
            </a:r>
            <a:endParaRPr lang="en-US" dirty="0"/>
          </a:p>
        </p:txBody>
      </p:sp>
      <p:sp>
        <p:nvSpPr>
          <p:cNvPr id="21" name="TextBox 20"/>
          <p:cNvSpPr txBox="1"/>
          <p:nvPr/>
        </p:nvSpPr>
        <p:spPr>
          <a:xfrm>
            <a:off x="7841569" y="4314323"/>
            <a:ext cx="1460964" cy="830997"/>
          </a:xfrm>
          <a:prstGeom prst="rect">
            <a:avLst/>
          </a:prstGeom>
          <a:noFill/>
        </p:spPr>
        <p:txBody>
          <a:bodyPr wrap="square" rtlCol="0">
            <a:spAutoFit/>
          </a:bodyPr>
          <a:lstStyle/>
          <a:p>
            <a:r>
              <a:rPr lang="en-US" sz="1600" dirty="0" smtClean="0"/>
              <a:t>Shepard CL et al, Urology 2019</a:t>
            </a:r>
            <a:endParaRPr lang="en-US" sz="1600" dirty="0"/>
          </a:p>
        </p:txBody>
      </p:sp>
    </p:spTree>
    <p:extLst>
      <p:ext uri="{BB962C8B-B14F-4D97-AF65-F5344CB8AC3E}">
        <p14:creationId xmlns:p14="http://schemas.microsoft.com/office/powerpoint/2010/main" val="3284927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Odds of Complication</a:t>
            </a:r>
            <a:endParaRPr lang="en-US" dirty="0"/>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7855" y="1200150"/>
            <a:ext cx="5388289" cy="3394075"/>
          </a:xfrm>
        </p:spPr>
      </p:pic>
      <p:sp>
        <p:nvSpPr>
          <p:cNvPr id="5" name="TextBox 4"/>
          <p:cNvSpPr txBox="1"/>
          <p:nvPr/>
        </p:nvSpPr>
        <p:spPr>
          <a:xfrm>
            <a:off x="6324600" y="4731146"/>
            <a:ext cx="3657600" cy="338554"/>
          </a:xfrm>
          <a:prstGeom prst="rect">
            <a:avLst/>
          </a:prstGeom>
          <a:noFill/>
        </p:spPr>
        <p:txBody>
          <a:bodyPr wrap="square" rtlCol="0">
            <a:spAutoFit/>
          </a:bodyPr>
          <a:lstStyle/>
          <a:p>
            <a:r>
              <a:rPr lang="en-US" sz="1600" dirty="0" smtClean="0"/>
              <a:t>Shepard CL et al, Urology 2019</a:t>
            </a:r>
            <a:endParaRPr lang="en-US" sz="1600" dirty="0"/>
          </a:p>
        </p:txBody>
      </p:sp>
    </p:spTree>
    <p:extLst>
      <p:ext uri="{BB962C8B-B14F-4D97-AF65-F5344CB8AC3E}">
        <p14:creationId xmlns:p14="http://schemas.microsoft.com/office/powerpoint/2010/main" val="2322712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Unanswered Questions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What is happening during the pregnancy?</a:t>
            </a:r>
          </a:p>
          <a:p>
            <a:pPr lvl="1"/>
            <a:r>
              <a:rPr lang="en-US" dirty="0" smtClean="0"/>
              <a:t>Admissions/Treatment for UTIs</a:t>
            </a:r>
          </a:p>
          <a:p>
            <a:pPr lvl="1"/>
            <a:r>
              <a:rPr lang="en-US" dirty="0" smtClean="0"/>
              <a:t>Kidney Stones</a:t>
            </a:r>
          </a:p>
          <a:p>
            <a:pPr lvl="1"/>
            <a:r>
              <a:rPr lang="en-US" dirty="0" smtClean="0"/>
              <a:t>Urinary Retention</a:t>
            </a:r>
          </a:p>
          <a:p>
            <a:r>
              <a:rPr lang="en-US" dirty="0" smtClean="0"/>
              <a:t>What happens after the pregnancy?</a:t>
            </a:r>
          </a:p>
          <a:p>
            <a:pPr lvl="1"/>
            <a:r>
              <a:rPr lang="en-US" dirty="0" smtClean="0"/>
              <a:t>Surgery for pelvic organ prolapse</a:t>
            </a:r>
          </a:p>
          <a:p>
            <a:pPr lvl="1"/>
            <a:r>
              <a:rPr lang="en-US" dirty="0" smtClean="0"/>
              <a:t>Long-term incontinence or changes in bladder management</a:t>
            </a:r>
          </a:p>
          <a:p>
            <a:pPr lvl="1"/>
            <a:r>
              <a:rPr lang="en-US" dirty="0" smtClean="0"/>
              <a:t>Long-term renal compromise </a:t>
            </a:r>
          </a:p>
          <a:p>
            <a:pPr lvl="1"/>
            <a:r>
              <a:rPr lang="en-US" dirty="0" smtClean="0"/>
              <a:t>Worsening UTIs</a:t>
            </a:r>
          </a:p>
          <a:p>
            <a:r>
              <a:rPr lang="en-US" dirty="0" smtClean="0"/>
              <a:t>Are women having unintended pregnancies? Do they understand their reproductive health?</a:t>
            </a:r>
            <a:endParaRPr lang="en-US" dirty="0"/>
          </a:p>
        </p:txBody>
      </p:sp>
    </p:spTree>
    <p:extLst>
      <p:ext uri="{BB962C8B-B14F-4D97-AF65-F5344CB8AC3E}">
        <p14:creationId xmlns:p14="http://schemas.microsoft.com/office/powerpoint/2010/main" val="553921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1866900"/>
            <a:ext cx="8229600" cy="857250"/>
          </a:xfrm>
          <a:prstGeom prst="rect">
            <a:avLst/>
          </a:prstGeom>
        </p:spPr>
        <p:txBody>
          <a:bodyPr/>
          <a:lstStyle>
            <a:lvl1pPr algn="ctr" defTabSz="914400" rtl="0" eaLnBrk="1" latinLnBrk="0" hangingPunct="1">
              <a:spcBef>
                <a:spcPct val="0"/>
              </a:spcBef>
              <a:buNone/>
              <a:defRPr sz="4400" kern="1200">
                <a:solidFill>
                  <a:srgbClr val="00244F"/>
                </a:solidFill>
                <a:latin typeface="+mj-lt"/>
                <a:ea typeface="+mj-ea"/>
                <a:cs typeface="+mj-cs"/>
              </a:defRPr>
            </a:lvl1pPr>
          </a:lstStyle>
          <a:p>
            <a:r>
              <a:rPr lang="en-US" dirty="0" smtClean="0"/>
              <a:t>Qualitative Interviews of Women with </a:t>
            </a:r>
            <a:r>
              <a:rPr lang="en-US" dirty="0" err="1" smtClean="0"/>
              <a:t>Spina</a:t>
            </a:r>
            <a:r>
              <a:rPr lang="en-US" dirty="0" smtClean="0"/>
              <a:t> Bifida</a:t>
            </a:r>
            <a:endParaRPr lang="en-US" dirty="0"/>
          </a:p>
        </p:txBody>
      </p:sp>
    </p:spTree>
    <p:extLst>
      <p:ext uri="{BB962C8B-B14F-4D97-AF65-F5344CB8AC3E}">
        <p14:creationId xmlns:p14="http://schemas.microsoft.com/office/powerpoint/2010/main" val="2759484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Exploratory Qualitative Study</a:t>
            </a:r>
          </a:p>
          <a:p>
            <a:r>
              <a:rPr lang="en-US" dirty="0"/>
              <a:t>Study population: women with </a:t>
            </a:r>
            <a:r>
              <a:rPr lang="en-US" dirty="0" err="1"/>
              <a:t>spina</a:t>
            </a:r>
            <a:r>
              <a:rPr lang="en-US" dirty="0"/>
              <a:t> bifida ≥ 16</a:t>
            </a:r>
          </a:p>
          <a:p>
            <a:r>
              <a:rPr lang="en-US" dirty="0"/>
              <a:t>Individual semi-structured interviews</a:t>
            </a:r>
          </a:p>
          <a:p>
            <a:r>
              <a:rPr lang="en-US" dirty="0"/>
              <a:t>Outcomes: overlapping themes of women’ perspectives and experiences</a:t>
            </a:r>
          </a:p>
          <a:p>
            <a:r>
              <a:rPr lang="en-US" dirty="0"/>
              <a:t>Analysis:</a:t>
            </a:r>
          </a:p>
          <a:p>
            <a:pPr lvl="1"/>
            <a:r>
              <a:rPr lang="en-US" dirty="0"/>
              <a:t>Grounded theory </a:t>
            </a:r>
          </a:p>
          <a:p>
            <a:pPr lvl="1"/>
            <a:r>
              <a:rPr lang="en-US" dirty="0"/>
              <a:t>Interviews analyzed by 3 independent reviewers</a:t>
            </a:r>
          </a:p>
          <a:p>
            <a:pPr lvl="1"/>
            <a:r>
              <a:rPr lang="en-US" dirty="0"/>
              <a:t>Consensus on themes was reached</a:t>
            </a:r>
          </a:p>
          <a:p>
            <a:endParaRPr lang="en-US" dirty="0"/>
          </a:p>
        </p:txBody>
      </p:sp>
      <p:sp>
        <p:nvSpPr>
          <p:cNvPr id="4" name="TextBox 3"/>
          <p:cNvSpPr txBox="1"/>
          <p:nvPr/>
        </p:nvSpPr>
        <p:spPr>
          <a:xfrm>
            <a:off x="5867400" y="4731545"/>
            <a:ext cx="3429000" cy="338554"/>
          </a:xfrm>
          <a:prstGeom prst="rect">
            <a:avLst/>
          </a:prstGeom>
          <a:noFill/>
        </p:spPr>
        <p:txBody>
          <a:bodyPr wrap="square" rtlCol="0">
            <a:spAutoFit/>
          </a:bodyPr>
          <a:lstStyle/>
          <a:p>
            <a:r>
              <a:rPr lang="en-US" sz="1600" dirty="0" smtClean="0"/>
              <a:t>Streur CS et al, </a:t>
            </a:r>
            <a:r>
              <a:rPr lang="en-US" sz="1600" dirty="0" err="1" smtClean="0"/>
              <a:t>Disabil</a:t>
            </a:r>
            <a:r>
              <a:rPr lang="en-US" sz="1600" dirty="0" smtClean="0"/>
              <a:t> Health J 2020</a:t>
            </a:r>
            <a:endParaRPr lang="en-US" sz="1600" dirty="0"/>
          </a:p>
        </p:txBody>
      </p:sp>
    </p:spTree>
    <p:extLst>
      <p:ext uri="{BB962C8B-B14F-4D97-AF65-F5344CB8AC3E}">
        <p14:creationId xmlns:p14="http://schemas.microsoft.com/office/powerpoint/2010/main" val="41792769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25 Participants ages 16-52 years (mean 27.1, SD 8.1)</a:t>
            </a:r>
          </a:p>
          <a:p>
            <a:r>
              <a:rPr lang="en-US" dirty="0" smtClean="0"/>
              <a:t>Ambulatory status:</a:t>
            </a:r>
          </a:p>
          <a:p>
            <a:pPr lvl="1"/>
            <a:r>
              <a:rPr lang="en-US" dirty="0" smtClean="0"/>
              <a:t>13 assistance</a:t>
            </a:r>
          </a:p>
          <a:p>
            <a:pPr lvl="1"/>
            <a:r>
              <a:rPr lang="en-US" dirty="0" smtClean="0"/>
              <a:t>11 no assistance</a:t>
            </a:r>
          </a:p>
          <a:p>
            <a:pPr lvl="1"/>
            <a:r>
              <a:rPr lang="en-US" dirty="0" smtClean="0"/>
              <a:t>1 unknown</a:t>
            </a:r>
          </a:p>
          <a:p>
            <a:r>
              <a:rPr lang="en-US" dirty="0" smtClean="0"/>
              <a:t>Bladder management:</a:t>
            </a:r>
          </a:p>
          <a:p>
            <a:pPr lvl="1"/>
            <a:r>
              <a:rPr lang="en-US" dirty="0" smtClean="0"/>
              <a:t>15 CIC or </a:t>
            </a:r>
            <a:r>
              <a:rPr lang="en-US" dirty="0" err="1" smtClean="0"/>
              <a:t>urostomy</a:t>
            </a:r>
            <a:endParaRPr lang="en-US" dirty="0" smtClean="0"/>
          </a:p>
          <a:p>
            <a:pPr lvl="1"/>
            <a:r>
              <a:rPr lang="en-US" dirty="0" smtClean="0"/>
              <a:t>10 no intervention or meds only</a:t>
            </a:r>
          </a:p>
          <a:p>
            <a:endParaRPr lang="en-US" dirty="0"/>
          </a:p>
        </p:txBody>
      </p:sp>
    </p:spTree>
    <p:extLst>
      <p:ext uri="{BB962C8B-B14F-4D97-AF65-F5344CB8AC3E}">
        <p14:creationId xmlns:p14="http://schemas.microsoft.com/office/powerpoint/2010/main" val="28715678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Qualitative Interview Themes</a:t>
            </a:r>
            <a:endParaRPr lang="en-US" dirty="0"/>
          </a:p>
        </p:txBody>
      </p:sp>
      <p:sp>
        <p:nvSpPr>
          <p:cNvPr id="3" name="Content Placeholder 2"/>
          <p:cNvSpPr>
            <a:spLocks noGrp="1"/>
          </p:cNvSpPr>
          <p:nvPr>
            <p:ph idx="1"/>
          </p:nvPr>
        </p:nvSpPr>
        <p:spPr/>
        <p:txBody>
          <a:bodyPr/>
          <a:lstStyle/>
          <a:p>
            <a:r>
              <a:rPr lang="en-US" dirty="0" smtClean="0"/>
              <a:t>Women’s poor understanding of their reproductive potential</a:t>
            </a:r>
          </a:p>
          <a:p>
            <a:r>
              <a:rPr lang="en-US" dirty="0" smtClean="0"/>
              <a:t>Interest in having a family</a:t>
            </a:r>
          </a:p>
          <a:p>
            <a:r>
              <a:rPr lang="en-US" dirty="0" smtClean="0"/>
              <a:t>Facing provider’s opposition to their reproductive goals</a:t>
            </a:r>
          </a:p>
          <a:p>
            <a:r>
              <a:rPr lang="en-US" dirty="0" smtClean="0"/>
              <a:t>Going into pregnancy and delivery unprepared</a:t>
            </a:r>
          </a:p>
          <a:p>
            <a:pPr marL="0" indent="0">
              <a:buNone/>
            </a:pPr>
            <a:endParaRPr lang="en-US" dirty="0" smtClean="0"/>
          </a:p>
          <a:p>
            <a:endParaRPr lang="en-US" dirty="0"/>
          </a:p>
        </p:txBody>
      </p:sp>
      <p:sp>
        <p:nvSpPr>
          <p:cNvPr id="4" name="TextBox 3"/>
          <p:cNvSpPr txBox="1"/>
          <p:nvPr/>
        </p:nvSpPr>
        <p:spPr>
          <a:xfrm>
            <a:off x="5943600" y="4705350"/>
            <a:ext cx="3657600" cy="369332"/>
          </a:xfrm>
          <a:prstGeom prst="rect">
            <a:avLst/>
          </a:prstGeom>
          <a:noFill/>
        </p:spPr>
        <p:txBody>
          <a:bodyPr wrap="square" rtlCol="0">
            <a:spAutoFit/>
          </a:bodyPr>
          <a:lstStyle/>
          <a:p>
            <a:r>
              <a:rPr lang="en-US" dirty="0" smtClean="0"/>
              <a:t>Shepard CL et al, Urology 2019</a:t>
            </a:r>
            <a:endParaRPr lang="en-US" dirty="0"/>
          </a:p>
        </p:txBody>
      </p:sp>
    </p:spTree>
    <p:extLst>
      <p:ext uri="{BB962C8B-B14F-4D97-AF65-F5344CB8AC3E}">
        <p14:creationId xmlns:p14="http://schemas.microsoft.com/office/powerpoint/2010/main" val="3621668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11/25 unsure if they could get pregnant or maintain a pregnancy</a:t>
            </a:r>
          </a:p>
          <a:p>
            <a:r>
              <a:rPr lang="en-US" dirty="0" smtClean="0"/>
              <a:t>Unintended pregnancies:</a:t>
            </a:r>
          </a:p>
          <a:p>
            <a:pPr lvl="1"/>
            <a:r>
              <a:rPr lang="en-US" dirty="0" smtClean="0"/>
              <a:t>5/6 women who became pregnant</a:t>
            </a:r>
            <a:endParaRPr lang="en-US" dirty="0"/>
          </a:p>
        </p:txBody>
      </p:sp>
      <p:sp>
        <p:nvSpPr>
          <p:cNvPr id="4" name="Title 1"/>
          <p:cNvSpPr>
            <a:spLocks noGrp="1"/>
          </p:cNvSpPr>
          <p:nvPr>
            <p:ph type="title"/>
          </p:nvPr>
        </p:nvSpPr>
        <p:spPr>
          <a:xfrm>
            <a:off x="457200" y="114300"/>
            <a:ext cx="8229600" cy="857250"/>
          </a:xfrm>
        </p:spPr>
        <p:txBody>
          <a:bodyPr>
            <a:normAutofit fontScale="90000"/>
          </a:bodyPr>
          <a:lstStyle/>
          <a:p>
            <a:r>
              <a:rPr lang="en-US" dirty="0" smtClean="0"/>
              <a:t>1. Poor Understanding of Pregnancy Potential</a:t>
            </a:r>
            <a:endParaRPr lang="en-US" dirty="0"/>
          </a:p>
        </p:txBody>
      </p:sp>
    </p:spTree>
    <p:extLst>
      <p:ext uri="{BB962C8B-B14F-4D97-AF65-F5344CB8AC3E}">
        <p14:creationId xmlns:p14="http://schemas.microsoft.com/office/powerpoint/2010/main" val="3139700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
            <a:ext cx="8686800" cy="857250"/>
          </a:xfrm>
        </p:spPr>
        <p:txBody>
          <a:bodyPr>
            <a:normAutofit fontScale="90000"/>
          </a:bodyPr>
          <a:lstStyle/>
          <a:p>
            <a:r>
              <a:rPr lang="en-US" dirty="0" smtClean="0"/>
              <a:t>1. Poor Understanding of Pregnancy Potential</a:t>
            </a:r>
            <a:endParaRPr lang="en-US" dirty="0"/>
          </a:p>
        </p:txBody>
      </p:sp>
      <p:sp>
        <p:nvSpPr>
          <p:cNvPr id="4" name="Rounded Rectangular Callout 3"/>
          <p:cNvSpPr/>
          <p:nvPr/>
        </p:nvSpPr>
        <p:spPr>
          <a:xfrm>
            <a:off x="1828800" y="1581150"/>
            <a:ext cx="5486400" cy="2362200"/>
          </a:xfrm>
          <a:prstGeom prst="wedgeRoundRectCallout">
            <a:avLst>
              <a:gd name="adj1" fmla="val -6770"/>
              <a:gd name="adj2" fmla="val 65113"/>
              <a:gd name="adj3" fmla="val 16667"/>
            </a:avLst>
          </a:prstGeom>
          <a:solidFill>
            <a:srgbClr val="FEF9C6"/>
          </a:solidFill>
          <a:ln>
            <a:solidFill>
              <a:srgbClr val="002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2019300" y="1733550"/>
            <a:ext cx="5105400" cy="2209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Medical doctors have looked at me for years and always told me that I would never bear a child, ever.</a:t>
            </a:r>
            <a:endParaRPr lang="en-US" dirty="0"/>
          </a:p>
        </p:txBody>
      </p:sp>
      <p:sp>
        <p:nvSpPr>
          <p:cNvPr id="6" name="TextBox 5"/>
          <p:cNvSpPr txBox="1"/>
          <p:nvPr/>
        </p:nvSpPr>
        <p:spPr>
          <a:xfrm>
            <a:off x="5943600" y="4705350"/>
            <a:ext cx="3657600" cy="369332"/>
          </a:xfrm>
          <a:prstGeom prst="rect">
            <a:avLst/>
          </a:prstGeom>
          <a:noFill/>
        </p:spPr>
        <p:txBody>
          <a:bodyPr wrap="square" rtlCol="0">
            <a:spAutoFit/>
          </a:bodyPr>
          <a:lstStyle/>
          <a:p>
            <a:r>
              <a:rPr lang="en-US" dirty="0" smtClean="0"/>
              <a:t>Shepard CL et al, Urology 2019</a:t>
            </a:r>
            <a:endParaRPr lang="en-US" dirty="0"/>
          </a:p>
        </p:txBody>
      </p:sp>
    </p:spTree>
    <p:extLst>
      <p:ext uri="{BB962C8B-B14F-4D97-AF65-F5344CB8AC3E}">
        <p14:creationId xmlns:p14="http://schemas.microsoft.com/office/powerpoint/2010/main" val="40786967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Interest in Having a Family</a:t>
            </a:r>
            <a:endParaRPr lang="en-US" dirty="0"/>
          </a:p>
        </p:txBody>
      </p:sp>
      <p:sp>
        <p:nvSpPr>
          <p:cNvPr id="3" name="Content Placeholder 2"/>
          <p:cNvSpPr>
            <a:spLocks noGrp="1"/>
          </p:cNvSpPr>
          <p:nvPr>
            <p:ph idx="1"/>
          </p:nvPr>
        </p:nvSpPr>
        <p:spPr/>
        <p:txBody>
          <a:bodyPr/>
          <a:lstStyle/>
          <a:p>
            <a:r>
              <a:rPr lang="en-US" dirty="0" smtClean="0"/>
              <a:t>20/25 women would like to or already have children</a:t>
            </a:r>
          </a:p>
        </p:txBody>
      </p:sp>
    </p:spTree>
    <p:extLst>
      <p:ext uri="{BB962C8B-B14F-4D97-AF65-F5344CB8AC3E}">
        <p14:creationId xmlns:p14="http://schemas.microsoft.com/office/powerpoint/2010/main" val="13007440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
            <a:ext cx="8686800" cy="857250"/>
          </a:xfrm>
        </p:spPr>
        <p:txBody>
          <a:bodyPr>
            <a:normAutofit/>
          </a:bodyPr>
          <a:lstStyle/>
          <a:p>
            <a:r>
              <a:rPr lang="en-US" dirty="0" smtClean="0"/>
              <a:t>2. Interest in Having a Family</a:t>
            </a:r>
            <a:endParaRPr lang="en-US" dirty="0"/>
          </a:p>
        </p:txBody>
      </p:sp>
      <p:sp>
        <p:nvSpPr>
          <p:cNvPr id="4" name="Rounded Rectangular Callout 3"/>
          <p:cNvSpPr/>
          <p:nvPr/>
        </p:nvSpPr>
        <p:spPr>
          <a:xfrm>
            <a:off x="2438400" y="1733550"/>
            <a:ext cx="4419600" cy="1981200"/>
          </a:xfrm>
          <a:prstGeom prst="wedgeRoundRectCallout">
            <a:avLst>
              <a:gd name="adj1" fmla="val -6770"/>
              <a:gd name="adj2" fmla="val 65113"/>
              <a:gd name="adj3" fmla="val 16667"/>
            </a:avLst>
          </a:prstGeom>
          <a:solidFill>
            <a:srgbClr val="FEF9C6"/>
          </a:solidFill>
          <a:ln>
            <a:solidFill>
              <a:srgbClr val="002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2590800" y="1885950"/>
            <a:ext cx="41148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I’ve always, always wanted to be a mother ever since I was little.</a:t>
            </a:r>
            <a:endParaRPr lang="en-US" dirty="0"/>
          </a:p>
        </p:txBody>
      </p:sp>
      <p:sp>
        <p:nvSpPr>
          <p:cNvPr id="7" name="TextBox 6"/>
          <p:cNvSpPr txBox="1"/>
          <p:nvPr/>
        </p:nvSpPr>
        <p:spPr>
          <a:xfrm>
            <a:off x="5943600" y="4705350"/>
            <a:ext cx="3657600" cy="369332"/>
          </a:xfrm>
          <a:prstGeom prst="rect">
            <a:avLst/>
          </a:prstGeom>
          <a:noFill/>
        </p:spPr>
        <p:txBody>
          <a:bodyPr wrap="square" rtlCol="0">
            <a:spAutoFit/>
          </a:bodyPr>
          <a:lstStyle/>
          <a:p>
            <a:r>
              <a:rPr lang="en-US" dirty="0" smtClean="0"/>
              <a:t>Shepard CL et al, Urology 2019</a:t>
            </a:r>
            <a:endParaRPr lang="en-US" dirty="0"/>
          </a:p>
        </p:txBody>
      </p:sp>
    </p:spTree>
    <p:extLst>
      <p:ext uri="{BB962C8B-B14F-4D97-AF65-F5344CB8AC3E}">
        <p14:creationId xmlns:p14="http://schemas.microsoft.com/office/powerpoint/2010/main" val="22133791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Facing Provider Opposition</a:t>
            </a:r>
            <a:endParaRPr lang="en-US" dirty="0"/>
          </a:p>
        </p:txBody>
      </p:sp>
      <p:sp>
        <p:nvSpPr>
          <p:cNvPr id="3" name="Content Placeholder 2"/>
          <p:cNvSpPr>
            <a:spLocks noGrp="1"/>
          </p:cNvSpPr>
          <p:nvPr>
            <p:ph idx="1"/>
          </p:nvPr>
        </p:nvSpPr>
        <p:spPr/>
        <p:txBody>
          <a:bodyPr/>
          <a:lstStyle/>
          <a:p>
            <a:r>
              <a:rPr lang="en-US" dirty="0"/>
              <a:t>4/6 women advised to terminate pregnancy</a:t>
            </a:r>
          </a:p>
          <a:p>
            <a:pPr lvl="1"/>
            <a:r>
              <a:rPr lang="en-US" dirty="0"/>
              <a:t>All delivered healthy children</a:t>
            </a:r>
          </a:p>
          <a:p>
            <a:pPr marL="0" indent="0">
              <a:buNone/>
            </a:pPr>
            <a:endParaRPr lang="en-US" dirty="0"/>
          </a:p>
        </p:txBody>
      </p:sp>
    </p:spTree>
    <p:extLst>
      <p:ext uri="{BB962C8B-B14F-4D97-AF65-F5344CB8AC3E}">
        <p14:creationId xmlns:p14="http://schemas.microsoft.com/office/powerpoint/2010/main" val="5192855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
            <a:ext cx="8686800" cy="857250"/>
          </a:xfrm>
        </p:spPr>
        <p:txBody>
          <a:bodyPr>
            <a:normAutofit/>
          </a:bodyPr>
          <a:lstStyle/>
          <a:p>
            <a:r>
              <a:rPr lang="en-US" dirty="0" smtClean="0"/>
              <a:t>3. Facing Provider Opposition</a:t>
            </a:r>
            <a:endParaRPr lang="en-US" dirty="0"/>
          </a:p>
        </p:txBody>
      </p:sp>
      <p:sp>
        <p:nvSpPr>
          <p:cNvPr id="4" name="Rounded Rectangular Callout 3"/>
          <p:cNvSpPr/>
          <p:nvPr/>
        </p:nvSpPr>
        <p:spPr>
          <a:xfrm>
            <a:off x="1524000" y="1276350"/>
            <a:ext cx="6096000" cy="2971800"/>
          </a:xfrm>
          <a:prstGeom prst="wedgeRoundRectCallout">
            <a:avLst>
              <a:gd name="adj1" fmla="val -6770"/>
              <a:gd name="adj2" fmla="val 65113"/>
              <a:gd name="adj3" fmla="val 16667"/>
            </a:avLst>
          </a:prstGeom>
          <a:solidFill>
            <a:srgbClr val="FEF9C6"/>
          </a:solidFill>
          <a:ln>
            <a:solidFill>
              <a:srgbClr val="002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1447800" y="1428750"/>
            <a:ext cx="6172200" cy="27432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[My doctor] told me he wanted nowhere near me if I ever decided that I was going to have kids because he said it would be extremely selfish for me to even think about it.</a:t>
            </a:r>
            <a:endParaRPr lang="en-US" dirty="0"/>
          </a:p>
        </p:txBody>
      </p:sp>
      <p:sp>
        <p:nvSpPr>
          <p:cNvPr id="7" name="TextBox 6"/>
          <p:cNvSpPr txBox="1"/>
          <p:nvPr/>
        </p:nvSpPr>
        <p:spPr>
          <a:xfrm>
            <a:off x="5943600" y="4705350"/>
            <a:ext cx="3657600" cy="369332"/>
          </a:xfrm>
          <a:prstGeom prst="rect">
            <a:avLst/>
          </a:prstGeom>
          <a:noFill/>
        </p:spPr>
        <p:txBody>
          <a:bodyPr wrap="square" rtlCol="0">
            <a:spAutoFit/>
          </a:bodyPr>
          <a:lstStyle/>
          <a:p>
            <a:r>
              <a:rPr lang="en-US" dirty="0" smtClean="0"/>
              <a:t>Shepard CL et al, Urology 2019</a:t>
            </a:r>
            <a:endParaRPr lang="en-US" dirty="0"/>
          </a:p>
        </p:txBody>
      </p:sp>
    </p:spTree>
    <p:extLst>
      <p:ext uri="{BB962C8B-B14F-4D97-AF65-F5344CB8AC3E}">
        <p14:creationId xmlns:p14="http://schemas.microsoft.com/office/powerpoint/2010/main" val="31932658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Facing Provider Opposition</a:t>
            </a:r>
            <a:endParaRPr lang="en-US" dirty="0"/>
          </a:p>
        </p:txBody>
      </p:sp>
      <p:sp>
        <p:nvSpPr>
          <p:cNvPr id="5" name="Rounded Rectangular Callout 4"/>
          <p:cNvSpPr/>
          <p:nvPr/>
        </p:nvSpPr>
        <p:spPr>
          <a:xfrm>
            <a:off x="1524000" y="1581150"/>
            <a:ext cx="6096000" cy="2362200"/>
          </a:xfrm>
          <a:prstGeom prst="wedgeRoundRectCallout">
            <a:avLst>
              <a:gd name="adj1" fmla="val -6770"/>
              <a:gd name="adj2" fmla="val 65113"/>
              <a:gd name="adj3" fmla="val 16667"/>
            </a:avLst>
          </a:prstGeom>
          <a:solidFill>
            <a:srgbClr val="FEF9C6"/>
          </a:solidFill>
          <a:ln>
            <a:solidFill>
              <a:srgbClr val="002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1485900" y="1733550"/>
            <a:ext cx="6172200" cy="2133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Yes, every time that I got pregnant that was the first words that came out of their mouth, I think you should have an abortion.</a:t>
            </a:r>
            <a:endParaRPr lang="en-US" dirty="0"/>
          </a:p>
        </p:txBody>
      </p:sp>
      <p:sp>
        <p:nvSpPr>
          <p:cNvPr id="8" name="TextBox 7"/>
          <p:cNvSpPr txBox="1"/>
          <p:nvPr/>
        </p:nvSpPr>
        <p:spPr>
          <a:xfrm>
            <a:off x="5943600" y="4705350"/>
            <a:ext cx="3657600" cy="369332"/>
          </a:xfrm>
          <a:prstGeom prst="rect">
            <a:avLst/>
          </a:prstGeom>
          <a:noFill/>
        </p:spPr>
        <p:txBody>
          <a:bodyPr wrap="square" rtlCol="0">
            <a:spAutoFit/>
          </a:bodyPr>
          <a:lstStyle/>
          <a:p>
            <a:r>
              <a:rPr lang="en-US" dirty="0" smtClean="0"/>
              <a:t>Shepard CL et al, Urology 2019</a:t>
            </a:r>
            <a:endParaRPr lang="en-US" dirty="0"/>
          </a:p>
        </p:txBody>
      </p:sp>
    </p:spTree>
    <p:extLst>
      <p:ext uri="{BB962C8B-B14F-4D97-AF65-F5344CB8AC3E}">
        <p14:creationId xmlns:p14="http://schemas.microsoft.com/office/powerpoint/2010/main" val="38131089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Unprepared for Pregnancy</a:t>
            </a:r>
            <a:endParaRPr lang="en-US" dirty="0"/>
          </a:p>
        </p:txBody>
      </p:sp>
      <p:sp>
        <p:nvSpPr>
          <p:cNvPr id="3" name="Content Placeholder 2"/>
          <p:cNvSpPr>
            <a:spLocks noGrp="1"/>
          </p:cNvSpPr>
          <p:nvPr>
            <p:ph idx="1"/>
          </p:nvPr>
        </p:nvSpPr>
        <p:spPr/>
        <p:txBody>
          <a:bodyPr/>
          <a:lstStyle/>
          <a:p>
            <a:r>
              <a:rPr lang="en-US" dirty="0" smtClean="0"/>
              <a:t>No counseling during pregnancy</a:t>
            </a:r>
          </a:p>
        </p:txBody>
      </p:sp>
    </p:spTree>
    <p:extLst>
      <p:ext uri="{BB962C8B-B14F-4D97-AF65-F5344CB8AC3E}">
        <p14:creationId xmlns:p14="http://schemas.microsoft.com/office/powerpoint/2010/main" val="37580246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
            <a:ext cx="8686800" cy="857250"/>
          </a:xfrm>
        </p:spPr>
        <p:txBody>
          <a:bodyPr>
            <a:normAutofit/>
          </a:bodyPr>
          <a:lstStyle/>
          <a:p>
            <a:r>
              <a:rPr lang="en-US" dirty="0" smtClean="0"/>
              <a:t>4. Unprepared for Pregnancy</a:t>
            </a:r>
            <a:endParaRPr lang="en-US" dirty="0"/>
          </a:p>
        </p:txBody>
      </p:sp>
      <p:sp>
        <p:nvSpPr>
          <p:cNvPr id="4" name="Rounded Rectangular Callout 3"/>
          <p:cNvSpPr/>
          <p:nvPr/>
        </p:nvSpPr>
        <p:spPr>
          <a:xfrm>
            <a:off x="1790700" y="1352550"/>
            <a:ext cx="5562600" cy="2895600"/>
          </a:xfrm>
          <a:prstGeom prst="wedgeRoundRectCallout">
            <a:avLst>
              <a:gd name="adj1" fmla="val -6770"/>
              <a:gd name="adj2" fmla="val 65113"/>
              <a:gd name="adj3" fmla="val 16667"/>
            </a:avLst>
          </a:prstGeom>
          <a:solidFill>
            <a:srgbClr val="FEF9C6"/>
          </a:solidFill>
          <a:ln>
            <a:solidFill>
              <a:srgbClr val="002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1981200" y="1504950"/>
            <a:ext cx="5181600" cy="2743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They didn’t have a clue what to do with me being pregnant, and that was the scariest part because they had no idea.</a:t>
            </a:r>
            <a:endParaRPr lang="en-US" dirty="0"/>
          </a:p>
        </p:txBody>
      </p:sp>
      <p:sp>
        <p:nvSpPr>
          <p:cNvPr id="7" name="TextBox 6"/>
          <p:cNvSpPr txBox="1"/>
          <p:nvPr/>
        </p:nvSpPr>
        <p:spPr>
          <a:xfrm>
            <a:off x="5943600" y="4705350"/>
            <a:ext cx="3657600" cy="369332"/>
          </a:xfrm>
          <a:prstGeom prst="rect">
            <a:avLst/>
          </a:prstGeom>
          <a:noFill/>
        </p:spPr>
        <p:txBody>
          <a:bodyPr wrap="square" rtlCol="0">
            <a:spAutoFit/>
          </a:bodyPr>
          <a:lstStyle/>
          <a:p>
            <a:r>
              <a:rPr lang="en-US" dirty="0" smtClean="0"/>
              <a:t>Shepard CL et al, Urology 2019</a:t>
            </a:r>
            <a:endParaRPr lang="en-US" dirty="0"/>
          </a:p>
        </p:txBody>
      </p:sp>
    </p:spTree>
    <p:extLst>
      <p:ext uri="{BB962C8B-B14F-4D97-AF65-F5344CB8AC3E}">
        <p14:creationId xmlns:p14="http://schemas.microsoft.com/office/powerpoint/2010/main" val="133234690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
            <a:ext cx="8686800" cy="857250"/>
          </a:xfrm>
        </p:spPr>
        <p:txBody>
          <a:bodyPr>
            <a:normAutofit/>
          </a:bodyPr>
          <a:lstStyle/>
          <a:p>
            <a:r>
              <a:rPr lang="en-US" dirty="0" smtClean="0"/>
              <a:t>4. Unprepared for Pregnancy</a:t>
            </a:r>
            <a:endParaRPr lang="en-US" dirty="0"/>
          </a:p>
        </p:txBody>
      </p:sp>
      <p:sp>
        <p:nvSpPr>
          <p:cNvPr id="4" name="Rounded Rectangular Callout 3"/>
          <p:cNvSpPr/>
          <p:nvPr/>
        </p:nvSpPr>
        <p:spPr>
          <a:xfrm>
            <a:off x="1790700" y="1657350"/>
            <a:ext cx="5562600" cy="2438400"/>
          </a:xfrm>
          <a:prstGeom prst="wedgeRoundRectCallout">
            <a:avLst>
              <a:gd name="adj1" fmla="val -6770"/>
              <a:gd name="adj2" fmla="val 65113"/>
              <a:gd name="adj3" fmla="val 16667"/>
            </a:avLst>
          </a:prstGeom>
          <a:solidFill>
            <a:srgbClr val="FEF9C6"/>
          </a:solidFill>
          <a:ln>
            <a:solidFill>
              <a:srgbClr val="002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1905000" y="1809750"/>
            <a:ext cx="5181600" cy="2133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And for my bowels I was not able to [use my MACE] so they had to heavily prescribe laxatives.</a:t>
            </a:r>
            <a:endParaRPr lang="en-US" dirty="0"/>
          </a:p>
        </p:txBody>
      </p:sp>
    </p:spTree>
    <p:extLst>
      <p:ext uri="{BB962C8B-B14F-4D97-AF65-F5344CB8AC3E}">
        <p14:creationId xmlns:p14="http://schemas.microsoft.com/office/powerpoint/2010/main" val="6772990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
            <a:ext cx="8686800" cy="857250"/>
          </a:xfrm>
        </p:spPr>
        <p:txBody>
          <a:bodyPr>
            <a:normAutofit/>
          </a:bodyPr>
          <a:lstStyle/>
          <a:p>
            <a:r>
              <a:rPr lang="en-US" dirty="0" smtClean="0"/>
              <a:t>4. Unprepared for Pregnancy</a:t>
            </a:r>
            <a:endParaRPr lang="en-US" dirty="0"/>
          </a:p>
        </p:txBody>
      </p:sp>
      <p:sp>
        <p:nvSpPr>
          <p:cNvPr id="4" name="Rounded Rectangular Callout 3"/>
          <p:cNvSpPr/>
          <p:nvPr/>
        </p:nvSpPr>
        <p:spPr>
          <a:xfrm>
            <a:off x="1790700" y="1657350"/>
            <a:ext cx="5562600" cy="2438400"/>
          </a:xfrm>
          <a:prstGeom prst="wedgeRoundRectCallout">
            <a:avLst>
              <a:gd name="adj1" fmla="val -6770"/>
              <a:gd name="adj2" fmla="val 65113"/>
              <a:gd name="adj3" fmla="val 16667"/>
            </a:avLst>
          </a:prstGeom>
          <a:solidFill>
            <a:srgbClr val="FEF9C6"/>
          </a:solidFill>
          <a:ln>
            <a:solidFill>
              <a:srgbClr val="002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1905000" y="1809750"/>
            <a:ext cx="5181600" cy="2133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Between 6 and 12 weeks I wasn’t able to put my catheter in, and I was like seriously what do I do.</a:t>
            </a:r>
            <a:endParaRPr lang="en-US" dirty="0"/>
          </a:p>
        </p:txBody>
      </p:sp>
    </p:spTree>
    <p:extLst>
      <p:ext uri="{BB962C8B-B14F-4D97-AF65-F5344CB8AC3E}">
        <p14:creationId xmlns:p14="http://schemas.microsoft.com/office/powerpoint/2010/main" val="41253461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
            <a:ext cx="8686800" cy="857250"/>
          </a:xfrm>
        </p:spPr>
        <p:txBody>
          <a:bodyPr>
            <a:normAutofit/>
          </a:bodyPr>
          <a:lstStyle/>
          <a:p>
            <a:r>
              <a:rPr lang="en-US" dirty="0" smtClean="0"/>
              <a:t>4. Unprepared for Pregnancy</a:t>
            </a:r>
            <a:endParaRPr lang="en-US" dirty="0"/>
          </a:p>
        </p:txBody>
      </p:sp>
      <p:sp>
        <p:nvSpPr>
          <p:cNvPr id="4" name="Rounded Rectangular Callout 3"/>
          <p:cNvSpPr/>
          <p:nvPr/>
        </p:nvSpPr>
        <p:spPr>
          <a:xfrm>
            <a:off x="1790700" y="1428750"/>
            <a:ext cx="5562600" cy="2895600"/>
          </a:xfrm>
          <a:prstGeom prst="wedgeRoundRectCallout">
            <a:avLst>
              <a:gd name="adj1" fmla="val -6770"/>
              <a:gd name="adj2" fmla="val 65113"/>
              <a:gd name="adj3" fmla="val 16667"/>
            </a:avLst>
          </a:prstGeom>
          <a:solidFill>
            <a:srgbClr val="FEF9C6"/>
          </a:solidFill>
          <a:ln>
            <a:solidFill>
              <a:srgbClr val="002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1905000" y="1504950"/>
            <a:ext cx="5181600" cy="2743200"/>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My bladder started leaking basically constantly around 20 weeks and I had a chronic UTI that I had to be on antibiotics for, for basically my entire pregnancy, and I was wearing support hoes… it was like I was a 90-year-old woman, pregnant.</a:t>
            </a:r>
            <a:endParaRPr lang="en-US" dirty="0"/>
          </a:p>
        </p:txBody>
      </p:sp>
    </p:spTree>
    <p:extLst>
      <p:ext uri="{BB962C8B-B14F-4D97-AF65-F5344CB8AC3E}">
        <p14:creationId xmlns:p14="http://schemas.microsoft.com/office/powerpoint/2010/main" val="8199893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4300"/>
            <a:ext cx="8686800" cy="857250"/>
          </a:xfrm>
        </p:spPr>
        <p:txBody>
          <a:bodyPr>
            <a:normAutofit/>
          </a:bodyPr>
          <a:lstStyle/>
          <a:p>
            <a:r>
              <a:rPr lang="en-US" dirty="0" smtClean="0"/>
              <a:t>4. Unprepared for Pregnancy</a:t>
            </a:r>
            <a:endParaRPr lang="en-US" dirty="0"/>
          </a:p>
        </p:txBody>
      </p:sp>
      <p:sp>
        <p:nvSpPr>
          <p:cNvPr id="4" name="Rounded Rectangular Callout 3"/>
          <p:cNvSpPr/>
          <p:nvPr/>
        </p:nvSpPr>
        <p:spPr>
          <a:xfrm>
            <a:off x="1790700" y="1352550"/>
            <a:ext cx="5562600" cy="2895600"/>
          </a:xfrm>
          <a:prstGeom prst="wedgeRoundRectCallout">
            <a:avLst>
              <a:gd name="adj1" fmla="val -6770"/>
              <a:gd name="adj2" fmla="val 65113"/>
              <a:gd name="adj3" fmla="val 16667"/>
            </a:avLst>
          </a:prstGeom>
          <a:solidFill>
            <a:srgbClr val="FEF9C6"/>
          </a:solidFill>
          <a:ln>
            <a:solidFill>
              <a:srgbClr val="002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txBox="1">
            <a:spLocks/>
          </p:cNvSpPr>
          <p:nvPr/>
        </p:nvSpPr>
        <p:spPr>
          <a:xfrm>
            <a:off x="1981200" y="1504950"/>
            <a:ext cx="5181600" cy="27432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244F"/>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244F"/>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244F"/>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244F"/>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dirty="0" smtClean="0"/>
              <a:t>I was going into kidney failure… my urologist and obstetrician were arguing back and forth [as to the best plan]. They kept me in the hospital for 2 weeks on gentamicin… then they finally took me back for a C-section and my urologist helped.</a:t>
            </a:r>
            <a:endParaRPr lang="en-US" dirty="0"/>
          </a:p>
        </p:txBody>
      </p:sp>
    </p:spTree>
    <p:extLst>
      <p:ext uri="{BB962C8B-B14F-4D97-AF65-F5344CB8AC3E}">
        <p14:creationId xmlns:p14="http://schemas.microsoft.com/office/powerpoint/2010/main" val="23664327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81000" y="1866900"/>
            <a:ext cx="8229600" cy="857250"/>
          </a:xfrm>
          <a:prstGeom prst="rect">
            <a:avLst/>
          </a:prstGeom>
        </p:spPr>
        <p:txBody>
          <a:bodyPr/>
          <a:lstStyle>
            <a:lvl1pPr algn="ctr" defTabSz="914400" rtl="0" eaLnBrk="1" latinLnBrk="0" hangingPunct="1">
              <a:spcBef>
                <a:spcPct val="0"/>
              </a:spcBef>
              <a:buNone/>
              <a:defRPr sz="4400" kern="1200">
                <a:solidFill>
                  <a:srgbClr val="00244F"/>
                </a:solidFill>
                <a:latin typeface="+mj-lt"/>
                <a:ea typeface="+mj-ea"/>
                <a:cs typeface="+mj-cs"/>
              </a:defRPr>
            </a:lvl1pPr>
          </a:lstStyle>
          <a:p>
            <a:r>
              <a:rPr lang="en-US" dirty="0" smtClean="0"/>
              <a:t>Current Work on Pregnancy Outcomes</a:t>
            </a:r>
            <a:endParaRPr lang="en-US" dirty="0"/>
          </a:p>
        </p:txBody>
      </p:sp>
    </p:spTree>
    <p:extLst>
      <p:ext uri="{BB962C8B-B14F-4D97-AF65-F5344CB8AC3E}">
        <p14:creationId xmlns:p14="http://schemas.microsoft.com/office/powerpoint/2010/main" val="24035491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Work</a:t>
            </a:r>
            <a:endParaRPr lang="en-US" dirty="0"/>
          </a:p>
        </p:txBody>
      </p:sp>
      <p:sp>
        <p:nvSpPr>
          <p:cNvPr id="3" name="Content Placeholder 2"/>
          <p:cNvSpPr>
            <a:spLocks noGrp="1"/>
          </p:cNvSpPr>
          <p:nvPr>
            <p:ph idx="1"/>
          </p:nvPr>
        </p:nvSpPr>
        <p:spPr/>
        <p:txBody>
          <a:bodyPr>
            <a:normAutofit lnSpcReduction="10000"/>
          </a:bodyPr>
          <a:lstStyle/>
          <a:p>
            <a:r>
              <a:rPr lang="en-US" dirty="0" err="1" smtClean="0"/>
              <a:t>MarketScan</a:t>
            </a:r>
            <a:endParaRPr lang="en-US" dirty="0" smtClean="0"/>
          </a:p>
          <a:p>
            <a:pPr lvl="1"/>
            <a:r>
              <a:rPr lang="en-US" dirty="0" smtClean="0"/>
              <a:t>Longitudinal database </a:t>
            </a:r>
          </a:p>
          <a:p>
            <a:pPr lvl="1"/>
            <a:r>
              <a:rPr lang="en-US" dirty="0" smtClean="0"/>
              <a:t>Includes public and private insurance</a:t>
            </a:r>
          </a:p>
          <a:p>
            <a:r>
              <a:rPr lang="en-US" dirty="0" smtClean="0"/>
              <a:t>Identified all women with a pregnancy with any outcome (</a:t>
            </a:r>
            <a:r>
              <a:rPr lang="en-US" dirty="0" err="1" smtClean="0"/>
              <a:t>ie</a:t>
            </a:r>
            <a:r>
              <a:rPr lang="en-US" dirty="0" smtClean="0"/>
              <a:t>: livebirth, abortion, </a:t>
            </a:r>
            <a:r>
              <a:rPr lang="en-US" dirty="0" err="1" smtClean="0"/>
              <a:t>etc</a:t>
            </a:r>
            <a:r>
              <a:rPr lang="en-US" dirty="0" smtClean="0"/>
              <a:t>)</a:t>
            </a:r>
          </a:p>
          <a:p>
            <a:pPr lvl="1"/>
            <a:r>
              <a:rPr lang="en-US" dirty="0" smtClean="0"/>
              <a:t>Comparing outcomes of women with a physical disability (neurogenic bladder) to those without</a:t>
            </a:r>
            <a:endParaRPr lang="en-US" dirty="0"/>
          </a:p>
        </p:txBody>
      </p:sp>
    </p:spTree>
    <p:extLst>
      <p:ext uri="{BB962C8B-B14F-4D97-AF65-F5344CB8AC3E}">
        <p14:creationId xmlns:p14="http://schemas.microsoft.com/office/powerpoint/2010/main" val="36291323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Work</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Identify outcomes during pregnancy, delivery, and post-partum</a:t>
            </a:r>
          </a:p>
          <a:p>
            <a:pPr lvl="1"/>
            <a:r>
              <a:rPr lang="en-US" dirty="0" smtClean="0"/>
              <a:t>Antenatal diagnoses, prescriptions, labs, tests, surgeries, and admissions</a:t>
            </a:r>
          </a:p>
          <a:p>
            <a:pPr lvl="1"/>
            <a:r>
              <a:rPr lang="en-US" dirty="0" smtClean="0"/>
              <a:t>Evaluate outcomes based on their health in the year prior to becoming pregnant</a:t>
            </a:r>
          </a:p>
          <a:p>
            <a:pPr lvl="2"/>
            <a:r>
              <a:rPr lang="en-US" dirty="0" smtClean="0"/>
              <a:t>Baseline creatinine/renal function</a:t>
            </a:r>
          </a:p>
          <a:p>
            <a:pPr lvl="2"/>
            <a:r>
              <a:rPr lang="en-US" dirty="0" smtClean="0"/>
              <a:t>UTIs</a:t>
            </a:r>
          </a:p>
          <a:p>
            <a:pPr lvl="2"/>
            <a:r>
              <a:rPr lang="en-US" dirty="0" smtClean="0"/>
              <a:t>Hospitalizations</a:t>
            </a:r>
          </a:p>
          <a:p>
            <a:pPr lvl="2"/>
            <a:r>
              <a:rPr lang="en-US" dirty="0" smtClean="0"/>
              <a:t>Routine outpatient care (urology, gynecology, </a:t>
            </a:r>
            <a:r>
              <a:rPr lang="en-US" dirty="0" err="1" smtClean="0"/>
              <a:t>etc</a:t>
            </a:r>
            <a:r>
              <a:rPr lang="en-US" dirty="0" smtClean="0"/>
              <a:t>)</a:t>
            </a:r>
          </a:p>
          <a:p>
            <a:pPr lvl="1"/>
            <a:endParaRPr lang="en-US" dirty="0"/>
          </a:p>
        </p:txBody>
      </p:sp>
    </p:spTree>
    <p:extLst>
      <p:ext uri="{BB962C8B-B14F-4D97-AF65-F5344CB8AC3E}">
        <p14:creationId xmlns:p14="http://schemas.microsoft.com/office/powerpoint/2010/main" val="414435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Current Work</a:t>
            </a:r>
            <a:endParaRPr lang="en-US" dirty="0"/>
          </a:p>
        </p:txBody>
      </p:sp>
      <p:sp>
        <p:nvSpPr>
          <p:cNvPr id="3" name="Content Placeholder 2"/>
          <p:cNvSpPr>
            <a:spLocks noGrp="1"/>
          </p:cNvSpPr>
          <p:nvPr>
            <p:ph idx="1"/>
          </p:nvPr>
        </p:nvSpPr>
        <p:spPr/>
        <p:txBody>
          <a:bodyPr>
            <a:normAutofit lnSpcReduction="10000"/>
          </a:bodyPr>
          <a:lstStyle/>
          <a:p>
            <a:r>
              <a:rPr lang="en-US" dirty="0" smtClean="0"/>
              <a:t>Online toolkit to educate adolescents with physical disabilities about their sexual and reproductive health</a:t>
            </a:r>
          </a:p>
          <a:p>
            <a:pPr lvl="1"/>
            <a:r>
              <a:rPr lang="en-US" dirty="0" smtClean="0"/>
              <a:t>Starting with </a:t>
            </a:r>
            <a:r>
              <a:rPr lang="en-US" dirty="0" err="1" smtClean="0"/>
              <a:t>spina</a:t>
            </a:r>
            <a:r>
              <a:rPr lang="en-US" dirty="0" smtClean="0"/>
              <a:t> bifida</a:t>
            </a:r>
          </a:p>
          <a:p>
            <a:pPr lvl="1"/>
            <a:r>
              <a:rPr lang="en-US" dirty="0" smtClean="0"/>
              <a:t>Intent to expand content to:</a:t>
            </a:r>
          </a:p>
          <a:p>
            <a:pPr lvl="2"/>
            <a:r>
              <a:rPr lang="en-US" dirty="0" smtClean="0"/>
              <a:t>All adolescents with physical disabilities </a:t>
            </a:r>
          </a:p>
          <a:p>
            <a:pPr lvl="2"/>
            <a:r>
              <a:rPr lang="en-US" dirty="0" smtClean="0"/>
              <a:t>All age groups (menses to menopause) </a:t>
            </a:r>
            <a:endParaRPr lang="en-US" dirty="0"/>
          </a:p>
        </p:txBody>
      </p:sp>
    </p:spTree>
    <p:extLst>
      <p:ext uri="{BB962C8B-B14F-4D97-AF65-F5344CB8AC3E}">
        <p14:creationId xmlns:p14="http://schemas.microsoft.com/office/powerpoint/2010/main" val="21097393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229600" cy="857250"/>
          </a:xfrm>
        </p:spPr>
        <p:txBody>
          <a:bodyPr/>
          <a:lstStyle/>
          <a:p>
            <a:r>
              <a:rPr lang="en-US" dirty="0" smtClean="0"/>
              <a:t>Conclusions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More women with </a:t>
            </a:r>
            <a:r>
              <a:rPr lang="en-US" dirty="0" err="1" smtClean="0"/>
              <a:t>spina</a:t>
            </a:r>
            <a:r>
              <a:rPr lang="en-US" dirty="0" smtClean="0"/>
              <a:t> bifida are having babies</a:t>
            </a:r>
          </a:p>
          <a:p>
            <a:r>
              <a:rPr lang="en-US" dirty="0" smtClean="0"/>
              <a:t>C-sections are common</a:t>
            </a:r>
          </a:p>
          <a:p>
            <a:r>
              <a:rPr lang="en-US" dirty="0" smtClean="0"/>
              <a:t>Overall, delivery appears to be generally safe</a:t>
            </a:r>
          </a:p>
          <a:p>
            <a:r>
              <a:rPr lang="en-US" dirty="0" smtClean="0"/>
              <a:t>A majority of the common complications in pregnancy appear to be urologic in origin</a:t>
            </a:r>
          </a:p>
          <a:p>
            <a:r>
              <a:rPr lang="en-US" dirty="0" smtClean="0"/>
              <a:t>Providers can improve their support and counseling of women interested in or who become pregnant</a:t>
            </a:r>
            <a:endParaRPr lang="en-US" dirty="0"/>
          </a:p>
        </p:txBody>
      </p:sp>
    </p:spTree>
    <p:extLst>
      <p:ext uri="{BB962C8B-B14F-4D97-AF65-F5344CB8AC3E}">
        <p14:creationId xmlns:p14="http://schemas.microsoft.com/office/powerpoint/2010/main" val="16478748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4800" y="3714750"/>
            <a:ext cx="8229600" cy="857250"/>
          </a:xfrm>
          <a:prstGeom prst="rect">
            <a:avLst/>
          </a:prstGeom>
        </p:spPr>
        <p:txBody>
          <a:bodyPr/>
          <a:lstStyle>
            <a:lvl1pPr algn="ctr" defTabSz="914400" rtl="0" eaLnBrk="1" latinLnBrk="0" hangingPunct="1">
              <a:spcBef>
                <a:spcPct val="0"/>
              </a:spcBef>
              <a:buNone/>
              <a:defRPr sz="4400" kern="1200">
                <a:solidFill>
                  <a:srgbClr val="00244F"/>
                </a:solidFill>
                <a:latin typeface="+mj-lt"/>
                <a:ea typeface="+mj-ea"/>
                <a:cs typeface="+mj-cs"/>
              </a:defRPr>
            </a:lvl1pPr>
          </a:lstStyle>
          <a:p>
            <a:r>
              <a:rPr lang="en-US" dirty="0" smtClean="0"/>
              <a:t>Thank you!</a:t>
            </a:r>
          </a:p>
          <a:p>
            <a:endParaRPr lang="en-US" dirty="0"/>
          </a:p>
        </p:txBody>
      </p:sp>
      <p:sp>
        <p:nvSpPr>
          <p:cNvPr id="3" name="Title 1"/>
          <p:cNvSpPr txBox="1">
            <a:spLocks/>
          </p:cNvSpPr>
          <p:nvPr/>
        </p:nvSpPr>
        <p:spPr>
          <a:xfrm>
            <a:off x="6158125" y="4286250"/>
            <a:ext cx="2971800" cy="857250"/>
          </a:xfrm>
          <a:prstGeom prst="rect">
            <a:avLst/>
          </a:prstGeom>
        </p:spPr>
        <p:txBody>
          <a:bodyPr/>
          <a:lstStyle>
            <a:lvl1pPr algn="ctr" defTabSz="914400" rtl="0" eaLnBrk="1" latinLnBrk="0" hangingPunct="1">
              <a:spcBef>
                <a:spcPct val="0"/>
              </a:spcBef>
              <a:buNone/>
              <a:defRPr sz="4400" kern="1200">
                <a:solidFill>
                  <a:srgbClr val="00244F"/>
                </a:solidFill>
                <a:latin typeface="+mj-lt"/>
                <a:ea typeface="+mj-ea"/>
                <a:cs typeface="+mj-cs"/>
              </a:defRPr>
            </a:lvl1pPr>
          </a:lstStyle>
          <a:p>
            <a:r>
              <a:rPr lang="en-US" sz="1800" dirty="0" smtClean="0">
                <a:hlinkClick r:id="rId2"/>
              </a:rPr>
              <a:t>coshepar@med.umich.edu</a:t>
            </a:r>
            <a:endParaRPr lang="en-US" sz="1800" dirty="0" smtClean="0"/>
          </a:p>
          <a:p>
            <a:r>
              <a:rPr lang="en-US" sz="1800" dirty="0" smtClean="0"/>
              <a:t>@</a:t>
            </a:r>
            <a:r>
              <a:rPr lang="en-US" sz="1800" dirty="0" err="1" smtClean="0"/>
              <a:t>courtneysmd</a:t>
            </a:r>
            <a:endParaRPr lang="en-US" sz="1800" dirty="0"/>
          </a:p>
        </p:txBody>
      </p:sp>
      <p:pic>
        <p:nvPicPr>
          <p:cNvPr id="1026" name="6A55E631-26FF-4387-BC68-7CA74BE1C8BD" descr="6A55E631-26FF-4387-BC68-7CA74BE1C8BD"/>
          <p:cNvPicPr>
            <a:picLocks noChangeAspect="1" noChangeArrowheads="1"/>
          </p:cNvPicPr>
          <p:nvPr/>
        </p:nvPicPr>
        <p:blipFill rotWithShape="1">
          <a:blip r:embed="rId3">
            <a:extLst>
              <a:ext uri="{28A0092B-C50C-407E-A947-70E740481C1C}">
                <a14:useLocalDpi xmlns:a14="http://schemas.microsoft.com/office/drawing/2010/main" val="0"/>
              </a:ext>
            </a:extLst>
          </a:blip>
          <a:srcRect l="29141" t="11666" r="-1641" b="105"/>
          <a:stretch/>
        </p:blipFill>
        <p:spPr bwMode="auto">
          <a:xfrm rot="5400000">
            <a:off x="923801" y="585394"/>
            <a:ext cx="3276602" cy="2990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8FBA26FB-B0D3-41B2-8663-A27CA117185D" descr="8FBA26FB-B0D3-41B2-8663-A27CA117185D"/>
          <p:cNvPicPr>
            <a:picLocks noChangeAspect="1" noChangeArrowheads="1"/>
          </p:cNvPicPr>
          <p:nvPr/>
        </p:nvPicPr>
        <p:blipFill rotWithShape="1">
          <a:blip r:embed="rId4">
            <a:extLst>
              <a:ext uri="{28A0092B-C50C-407E-A947-70E740481C1C}">
                <a14:useLocalDpi xmlns:a14="http://schemas.microsoft.com/office/drawing/2010/main" val="0"/>
              </a:ext>
            </a:extLst>
          </a:blip>
          <a:srcRect l="10936" t="28438" r="18910"/>
          <a:stretch/>
        </p:blipFill>
        <p:spPr bwMode="auto">
          <a:xfrm rot="5400000">
            <a:off x="5034771" y="815761"/>
            <a:ext cx="3196156" cy="2445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52854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3496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64455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5867</TotalTime>
  <Words>1389</Words>
  <Application>Microsoft Office PowerPoint</Application>
  <PresentationFormat>On-screen Show (16:9)</PresentationFormat>
  <Paragraphs>233</Paragraphs>
  <Slides>47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Reproductive Outcomes of Women with Physical Disabilities</vt:lpstr>
      <vt:lpstr>Disclosures</vt:lpstr>
      <vt:lpstr>Outline</vt:lpstr>
      <vt:lpstr>PowerPoint Presentation</vt:lpstr>
      <vt:lpstr>PowerPoint Presentation</vt:lpstr>
      <vt:lpstr>PowerPoint Presentation</vt:lpstr>
      <vt:lpstr>Management of Neurogenic Bladder and Bowel</vt:lpstr>
      <vt:lpstr>Management of Neurogenic Bladder and Bowel</vt:lpstr>
      <vt:lpstr>Background</vt:lpstr>
      <vt:lpstr>Background</vt:lpstr>
      <vt:lpstr>PowerPoint Presentation</vt:lpstr>
      <vt:lpstr>PowerPoint Presentation</vt:lpstr>
      <vt:lpstr>Methods</vt:lpstr>
      <vt:lpstr>Spina Bifida Type</vt:lpstr>
      <vt:lpstr>Patient Characteristics</vt:lpstr>
      <vt:lpstr>PowerPoint Presentation</vt:lpstr>
      <vt:lpstr>PowerPoint Presentation</vt:lpstr>
      <vt:lpstr>PowerPoint Presentation</vt:lpstr>
      <vt:lpstr>Vaginal Delivery Complications</vt:lpstr>
      <vt:lpstr>Cesarean Delivery Complications</vt:lpstr>
      <vt:lpstr>Odds of Complication</vt:lpstr>
      <vt:lpstr>Unanswered Questions</vt:lpstr>
      <vt:lpstr>PowerPoint Presentation</vt:lpstr>
      <vt:lpstr>Methods</vt:lpstr>
      <vt:lpstr>Results</vt:lpstr>
      <vt:lpstr>Qualitative Interview Themes</vt:lpstr>
      <vt:lpstr>1. Poor Understanding of Pregnancy Potential</vt:lpstr>
      <vt:lpstr>1. Poor Understanding of Pregnancy Potential</vt:lpstr>
      <vt:lpstr>2. Interest in Having a Family</vt:lpstr>
      <vt:lpstr>2. Interest in Having a Family</vt:lpstr>
      <vt:lpstr>3. Facing Provider Opposition</vt:lpstr>
      <vt:lpstr>3. Facing Provider Opposition</vt:lpstr>
      <vt:lpstr>3. Facing Provider Opposition</vt:lpstr>
      <vt:lpstr>4. Unprepared for Pregnancy</vt:lpstr>
      <vt:lpstr>4. Unprepared for Pregnancy</vt:lpstr>
      <vt:lpstr>4. Unprepared for Pregnancy</vt:lpstr>
      <vt:lpstr>4. Unprepared for Pregnancy</vt:lpstr>
      <vt:lpstr>4. Unprepared for Pregnancy</vt:lpstr>
      <vt:lpstr>4. Unprepared for Pregnancy</vt:lpstr>
      <vt:lpstr>PowerPoint Presentation</vt:lpstr>
      <vt:lpstr>Current Work</vt:lpstr>
      <vt:lpstr>Current Work</vt:lpstr>
      <vt:lpstr>Additional Current Work</vt:lpstr>
      <vt:lpstr>Conclusions</vt:lpstr>
      <vt:lpstr>PowerPoint Presentation</vt:lpstr>
      <vt:lpstr>PowerPoint Presentation</vt:lpstr>
      <vt:lpstr>PowerPoint Presentation</vt:lpstr>
    </vt:vector>
  </TitlesOfParts>
  <Company>University of Michigan Hospital and Health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Auffenberg, Gregory (Greg)</dc:creator>
  <cp:lastModifiedBy>Streur, Courtney</cp:lastModifiedBy>
  <cp:revision>58</cp:revision>
  <dcterms:created xsi:type="dcterms:W3CDTF">2015-10-13T15:44:27Z</dcterms:created>
  <dcterms:modified xsi:type="dcterms:W3CDTF">2020-12-03T19:48:18Z</dcterms:modified>
</cp:coreProperties>
</file>